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3" r:id="rId1"/>
  </p:sldMasterIdLst>
  <p:notesMasterIdLst>
    <p:notesMasterId r:id="rId29"/>
  </p:notesMasterIdLst>
  <p:sldIdLst>
    <p:sldId id="256" r:id="rId2"/>
    <p:sldId id="257" r:id="rId3"/>
    <p:sldId id="278" r:id="rId4"/>
    <p:sldId id="262" r:id="rId5"/>
    <p:sldId id="279" r:id="rId6"/>
    <p:sldId id="287" r:id="rId7"/>
    <p:sldId id="277" r:id="rId8"/>
    <p:sldId id="258" r:id="rId9"/>
    <p:sldId id="288" r:id="rId10"/>
    <p:sldId id="260" r:id="rId11"/>
    <p:sldId id="290" r:id="rId12"/>
    <p:sldId id="292" r:id="rId13"/>
    <p:sldId id="293" r:id="rId14"/>
    <p:sldId id="275" r:id="rId15"/>
    <p:sldId id="294" r:id="rId16"/>
    <p:sldId id="276" r:id="rId17"/>
    <p:sldId id="281" r:id="rId18"/>
    <p:sldId id="283" r:id="rId19"/>
    <p:sldId id="296" r:id="rId20"/>
    <p:sldId id="267" r:id="rId21"/>
    <p:sldId id="295" r:id="rId22"/>
    <p:sldId id="268" r:id="rId23"/>
    <p:sldId id="270" r:id="rId24"/>
    <p:sldId id="280" r:id="rId25"/>
    <p:sldId id="271" r:id="rId26"/>
    <p:sldId id="272" r:id="rId27"/>
    <p:sldId id="273" r:id="rId28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B5BFA9C7-293D-46BA-AE44-A783A3EB7D8C}">
          <p14:sldIdLst>
            <p14:sldId id="256"/>
            <p14:sldId id="257"/>
            <p14:sldId id="278"/>
            <p14:sldId id="262"/>
            <p14:sldId id="279"/>
            <p14:sldId id="287"/>
            <p14:sldId id="277"/>
            <p14:sldId id="258"/>
            <p14:sldId id="288"/>
            <p14:sldId id="260"/>
            <p14:sldId id="290"/>
            <p14:sldId id="292"/>
            <p14:sldId id="293"/>
            <p14:sldId id="275"/>
            <p14:sldId id="294"/>
            <p14:sldId id="276"/>
          </p14:sldIdLst>
        </p14:section>
        <p14:section name="Sección sin título" id="{387D2C67-4DDF-4856-A2A9-4E4CFD89BEBE}">
          <p14:sldIdLst>
            <p14:sldId id="281"/>
            <p14:sldId id="283"/>
            <p14:sldId id="296"/>
            <p14:sldId id="267"/>
            <p14:sldId id="295"/>
            <p14:sldId id="268"/>
            <p14:sldId id="270"/>
            <p14:sldId id="280"/>
            <p14:sldId id="271"/>
            <p14:sldId id="272"/>
            <p14:sldId id="27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60"/>
  </p:normalViewPr>
  <p:slideViewPr>
    <p:cSldViewPr>
      <p:cViewPr varScale="1">
        <p:scale>
          <a:sx n="89" d="100"/>
          <a:sy n="89" d="100"/>
        </p:scale>
        <p:origin x="1282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003752-0E4B-41AD-A4FF-40D1CA4881D5}" type="datetimeFigureOut">
              <a:rPr lang="es-CO" smtClean="0"/>
              <a:t>08/08/2016</a:t>
            </a:fld>
            <a:endParaRPr lang="es-CO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0CC1D7-AC25-4C38-BC58-EB923A57AD9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52113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0CC1D7-AC25-4C38-BC58-EB923A57AD9E}" type="slidenum">
              <a:rPr lang="es-CO" smtClean="0"/>
              <a:t>27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25422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08/08/2016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35898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08/08/2016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4627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08/08/2016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069317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08/08/2016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58103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08/08/2016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37628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08/08/2016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320762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08/08/2016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34187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08/08/2016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7691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08/08/2016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256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08/08/2016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7132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08/08/2016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7828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08/08/2016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911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08/08/2016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6894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08/08/2016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8109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08/08/2016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60829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08/08/2016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13970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/>
              <a:t>08/08/2016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0570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  <p:sldLayoutId id="2147483768" r:id="rId15"/>
    <p:sldLayoutId id="214748376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3" y="863600"/>
            <a:ext cx="7418387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O" dirty="0" smtClean="0"/>
              <a:t/>
            </a:r>
            <a:br>
              <a:rPr lang="es-CO" dirty="0" smtClean="0"/>
            </a:br>
            <a:r>
              <a:rPr lang="es-CO" dirty="0" smtClean="0">
                <a:latin typeface="Comic Sans MS" pitchFamily="66" charset="0"/>
              </a:rPr>
              <a:t>GRANJA INTEGRAL MANKAY</a:t>
            </a:r>
            <a:br>
              <a:rPr lang="es-CO" dirty="0" smtClean="0">
                <a:latin typeface="Comic Sans MS" pitchFamily="66" charset="0"/>
              </a:rPr>
            </a:br>
            <a:r>
              <a:rPr lang="es-CO" dirty="0" smtClean="0">
                <a:latin typeface="Comic Sans MS" pitchFamily="66" charset="0"/>
              </a:rPr>
              <a:t>experiencia en mango orgánico</a:t>
            </a:r>
            <a:r>
              <a:rPr lang="es-CO" dirty="0" smtClean="0"/>
              <a:t/>
            </a:r>
            <a:br>
              <a:rPr lang="es-CO" dirty="0" smtClean="0"/>
            </a:b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242970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dirty="0" smtClean="0">
                <a:latin typeface="Comic Sans MS" pitchFamily="66" charset="0"/>
              </a:rPr>
              <a:t>El cultivo de mango orgánico</a:t>
            </a:r>
            <a:endParaRPr lang="es-CO" dirty="0">
              <a:latin typeface="Comic Sans MS" pitchFamily="66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CO" dirty="0" smtClean="0">
                <a:latin typeface="Comic Sans MS" pitchFamily="66" charset="0"/>
              </a:rPr>
              <a:t>1. Cultivo por naturaleza apropiado para la zona cálida del valle del rió Magdalena.</a:t>
            </a:r>
          </a:p>
          <a:p>
            <a:pPr marL="0" indent="0">
              <a:buNone/>
            </a:pPr>
            <a:r>
              <a:rPr lang="es-CO" dirty="0" smtClean="0">
                <a:latin typeface="Comic Sans MS" pitchFamily="66" charset="0"/>
              </a:rPr>
              <a:t>2. </a:t>
            </a:r>
            <a:r>
              <a:rPr lang="es-CO" dirty="0">
                <a:latin typeface="Comic Sans MS" pitchFamily="66" charset="0"/>
              </a:rPr>
              <a:t>C</a:t>
            </a:r>
            <a:r>
              <a:rPr lang="es-CO" dirty="0" smtClean="0">
                <a:latin typeface="Comic Sans MS" pitchFamily="66" charset="0"/>
              </a:rPr>
              <a:t>ultivo de mediana exigencia laboral, árboles de porte medio y alto.</a:t>
            </a:r>
            <a:endParaRPr lang="es-CO" dirty="0">
              <a:latin typeface="Comic Sans MS" pitchFamily="66" charset="0"/>
            </a:endParaRPr>
          </a:p>
          <a:p>
            <a:pPr marL="0" indent="0">
              <a:buNone/>
            </a:pPr>
            <a:r>
              <a:rPr lang="es-CO" dirty="0" smtClean="0">
                <a:latin typeface="Comic Sans MS" pitchFamily="66" charset="0"/>
              </a:rPr>
              <a:t>3. Producción económicamente considerable según su variedad.</a:t>
            </a:r>
          </a:p>
          <a:p>
            <a:pPr marL="0" indent="0">
              <a:buNone/>
            </a:pPr>
            <a:endParaRPr lang="es-CO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9819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VIVERO MANKAY</a:t>
            </a:r>
            <a:endParaRPr lang="es-CO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 err="1" smtClean="0"/>
              <a:t>Patronaje</a:t>
            </a:r>
            <a:endParaRPr lang="es-CO" dirty="0"/>
          </a:p>
        </p:txBody>
      </p:sp>
      <p:pic>
        <p:nvPicPr>
          <p:cNvPr id="7" name="6 Marcador de contenido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95" y="2708920"/>
            <a:ext cx="3533999" cy="2355999"/>
          </a:xfrm>
        </p:spPr>
      </p:pic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CO" dirty="0" smtClean="0"/>
              <a:t>Injertos</a:t>
            </a:r>
            <a:endParaRPr lang="es-CO" dirty="0"/>
          </a:p>
        </p:txBody>
      </p:sp>
      <p:pic>
        <p:nvPicPr>
          <p:cNvPr id="8" name="7 Marcador de contenido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287712"/>
            <a:ext cx="3195638" cy="2130425"/>
          </a:xfrm>
        </p:spPr>
      </p:pic>
    </p:spTree>
    <p:extLst>
      <p:ext uri="{BB962C8B-B14F-4D97-AF65-F5344CB8AC3E}">
        <p14:creationId xmlns:p14="http://schemas.microsoft.com/office/powerpoint/2010/main" val="19719181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ABONOS</a:t>
            </a:r>
            <a:endParaRPr lang="es-CO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s-CO" dirty="0" smtClean="0"/>
              <a:t>Recolección de materias primas</a:t>
            </a:r>
            <a:endParaRPr lang="es-CO" dirty="0"/>
          </a:p>
        </p:txBody>
      </p:sp>
      <p:pic>
        <p:nvPicPr>
          <p:cNvPr id="7" name="6 Marcador de contenido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3292553"/>
            <a:ext cx="3197225" cy="2127093"/>
          </a:xfrm>
        </p:spPr>
      </p:pic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CO" dirty="0" smtClean="0"/>
              <a:t>Preparación de compostaje</a:t>
            </a:r>
            <a:endParaRPr lang="es-CO" dirty="0"/>
          </a:p>
        </p:txBody>
      </p:sp>
      <p:pic>
        <p:nvPicPr>
          <p:cNvPr id="8" name="7 Marcador de contenido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769" y="2800350"/>
            <a:ext cx="2070100" cy="3105150"/>
          </a:xfrm>
        </p:spPr>
      </p:pic>
    </p:spTree>
    <p:extLst>
      <p:ext uri="{BB962C8B-B14F-4D97-AF65-F5344CB8AC3E}">
        <p14:creationId xmlns:p14="http://schemas.microsoft.com/office/powerpoint/2010/main" val="40641388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dirty="0" smtClean="0"/>
              <a:t>Maquinaria para adecuación del terreno</a:t>
            </a:r>
            <a:endParaRPr lang="es-CO" dirty="0"/>
          </a:p>
        </p:txBody>
      </p:sp>
      <p:pic>
        <p:nvPicPr>
          <p:cNvPr id="7" name="6 Marcador de contenido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3192226"/>
            <a:ext cx="3197225" cy="1656235"/>
          </a:xfrm>
        </p:spPr>
      </p:pic>
      <p:pic>
        <p:nvPicPr>
          <p:cNvPr id="8" name="7 Marcador de contenido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300" y="3096419"/>
            <a:ext cx="2466975" cy="1847850"/>
          </a:xfrm>
        </p:spPr>
      </p:pic>
    </p:spTree>
    <p:extLst>
      <p:ext uri="{BB962C8B-B14F-4D97-AF65-F5344CB8AC3E}">
        <p14:creationId xmlns:p14="http://schemas.microsoft.com/office/powerpoint/2010/main" val="11946345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Establecimiento de cultivo</a:t>
            </a:r>
            <a:endParaRPr lang="es-CO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Á</a:t>
            </a:r>
            <a:r>
              <a:rPr lang="es-CO" dirty="0" smtClean="0"/>
              <a:t>rea limpia de barbecho</a:t>
            </a:r>
            <a:endParaRPr lang="es-CO" dirty="0"/>
          </a:p>
        </p:txBody>
      </p:sp>
      <p:pic>
        <p:nvPicPr>
          <p:cNvPr id="5" name="4 Marcador de contenido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2905507"/>
            <a:ext cx="3197225" cy="2901186"/>
          </a:xfrm>
        </p:spPr>
      </p:pic>
      <p:sp>
        <p:nvSpPr>
          <p:cNvPr id="4" name="3 Marcador de texto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s-CO" dirty="0" smtClean="0"/>
              <a:t>Primer año de establecimiento</a:t>
            </a:r>
            <a:endParaRPr lang="es-CO" dirty="0"/>
          </a:p>
        </p:txBody>
      </p:sp>
      <p:pic>
        <p:nvPicPr>
          <p:cNvPr id="7" name="6 Marcador de contenido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303636"/>
            <a:ext cx="3195638" cy="2098578"/>
          </a:xfrm>
        </p:spPr>
      </p:pic>
    </p:spTree>
    <p:extLst>
      <p:ext uri="{BB962C8B-B14F-4D97-AF65-F5344CB8AC3E}">
        <p14:creationId xmlns:p14="http://schemas.microsoft.com/office/powerpoint/2010/main" val="38403863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dirty="0" smtClean="0"/>
              <a:t>SISTEMA DE RIEGO POR HIDRANTES</a:t>
            </a:r>
            <a:endParaRPr lang="es-CO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469" y="2136775"/>
            <a:ext cx="2824486" cy="3767138"/>
          </a:xfrm>
        </p:spPr>
      </p:pic>
      <p:pic>
        <p:nvPicPr>
          <p:cNvPr id="6" name="5 Marcador de contenido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125" y="2986881"/>
            <a:ext cx="2219325" cy="2066925"/>
          </a:xfrm>
        </p:spPr>
      </p:pic>
    </p:spTree>
    <p:extLst>
      <p:ext uri="{BB962C8B-B14F-4D97-AF65-F5344CB8AC3E}">
        <p14:creationId xmlns:p14="http://schemas.microsoft.com/office/powerpoint/2010/main" val="19245287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Segundo y tercer año</a:t>
            </a:r>
            <a:endParaRPr lang="es-CO" dirty="0"/>
          </a:p>
        </p:txBody>
      </p:sp>
      <p:pic>
        <p:nvPicPr>
          <p:cNvPr id="5" name="4 Marcador de contenido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2970533"/>
            <a:ext cx="3197225" cy="2099621"/>
          </a:xfrm>
        </p:spPr>
      </p:pic>
      <p:pic>
        <p:nvPicPr>
          <p:cNvPr id="6" name="5 Marcador de contenido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175" y="2954602"/>
            <a:ext cx="3197225" cy="2131483"/>
          </a:xfrm>
        </p:spPr>
      </p:pic>
    </p:spTree>
    <p:extLst>
      <p:ext uri="{BB962C8B-B14F-4D97-AF65-F5344CB8AC3E}">
        <p14:creationId xmlns:p14="http://schemas.microsoft.com/office/powerpoint/2010/main" val="28695387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Cuarto y quinto año</a:t>
            </a:r>
            <a:endParaRPr lang="es-CO" dirty="0"/>
          </a:p>
        </p:txBody>
      </p:sp>
      <p:pic>
        <p:nvPicPr>
          <p:cNvPr id="7" name="6 Marcador de contenido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2962825"/>
            <a:ext cx="3197225" cy="2115037"/>
          </a:xfrm>
        </p:spPr>
      </p:pic>
      <p:pic>
        <p:nvPicPr>
          <p:cNvPr id="8" name="7 Marcador de contenido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175" y="2954602"/>
            <a:ext cx="3197225" cy="2131483"/>
          </a:xfrm>
        </p:spPr>
      </p:pic>
    </p:spTree>
    <p:extLst>
      <p:ext uri="{BB962C8B-B14F-4D97-AF65-F5344CB8AC3E}">
        <p14:creationId xmlns:p14="http://schemas.microsoft.com/office/powerpoint/2010/main" val="38318682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Producción</a:t>
            </a:r>
            <a:endParaRPr lang="es-CO" dirty="0"/>
          </a:p>
        </p:txBody>
      </p:sp>
      <p:pic>
        <p:nvPicPr>
          <p:cNvPr id="5" name="4 Marcador de contenido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56" y="2132856"/>
            <a:ext cx="4100568" cy="2923021"/>
          </a:xfrm>
        </p:spPr>
      </p:pic>
      <p:pic>
        <p:nvPicPr>
          <p:cNvPr id="6" name="5 Marcador de contenido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559941"/>
            <a:ext cx="3312368" cy="4968553"/>
          </a:xfrm>
        </p:spPr>
      </p:pic>
    </p:spTree>
    <p:extLst>
      <p:ext uri="{BB962C8B-B14F-4D97-AF65-F5344CB8AC3E}">
        <p14:creationId xmlns:p14="http://schemas.microsoft.com/office/powerpoint/2010/main" val="24416206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>
                <a:latin typeface="Comic Sans MS" pitchFamily="66" charset="0"/>
              </a:rPr>
              <a:t>APLICACIÓN DE BIOTECNOLOGIA</a:t>
            </a:r>
            <a:endParaRPr lang="es-CO" dirty="0">
              <a:latin typeface="Comic Sans MS" pitchFamily="66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060848"/>
            <a:ext cx="4104456" cy="246267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047"/>
          <a:stretch/>
        </p:blipFill>
        <p:spPr>
          <a:xfrm>
            <a:off x="5508104" y="2060848"/>
            <a:ext cx="2645837" cy="282014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4679370"/>
            <a:ext cx="2752072" cy="206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5990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>
                <a:latin typeface="Comic Sans MS" pitchFamily="66" charset="0"/>
              </a:rPr>
              <a:t>OLGA SOFÍA CASTELLANOS</a:t>
            </a:r>
            <a:endParaRPr lang="es-CO" dirty="0">
              <a:latin typeface="Comic Sans MS" pitchFamily="66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s-CO" dirty="0" smtClean="0"/>
              <a:t>FOTO MIA</a:t>
            </a:r>
          </a:p>
          <a:p>
            <a:pPr marL="0" indent="0">
              <a:buNone/>
            </a:pPr>
            <a:endParaRPr lang="es-CO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s-CO" dirty="0" smtClean="0">
                <a:latin typeface="Comic Sans MS" pitchFamily="66" charset="0"/>
              </a:rPr>
              <a:t>QUIEN SOY:</a:t>
            </a:r>
          </a:p>
          <a:p>
            <a:r>
              <a:rPr lang="es-CO" dirty="0" smtClean="0">
                <a:latin typeface="Comic Sans MS" pitchFamily="66" charset="0"/>
              </a:rPr>
              <a:t>Enamorada de los animales y la naturaleza.</a:t>
            </a:r>
          </a:p>
          <a:p>
            <a:r>
              <a:rPr lang="es-CO" dirty="0" smtClean="0">
                <a:latin typeface="Comic Sans MS" pitchFamily="66" charset="0"/>
              </a:rPr>
              <a:t>Artista plástica.</a:t>
            </a:r>
          </a:p>
          <a:p>
            <a:r>
              <a:rPr lang="es-CO" dirty="0" smtClean="0">
                <a:latin typeface="Comic Sans MS" pitchFamily="66" charset="0"/>
              </a:rPr>
              <a:t>Cofundadora de la Clínica Protectora de animales.</a:t>
            </a:r>
          </a:p>
          <a:p>
            <a:r>
              <a:rPr lang="es-CO" dirty="0" smtClean="0">
                <a:latin typeface="Comic Sans MS" pitchFamily="66" charset="0"/>
              </a:rPr>
              <a:t>Creadora de la Granja Integral MANKAY.</a:t>
            </a:r>
          </a:p>
          <a:p>
            <a:r>
              <a:rPr lang="es-CO" dirty="0" smtClean="0">
                <a:latin typeface="Comic Sans MS" pitchFamily="66" charset="0"/>
              </a:rPr>
              <a:t>Fundadora de la empresa OSC MANKAY S.A.S.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988840"/>
            <a:ext cx="3018501" cy="450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6379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dirty="0" smtClean="0">
                <a:latin typeface="Comic Sans MS" pitchFamily="66" charset="0"/>
              </a:rPr>
              <a:t>Primeros productores de huevos orgánicos certificados</a:t>
            </a:r>
            <a:endParaRPr lang="es-CO" dirty="0">
              <a:latin typeface="Comic Sans MS" pitchFamily="66" charset="0"/>
            </a:endParaRPr>
          </a:p>
        </p:txBody>
      </p:sp>
      <p:pic>
        <p:nvPicPr>
          <p:cNvPr id="11" name="10 Marcador de contenido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2954602"/>
            <a:ext cx="3197225" cy="2131483"/>
          </a:xfrm>
        </p:spPr>
      </p:pic>
      <p:pic>
        <p:nvPicPr>
          <p:cNvPr id="2" name="1 Marcador de contenido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175" y="2955073"/>
            <a:ext cx="3197225" cy="2130542"/>
          </a:xfrm>
        </p:spPr>
      </p:pic>
    </p:spTree>
    <p:extLst>
      <p:ext uri="{BB962C8B-B14F-4D97-AF65-F5344CB8AC3E}">
        <p14:creationId xmlns:p14="http://schemas.microsoft.com/office/powerpoint/2010/main" val="23922956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>
                <a:latin typeface="Comic Sans MS" pitchFamily="66" charset="0"/>
              </a:rPr>
              <a:t>Ganadería ovina</a:t>
            </a:r>
            <a:endParaRPr lang="es-CO" dirty="0">
              <a:latin typeface="Comic Sans MS" pitchFamily="66" charset="0"/>
            </a:endParaRPr>
          </a:p>
        </p:txBody>
      </p:sp>
      <p:pic>
        <p:nvPicPr>
          <p:cNvPr id="5" name="4 Marcador de contenido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2834542"/>
            <a:ext cx="3197225" cy="2371604"/>
          </a:xfrm>
        </p:spPr>
      </p:pic>
      <p:pic>
        <p:nvPicPr>
          <p:cNvPr id="6" name="5 Marcador de contenido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975" y="2136775"/>
            <a:ext cx="2823625" cy="3767138"/>
          </a:xfrm>
        </p:spPr>
      </p:pic>
    </p:spTree>
    <p:extLst>
      <p:ext uri="{BB962C8B-B14F-4D97-AF65-F5344CB8AC3E}">
        <p14:creationId xmlns:p14="http://schemas.microsoft.com/office/powerpoint/2010/main" val="20226143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>
                <a:latin typeface="Comic Sans MS" pitchFamily="66" charset="0"/>
              </a:rPr>
              <a:t>Ganadería </a:t>
            </a:r>
            <a:endParaRPr lang="es-CO" dirty="0">
              <a:latin typeface="Comic Sans MS" pitchFamily="66" charset="0"/>
            </a:endParaRPr>
          </a:p>
        </p:txBody>
      </p:sp>
      <p:pic>
        <p:nvPicPr>
          <p:cNvPr id="5" name="4 Marcador de contenido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2950212"/>
            <a:ext cx="3197225" cy="2140263"/>
          </a:xfrm>
        </p:spPr>
      </p:pic>
      <p:pic>
        <p:nvPicPr>
          <p:cNvPr id="8" name="7 Marcador de contenido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175" y="2950212"/>
            <a:ext cx="3197225" cy="2140263"/>
          </a:xfrm>
        </p:spPr>
      </p:pic>
    </p:spTree>
    <p:extLst>
      <p:ext uri="{BB962C8B-B14F-4D97-AF65-F5344CB8AC3E}">
        <p14:creationId xmlns:p14="http://schemas.microsoft.com/office/powerpoint/2010/main" val="29858605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>
                <a:latin typeface="Comic Sans MS" pitchFamily="66" charset="0"/>
              </a:rPr>
              <a:t>Otros frutales</a:t>
            </a:r>
            <a:endParaRPr lang="es-CO" dirty="0">
              <a:latin typeface="Comic Sans MS" pitchFamily="66" charset="0"/>
            </a:endParaRPr>
          </a:p>
        </p:txBody>
      </p:sp>
      <p:pic>
        <p:nvPicPr>
          <p:cNvPr id="3" name="2 Marcador de contenido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312" y="2648744"/>
            <a:ext cx="1828800" cy="2743200"/>
          </a:xfrm>
        </p:spPr>
      </p:pic>
      <p:pic>
        <p:nvPicPr>
          <p:cNvPr id="4" name="3 Marcador de contenido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111" y="2136775"/>
            <a:ext cx="2825353" cy="3767138"/>
          </a:xfrm>
        </p:spPr>
      </p:pic>
    </p:spTree>
    <p:extLst>
      <p:ext uri="{BB962C8B-B14F-4D97-AF65-F5344CB8AC3E}">
        <p14:creationId xmlns:p14="http://schemas.microsoft.com/office/powerpoint/2010/main" val="4643631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>
                <a:latin typeface="Comic Sans MS" pitchFamily="66" charset="0"/>
              </a:rPr>
              <a:t>Cultivo maderable </a:t>
            </a:r>
            <a:endParaRPr lang="es-CO" dirty="0">
              <a:latin typeface="Comic Sans MS" pitchFamily="66" charset="0"/>
            </a:endParaRPr>
          </a:p>
        </p:txBody>
      </p:sp>
      <p:pic>
        <p:nvPicPr>
          <p:cNvPr id="2" name="1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773" y="2133600"/>
            <a:ext cx="2831954" cy="3778250"/>
          </a:xfrm>
        </p:spPr>
      </p:pic>
    </p:spTree>
    <p:extLst>
      <p:ext uri="{BB962C8B-B14F-4D97-AF65-F5344CB8AC3E}">
        <p14:creationId xmlns:p14="http://schemas.microsoft.com/office/powerpoint/2010/main" val="4765429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>
                <a:latin typeface="Comic Sans MS" pitchFamily="66" charset="0"/>
              </a:rPr>
              <a:t>Los animales domésticos</a:t>
            </a:r>
            <a:endParaRPr lang="es-CO" dirty="0">
              <a:latin typeface="Comic Sans MS" pitchFamily="66" charset="0"/>
            </a:endParaRPr>
          </a:p>
        </p:txBody>
      </p:sp>
      <p:pic>
        <p:nvPicPr>
          <p:cNvPr id="6" name="5 Marcador de contenido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900" y="2136775"/>
            <a:ext cx="2823625" cy="3767138"/>
          </a:xfrm>
        </p:spPr>
      </p:pic>
      <p:pic>
        <p:nvPicPr>
          <p:cNvPr id="7" name="6 Marcador de contenido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175" y="2820895"/>
            <a:ext cx="3197225" cy="2398897"/>
          </a:xfrm>
        </p:spPr>
      </p:pic>
    </p:spTree>
    <p:extLst>
      <p:ext uri="{BB962C8B-B14F-4D97-AF65-F5344CB8AC3E}">
        <p14:creationId xmlns:p14="http://schemas.microsoft.com/office/powerpoint/2010/main" val="31527975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dirty="0" smtClean="0"/>
              <a:t>Parte del equipo de colaboradores y sus familias</a:t>
            </a:r>
            <a:endParaRPr lang="es-CO" dirty="0"/>
          </a:p>
        </p:txBody>
      </p:sp>
      <p:pic>
        <p:nvPicPr>
          <p:cNvPr id="2" name="1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2168922"/>
            <a:ext cx="6591300" cy="3707606"/>
          </a:xfrm>
        </p:spPr>
      </p:pic>
    </p:spTree>
    <p:extLst>
      <p:ext uri="{BB962C8B-B14F-4D97-AF65-F5344CB8AC3E}">
        <p14:creationId xmlns:p14="http://schemas.microsoft.com/office/powerpoint/2010/main" val="19229363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Marcador de contenido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3"/>
            <a:ext cx="9144000" cy="4176464"/>
          </a:xfrm>
        </p:spPr>
      </p:pic>
    </p:spTree>
    <p:extLst>
      <p:ext uri="{BB962C8B-B14F-4D97-AF65-F5344CB8AC3E}">
        <p14:creationId xmlns:p14="http://schemas.microsoft.com/office/powerpoint/2010/main" val="34256683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dirty="0" smtClean="0">
                <a:latin typeface="Comic Sans MS" pitchFamily="66" charset="0"/>
              </a:rPr>
              <a:t> O-MANKAY</a:t>
            </a:r>
            <a:r>
              <a:rPr lang="es-CO" dirty="0">
                <a:latin typeface="Comic Sans MS" pitchFamily="66" charset="0"/>
              </a:rPr>
              <a:t/>
            </a:r>
            <a:br>
              <a:rPr lang="es-CO" dirty="0">
                <a:latin typeface="Comic Sans MS" pitchFamily="66" charset="0"/>
              </a:rPr>
            </a:br>
            <a:endParaRPr lang="es-CO" dirty="0"/>
          </a:p>
        </p:txBody>
      </p:sp>
      <p:sp>
        <p:nvSpPr>
          <p:cNvPr id="6" name="5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 smtClean="0"/>
              <a:t>GRANJA INTEGRAL</a:t>
            </a:r>
            <a:endParaRPr lang="es-CO" dirty="0"/>
          </a:p>
        </p:txBody>
      </p:sp>
      <p:sp>
        <p:nvSpPr>
          <p:cNvPr id="7" name="6 Marcador de contenido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s-CO" dirty="0" smtClean="0"/>
              <a:t>1997 proyecto cultivo de mango (estudio).</a:t>
            </a:r>
          </a:p>
          <a:p>
            <a:r>
              <a:rPr lang="es-CO" dirty="0" smtClean="0"/>
              <a:t>1999-2000 siembra de los primeros árboles de mango (primera certificación ECOSECHA-CCI)</a:t>
            </a:r>
          </a:p>
          <a:p>
            <a:r>
              <a:rPr lang="es-CO" dirty="0" smtClean="0"/>
              <a:t>2003 gallinas ponedoras</a:t>
            </a:r>
          </a:p>
          <a:p>
            <a:r>
              <a:rPr lang="es-CO" dirty="0" smtClean="0"/>
              <a:t>2004 proyecto ganadería ovinos</a:t>
            </a:r>
          </a:p>
          <a:p>
            <a:r>
              <a:rPr lang="es-CO" dirty="0" smtClean="0"/>
              <a:t>2006 Teca</a:t>
            </a:r>
          </a:p>
          <a:p>
            <a:r>
              <a:rPr lang="es-CO" dirty="0" smtClean="0"/>
              <a:t>2009 Siembra limón Tahití</a:t>
            </a:r>
          </a:p>
          <a:p>
            <a:r>
              <a:rPr lang="es-CO" dirty="0" smtClean="0"/>
              <a:t>2013 proyecto ganadería (vacunos)</a:t>
            </a:r>
            <a:endParaRPr lang="es-CO" dirty="0"/>
          </a:p>
        </p:txBody>
      </p:sp>
      <p:sp>
        <p:nvSpPr>
          <p:cNvPr id="8" name="7 Marcador de texto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CO" dirty="0" smtClean="0"/>
              <a:t>OSC MANKAY S.A.S.</a:t>
            </a:r>
            <a:endParaRPr lang="es-CO" dirty="0"/>
          </a:p>
        </p:txBody>
      </p:sp>
      <p:sp>
        <p:nvSpPr>
          <p:cNvPr id="9" name="8 Marcador de contenido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s-CO" dirty="0" smtClean="0"/>
              <a:t>2002 Inicio de actividades como OFC MANKAY LTDA (certificación individual).</a:t>
            </a:r>
          </a:p>
          <a:p>
            <a:r>
              <a:rPr lang="es-CO" dirty="0" smtClean="0"/>
              <a:t>2004 Comercialización a través de cadenas de almacenes y grandes superficies.</a:t>
            </a:r>
          </a:p>
          <a:p>
            <a:r>
              <a:rPr lang="es-CO" dirty="0" smtClean="0"/>
              <a:t>2010 Receso comercial con almacenes y solo vendimos en finca.</a:t>
            </a:r>
          </a:p>
          <a:p>
            <a:r>
              <a:rPr lang="es-CO" dirty="0" smtClean="0"/>
              <a:t>2015 servicios de asesoría y consultoría. </a:t>
            </a:r>
          </a:p>
          <a:p>
            <a:r>
              <a:rPr lang="es-CO" dirty="0" smtClean="0"/>
              <a:t>2016 procesamiento de alimentos (producto primario).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5186618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02234"/>
          </a:xfrm>
        </p:spPr>
        <p:txBody>
          <a:bodyPr>
            <a:normAutofit/>
          </a:bodyPr>
          <a:lstStyle/>
          <a:p>
            <a:r>
              <a:rPr lang="es-CO" dirty="0" smtClean="0">
                <a:latin typeface="Comic Sans MS" pitchFamily="66" charset="0"/>
              </a:rPr>
              <a:t> </a:t>
            </a:r>
            <a:endParaRPr lang="es-CO" dirty="0">
              <a:latin typeface="Comic Sans MS" pitchFamily="66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708920"/>
            <a:ext cx="8229600" cy="341724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CO" sz="6000" dirty="0" smtClean="0">
                <a:latin typeface="Comic Sans MS" pitchFamily="66" charset="0"/>
              </a:rPr>
              <a:t> SER VISIONARIA</a:t>
            </a:r>
          </a:p>
          <a:p>
            <a:pPr marL="0" indent="0" algn="ctr">
              <a:buNone/>
            </a:pPr>
            <a:endParaRPr lang="es-CO" sz="2000" dirty="0" smtClean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5397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sz="2000" dirty="0" smtClean="0">
                <a:solidFill>
                  <a:prstClr val="black"/>
                </a:solidFill>
                <a:latin typeface="Comic Sans MS" pitchFamily="66" charset="0"/>
                <a:ea typeface="+mn-ea"/>
                <a:cs typeface="+mn-cs"/>
              </a:rPr>
              <a:t>Problemas del mundo de hoy</a:t>
            </a:r>
            <a:endParaRPr lang="es-CO" dirty="0"/>
          </a:p>
        </p:txBody>
      </p:sp>
      <p:sp>
        <p:nvSpPr>
          <p:cNvPr id="7" name="6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O" dirty="0" smtClean="0"/>
              <a:t>imágenes</a:t>
            </a:r>
            <a:endParaRPr lang="es-CO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43" y="1988840"/>
            <a:ext cx="3222025" cy="217486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1" y="1958783"/>
            <a:ext cx="3099832" cy="220492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43" y="4415040"/>
            <a:ext cx="2996333" cy="205398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1" y="4392307"/>
            <a:ext cx="3203848" cy="213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793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sz="2800" dirty="0" smtClean="0">
                <a:solidFill>
                  <a:prstClr val="black"/>
                </a:solidFill>
                <a:latin typeface="Comic Sans MS" pitchFamily="66" charset="0"/>
              </a:rPr>
              <a:t>Compromisos con el mundo</a:t>
            </a:r>
            <a:endParaRPr lang="es-CO" sz="2800" dirty="0"/>
          </a:p>
        </p:txBody>
      </p:sp>
      <p:sp>
        <p:nvSpPr>
          <p:cNvPr id="8" name="7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O" dirty="0" smtClean="0"/>
              <a:t>imágenes</a:t>
            </a:r>
            <a:endParaRPr lang="es-CO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628800"/>
            <a:ext cx="4389120" cy="195072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841865"/>
            <a:ext cx="4572000" cy="271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903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rmAutofit fontScale="90000"/>
          </a:bodyPr>
          <a:lstStyle/>
          <a:p>
            <a:r>
              <a:rPr lang="es-CO" dirty="0" smtClean="0"/>
              <a:t>REQUERIMIENTOS UNIVERSALES REALES DE UN SER HUMANO CONTEMPORANEO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420888"/>
            <a:ext cx="8229600" cy="3705275"/>
          </a:xfrm>
        </p:spPr>
        <p:txBody>
          <a:bodyPr>
            <a:normAutofit/>
          </a:bodyPr>
          <a:lstStyle/>
          <a:p>
            <a:pPr algn="ctr"/>
            <a:r>
              <a:rPr lang="es-CO" dirty="0" smtClean="0">
                <a:latin typeface="Comic Sans MS" pitchFamily="66" charset="0"/>
              </a:rPr>
              <a:t>SALUD</a:t>
            </a:r>
          </a:p>
          <a:p>
            <a:pPr algn="ctr"/>
            <a:r>
              <a:rPr lang="es-CO" dirty="0" smtClean="0">
                <a:latin typeface="Comic Sans MS" pitchFamily="66" charset="0"/>
              </a:rPr>
              <a:t>DINERO y</a:t>
            </a:r>
          </a:p>
          <a:p>
            <a:pPr algn="ctr"/>
            <a:r>
              <a:rPr lang="es-CO" dirty="0" smtClean="0">
                <a:latin typeface="Comic Sans MS" pitchFamily="66" charset="0"/>
              </a:rPr>
              <a:t>AMOR </a:t>
            </a:r>
          </a:p>
          <a:p>
            <a:pPr algn="ctr"/>
            <a:endParaRPr lang="es-CO" dirty="0">
              <a:latin typeface="Comic Sans MS" pitchFamily="66" charset="0"/>
            </a:endParaRPr>
          </a:p>
          <a:p>
            <a:pPr marL="0" indent="0" algn="ctr">
              <a:buNone/>
            </a:pPr>
            <a:r>
              <a:rPr lang="es-CO" dirty="0" smtClean="0">
                <a:latin typeface="Comic Sans MS" pitchFamily="66" charset="0"/>
              </a:rPr>
              <a:t>=</a:t>
            </a:r>
          </a:p>
          <a:p>
            <a:endParaRPr lang="es-CO" dirty="0">
              <a:latin typeface="Comic Sans MS" pitchFamily="66" charset="0"/>
            </a:endParaRPr>
          </a:p>
          <a:p>
            <a:pPr marL="0" indent="0" algn="ctr">
              <a:buNone/>
            </a:pPr>
            <a:r>
              <a:rPr lang="es-CO" dirty="0" smtClean="0">
                <a:latin typeface="Comic Sans MS" pitchFamily="66" charset="0"/>
              </a:rPr>
              <a:t>BIENESTAR SOCIAL – </a:t>
            </a:r>
            <a:r>
              <a:rPr lang="es-CO" dirty="0">
                <a:latin typeface="Comic Sans MS" pitchFamily="66" charset="0"/>
              </a:rPr>
              <a:t>EQUIDAD – AMBIENTE =ARMONIA con la naturaleza, con el entorno y con  nosotros mismos!!</a:t>
            </a:r>
          </a:p>
          <a:p>
            <a:pPr marL="0" indent="0">
              <a:buNone/>
            </a:pPr>
            <a:r>
              <a:rPr lang="es-CO" dirty="0" smtClean="0">
                <a:latin typeface="Comic Sans MS" pitchFamily="66" charset="0"/>
              </a:rPr>
              <a:t> </a:t>
            </a:r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0875695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CO" dirty="0" smtClean="0">
                <a:latin typeface="Comic Sans MS" pitchFamily="66" charset="0"/>
              </a:rPr>
              <a:t>QUÉ ES UNA GRANJA ORGÁNICA</a:t>
            </a:r>
            <a:endParaRPr lang="es-CO" dirty="0">
              <a:latin typeface="Comic Sans MS" pitchFamily="66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s-CO" dirty="0" smtClean="0"/>
          </a:p>
          <a:p>
            <a:pPr marL="0" indent="0" algn="ctr">
              <a:buNone/>
            </a:pPr>
            <a:r>
              <a:rPr lang="es-CO" dirty="0">
                <a:latin typeface="Comic Sans MS" pitchFamily="66" charset="0"/>
              </a:rPr>
              <a:t>Es un lugar donde el ser humano se desarrolla como un ser </a:t>
            </a:r>
            <a:r>
              <a:rPr lang="es-CO" dirty="0" smtClean="0">
                <a:latin typeface="Comic Sans MS" pitchFamily="66" charset="0"/>
              </a:rPr>
              <a:t>integral. </a:t>
            </a:r>
            <a:endParaRPr lang="es-CO" dirty="0">
              <a:latin typeface="Comic Sans MS" pitchFamily="66" charset="0"/>
            </a:endParaRPr>
          </a:p>
          <a:p>
            <a:pPr marL="0" indent="0" algn="ctr">
              <a:buNone/>
            </a:pPr>
            <a:r>
              <a:rPr lang="es-CO" dirty="0">
                <a:latin typeface="Comic Sans MS" pitchFamily="66" charset="0"/>
              </a:rPr>
              <a:t>Donde  el orden de la inteligencia humana se toma de la mano con el orden de la inteligencia Divina para gobernar sabia y amorosamente todas las especies con las que convive, cuidar el aire que respira y el mundo que le pertenece. </a:t>
            </a:r>
          </a:p>
          <a:p>
            <a:pPr marL="0" indent="0" algn="ctr">
              <a:buNone/>
            </a:pPr>
            <a:endParaRPr lang="es-CO" dirty="0" smtClean="0">
              <a:latin typeface="Comic Sans MS" pitchFamily="66" charset="0"/>
            </a:endParaRPr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2209776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dirty="0" smtClean="0">
                <a:latin typeface="Comic Sans MS" pitchFamily="66" charset="0"/>
              </a:rPr>
              <a:t>Desarrollo sostenible</a:t>
            </a:r>
            <a:r>
              <a:rPr lang="es-CO" dirty="0">
                <a:latin typeface="Comic Sans MS" pitchFamily="66" charset="0"/>
              </a:rPr>
              <a:t/>
            </a:r>
            <a:br>
              <a:rPr lang="es-CO" dirty="0">
                <a:latin typeface="Comic Sans MS" pitchFamily="66" charset="0"/>
              </a:rPr>
            </a:br>
            <a:endParaRPr lang="es-CO" dirty="0"/>
          </a:p>
        </p:txBody>
      </p:sp>
      <p:sp>
        <p:nvSpPr>
          <p:cNvPr id="11" name="10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 smtClean="0"/>
              <a:t>CONCEPTO</a:t>
            </a:r>
            <a:endParaRPr lang="es-CO" dirty="0"/>
          </a:p>
        </p:txBody>
      </p:sp>
      <p:sp>
        <p:nvSpPr>
          <p:cNvPr id="8" name="7 Marcador de contenido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s-CO" dirty="0" smtClean="0"/>
              <a:t>Es </a:t>
            </a:r>
            <a:r>
              <a:rPr lang="es-CO" dirty="0"/>
              <a:t>un proceso que puede mantenerse sin afectar a la generación actual o futura, intentando que el mismo sea perdurable en el tiempo sin mermar los recursos actuales.</a:t>
            </a:r>
          </a:p>
          <a:p>
            <a:r>
              <a:rPr lang="es-CO" dirty="0"/>
              <a:t>Con este tipo de desarrollo se buscan cubrir las necesidades actuales, pero siempre teniendo en mente que las generaciones futuras puedan también cubrir las </a:t>
            </a:r>
            <a:r>
              <a:rPr lang="es-CO" dirty="0" smtClean="0"/>
              <a:t>suyas</a:t>
            </a:r>
          </a:p>
          <a:p>
            <a:endParaRPr lang="es-CO" dirty="0"/>
          </a:p>
        </p:txBody>
      </p:sp>
      <p:sp>
        <p:nvSpPr>
          <p:cNvPr id="12" name="11 Marcador de texto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CO" dirty="0" smtClean="0"/>
              <a:t>PRACTICA</a:t>
            </a:r>
            <a:endParaRPr lang="es-CO" dirty="0"/>
          </a:p>
        </p:txBody>
      </p:sp>
      <p:sp>
        <p:nvSpPr>
          <p:cNvPr id="10" name="9 Marcador de contenido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6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s-CO" dirty="0">
                <a:latin typeface="Comic Sans MS" pitchFamily="66" charset="0"/>
              </a:rPr>
              <a:t>La producción vegetal con la animal, utilizando los desechos o subproductos.</a:t>
            </a:r>
            <a:endParaRPr lang="es-CO" dirty="0"/>
          </a:p>
          <a:p>
            <a:pPr marL="514350" indent="-514350">
              <a:buFont typeface="+mj-lt"/>
              <a:buAutoNum type="arabicPeriod"/>
            </a:pPr>
            <a:r>
              <a:rPr lang="es-CO" dirty="0">
                <a:latin typeface="Comic Sans MS" pitchFamily="66" charset="0"/>
              </a:rPr>
              <a:t>Mejora la fertilidad de los suelos.</a:t>
            </a:r>
          </a:p>
          <a:p>
            <a:pPr marL="514350" indent="-514350">
              <a:buFont typeface="+mj-lt"/>
              <a:buAutoNum type="arabicPeriod"/>
            </a:pPr>
            <a:r>
              <a:rPr lang="es-CO" dirty="0">
                <a:latin typeface="Comic Sans MS" pitchFamily="66" charset="0"/>
              </a:rPr>
              <a:t>Preserva los recursos naturales.</a:t>
            </a:r>
          </a:p>
          <a:p>
            <a:pPr marL="514350" indent="-514350">
              <a:buFont typeface="+mj-lt"/>
              <a:buAutoNum type="arabicPeriod"/>
            </a:pPr>
            <a:r>
              <a:rPr lang="es-CO" dirty="0">
                <a:latin typeface="Comic Sans MS" pitchFamily="66" charset="0"/>
              </a:rPr>
              <a:t>Garantiza </a:t>
            </a:r>
            <a:r>
              <a:rPr lang="es-CO" dirty="0" err="1">
                <a:latin typeface="Comic Sans MS" pitchFamily="66" charset="0"/>
              </a:rPr>
              <a:t>asíun</a:t>
            </a:r>
            <a:r>
              <a:rPr lang="es-CO" dirty="0">
                <a:latin typeface="Comic Sans MS" pitchFamily="66" charset="0"/>
              </a:rPr>
              <a:t> desarrollo sostenible. </a:t>
            </a:r>
          </a:p>
          <a:p>
            <a:pPr marL="514350" indent="-514350">
              <a:buFont typeface="+mj-lt"/>
              <a:buAutoNum type="arabicPeriod"/>
            </a:pPr>
            <a:r>
              <a:rPr lang="es-CO" dirty="0">
                <a:latin typeface="Comic Sans MS" pitchFamily="66" charset="0"/>
              </a:rPr>
              <a:t>Estimula el uso de tecnologías apropiadas como energía eólica, solar y la producción gas metano</a:t>
            </a:r>
          </a:p>
          <a:p>
            <a:pPr marL="514350" indent="-514350">
              <a:buFont typeface="+mj-lt"/>
              <a:buAutoNum type="arabicPeriod"/>
            </a:pPr>
            <a:r>
              <a:rPr lang="es-CO" dirty="0">
                <a:latin typeface="Comic Sans MS" pitchFamily="66" charset="0"/>
              </a:rPr>
              <a:t>Diversifica y complementa.</a:t>
            </a:r>
          </a:p>
          <a:p>
            <a:pPr marL="514350" indent="-514350">
              <a:buFont typeface="+mj-lt"/>
              <a:buAutoNum type="arabicPeriod"/>
            </a:pPr>
            <a:r>
              <a:rPr lang="es-CO" dirty="0">
                <a:latin typeface="Comic Sans MS" pitchFamily="66" charset="0"/>
              </a:rPr>
              <a:t>Aumentar los ingresos sin depender de un solo producto.</a:t>
            </a:r>
          </a:p>
          <a:p>
            <a:pPr marL="514350" indent="-514350">
              <a:buFont typeface="+mj-lt"/>
              <a:buAutoNum type="arabicPeriod"/>
            </a:pPr>
            <a:r>
              <a:rPr lang="es-CO" dirty="0">
                <a:latin typeface="Comic Sans MS" pitchFamily="66" charset="0"/>
              </a:rPr>
              <a:t>Uso eficiente de la mano de obra, en su mayoría es familiar. </a:t>
            </a:r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890512304"/>
      </p:ext>
    </p:extLst>
  </p:cSld>
  <p:clrMapOvr>
    <a:masterClrMapping/>
  </p:clrMapOvr>
</p:sld>
</file>

<file path=ppt/theme/theme1.xml><?xml version="1.0" encoding="utf-8"?>
<a:theme xmlns:a="http://schemas.openxmlformats.org/drawingml/2006/main" name="Espiral">
  <a:themeElements>
    <a:clrScheme name="Verde amarillo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Espiral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2422</TotalTime>
  <Words>501</Words>
  <Application>Microsoft Office PowerPoint</Application>
  <PresentationFormat>Presentación en pantalla (4:3)</PresentationFormat>
  <Paragraphs>83</Paragraphs>
  <Slides>27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3" baseType="lpstr">
      <vt:lpstr>Arial</vt:lpstr>
      <vt:lpstr>Calibri</vt:lpstr>
      <vt:lpstr>Century Gothic</vt:lpstr>
      <vt:lpstr>Comic Sans MS</vt:lpstr>
      <vt:lpstr>Wingdings 3</vt:lpstr>
      <vt:lpstr>Espiral</vt:lpstr>
      <vt:lpstr> GRANJA INTEGRAL MANKAY experiencia en mango orgánico </vt:lpstr>
      <vt:lpstr>OLGA SOFÍA CASTELLANOS</vt:lpstr>
      <vt:lpstr> O-MANKAY </vt:lpstr>
      <vt:lpstr> </vt:lpstr>
      <vt:lpstr>Problemas del mundo de hoy</vt:lpstr>
      <vt:lpstr>Compromisos con el mundo</vt:lpstr>
      <vt:lpstr>REQUERIMIENTOS UNIVERSALES REALES DE UN SER HUMANO CONTEMPORANEO</vt:lpstr>
      <vt:lpstr>QUÉ ES UNA GRANJA ORGÁNICA</vt:lpstr>
      <vt:lpstr>Desarrollo sostenible </vt:lpstr>
      <vt:lpstr>El cultivo de mango orgánico</vt:lpstr>
      <vt:lpstr>VIVERO MANKAY</vt:lpstr>
      <vt:lpstr>ABONOS</vt:lpstr>
      <vt:lpstr>Maquinaria para adecuación del terreno</vt:lpstr>
      <vt:lpstr>Establecimiento de cultivo</vt:lpstr>
      <vt:lpstr>SISTEMA DE RIEGO POR HIDRANTES</vt:lpstr>
      <vt:lpstr>Segundo y tercer año</vt:lpstr>
      <vt:lpstr>Cuarto y quinto año</vt:lpstr>
      <vt:lpstr>Producción</vt:lpstr>
      <vt:lpstr>APLICACIÓN DE BIOTECNOLOGIA</vt:lpstr>
      <vt:lpstr>Primeros productores de huevos orgánicos certificados</vt:lpstr>
      <vt:lpstr>Ganadería ovina</vt:lpstr>
      <vt:lpstr>Ganadería </vt:lpstr>
      <vt:lpstr>Otros frutales</vt:lpstr>
      <vt:lpstr>Cultivo maderable </vt:lpstr>
      <vt:lpstr>Los animales domésticos</vt:lpstr>
      <vt:lpstr>Parte del equipo de colaboradores y sus familias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GRANJA INTEGRAL MANKAY</dc:title>
  <dc:creator>Dell</dc:creator>
  <cp:lastModifiedBy>Lorena Betancur Mendoza</cp:lastModifiedBy>
  <cp:revision>90</cp:revision>
  <dcterms:created xsi:type="dcterms:W3CDTF">2016-07-10T22:09:13Z</dcterms:created>
  <dcterms:modified xsi:type="dcterms:W3CDTF">2016-08-08T14:57:04Z</dcterms:modified>
</cp:coreProperties>
</file>