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 id="2147483672" r:id="rId2"/>
  </p:sldMasterIdLst>
  <p:notesMasterIdLst>
    <p:notesMasterId r:id="rId47"/>
  </p:notesMasterIdLst>
  <p:sldIdLst>
    <p:sldId id="516" r:id="rId3"/>
    <p:sldId id="517" r:id="rId4"/>
    <p:sldId id="497" r:id="rId5"/>
    <p:sldId id="498" r:id="rId6"/>
    <p:sldId id="505" r:id="rId7"/>
    <p:sldId id="499" r:id="rId8"/>
    <p:sldId id="459" r:id="rId9"/>
    <p:sldId id="507" r:id="rId10"/>
    <p:sldId id="464" r:id="rId11"/>
    <p:sldId id="500" r:id="rId12"/>
    <p:sldId id="467" r:id="rId13"/>
    <p:sldId id="502" r:id="rId14"/>
    <p:sldId id="469" r:id="rId15"/>
    <p:sldId id="470" r:id="rId16"/>
    <p:sldId id="471" r:id="rId17"/>
    <p:sldId id="472" r:id="rId18"/>
    <p:sldId id="473" r:id="rId19"/>
    <p:sldId id="474" r:id="rId20"/>
    <p:sldId id="477" r:id="rId21"/>
    <p:sldId id="476" r:id="rId22"/>
    <p:sldId id="478" r:id="rId23"/>
    <p:sldId id="479" r:id="rId24"/>
    <p:sldId id="480" r:id="rId25"/>
    <p:sldId id="520" r:id="rId26"/>
    <p:sldId id="521" r:id="rId27"/>
    <p:sldId id="522" r:id="rId28"/>
    <p:sldId id="481" r:id="rId29"/>
    <p:sldId id="482" r:id="rId30"/>
    <p:sldId id="503" r:id="rId31"/>
    <p:sldId id="483" r:id="rId32"/>
    <p:sldId id="508" r:id="rId33"/>
    <p:sldId id="485" r:id="rId34"/>
    <p:sldId id="509" r:id="rId35"/>
    <p:sldId id="510" r:id="rId36"/>
    <p:sldId id="511" r:id="rId37"/>
    <p:sldId id="512" r:id="rId38"/>
    <p:sldId id="486" r:id="rId39"/>
    <p:sldId id="513" r:id="rId40"/>
    <p:sldId id="487" r:id="rId41"/>
    <p:sldId id="494" r:id="rId42"/>
    <p:sldId id="515" r:id="rId43"/>
    <p:sldId id="488" r:id="rId44"/>
    <p:sldId id="519" r:id="rId45"/>
    <p:sldId id="518" r:id="rId46"/>
  </p:sldIdLst>
  <p:sldSz cx="9144000" cy="6858000" type="screen4x3"/>
  <p:notesSz cx="7016750" cy="93027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0D06AD1-F9EF-4BB4-804B-EA70F2CAF78F}">
          <p14:sldIdLst/>
        </p14:section>
        <p14:section name="Untitled Section" id="{D9CDF095-D551-48EC-9EAB-75BFFD26B90C}">
          <p14:sldIdLst>
            <p14:sldId id="516"/>
            <p14:sldId id="517"/>
            <p14:sldId id="497"/>
            <p14:sldId id="498"/>
            <p14:sldId id="505"/>
            <p14:sldId id="499"/>
            <p14:sldId id="459"/>
            <p14:sldId id="507"/>
            <p14:sldId id="464"/>
            <p14:sldId id="500"/>
            <p14:sldId id="467"/>
            <p14:sldId id="502"/>
            <p14:sldId id="469"/>
            <p14:sldId id="470"/>
            <p14:sldId id="471"/>
            <p14:sldId id="472"/>
            <p14:sldId id="473"/>
            <p14:sldId id="474"/>
            <p14:sldId id="477"/>
            <p14:sldId id="476"/>
            <p14:sldId id="478"/>
            <p14:sldId id="479"/>
            <p14:sldId id="480"/>
            <p14:sldId id="520"/>
            <p14:sldId id="521"/>
            <p14:sldId id="522"/>
            <p14:sldId id="481"/>
            <p14:sldId id="482"/>
            <p14:sldId id="503"/>
            <p14:sldId id="483"/>
            <p14:sldId id="508"/>
            <p14:sldId id="485"/>
            <p14:sldId id="509"/>
            <p14:sldId id="510"/>
            <p14:sldId id="511"/>
            <p14:sldId id="512"/>
            <p14:sldId id="486"/>
            <p14:sldId id="513"/>
            <p14:sldId id="487"/>
            <p14:sldId id="494"/>
            <p14:sldId id="515"/>
            <p14:sldId id="488"/>
            <p14:sldId id="519"/>
          </p14:sldIdLst>
        </p14:section>
        <p14:section name="Untitled Section" id="{ACEDE0FA-828B-4E61-B2FB-08E5F99E67E0}">
          <p14:sldIdLst/>
        </p14:section>
        <p14:section name="Untitled Section" id="{780CEC82-6499-43CC-BCB5-EAFC3C5B5B0E}">
          <p14:sldIdLst>
            <p14:sldId id="51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94671" autoAdjust="0"/>
  </p:normalViewPr>
  <p:slideViewPr>
    <p:cSldViewPr>
      <p:cViewPr varScale="1">
        <p:scale>
          <a:sx n="63" d="100"/>
          <a:sy n="63" d="100"/>
        </p:scale>
        <p:origin x="1388"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42" d="100"/>
        <a:sy n="4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0592" cy="465138"/>
          </a:xfrm>
          <a:prstGeom prst="rect">
            <a:avLst/>
          </a:prstGeom>
        </p:spPr>
        <p:txBody>
          <a:bodyPr vert="horz" lIns="93251" tIns="46625" rIns="93251" bIns="46625" rtlCol="0"/>
          <a:lstStyle>
            <a:lvl1pPr algn="l">
              <a:defRPr sz="1200"/>
            </a:lvl1pPr>
          </a:lstStyle>
          <a:p>
            <a:endParaRPr lang="en-CA"/>
          </a:p>
        </p:txBody>
      </p:sp>
      <p:sp>
        <p:nvSpPr>
          <p:cNvPr id="3" name="Date Placeholder 2"/>
          <p:cNvSpPr>
            <a:spLocks noGrp="1"/>
          </p:cNvSpPr>
          <p:nvPr>
            <p:ph type="dt" idx="1"/>
          </p:nvPr>
        </p:nvSpPr>
        <p:spPr>
          <a:xfrm>
            <a:off x="3974534" y="0"/>
            <a:ext cx="3040592" cy="465138"/>
          </a:xfrm>
          <a:prstGeom prst="rect">
            <a:avLst/>
          </a:prstGeom>
        </p:spPr>
        <p:txBody>
          <a:bodyPr vert="horz" lIns="93251" tIns="46625" rIns="93251" bIns="46625" rtlCol="0"/>
          <a:lstStyle>
            <a:lvl1pPr algn="r">
              <a:defRPr sz="1200"/>
            </a:lvl1pPr>
          </a:lstStyle>
          <a:p>
            <a:fld id="{B92A12C5-FB25-4376-A669-A359B4A147B8}" type="datetimeFigureOut">
              <a:rPr lang="en-CA" smtClean="0"/>
              <a:t>2016-07-21</a:t>
            </a:fld>
            <a:endParaRPr lang="en-CA"/>
          </a:p>
        </p:txBody>
      </p:sp>
      <p:sp>
        <p:nvSpPr>
          <p:cNvPr id="4" name="Slide Image Placeholder 3"/>
          <p:cNvSpPr>
            <a:spLocks noGrp="1" noRot="1" noChangeAspect="1"/>
          </p:cNvSpPr>
          <p:nvPr>
            <p:ph type="sldImg" idx="2"/>
          </p:nvPr>
        </p:nvSpPr>
        <p:spPr>
          <a:xfrm>
            <a:off x="1182688" y="696913"/>
            <a:ext cx="4651375" cy="3489325"/>
          </a:xfrm>
          <a:prstGeom prst="rect">
            <a:avLst/>
          </a:prstGeom>
          <a:noFill/>
          <a:ln w="12700">
            <a:solidFill>
              <a:prstClr val="black"/>
            </a:solidFill>
          </a:ln>
        </p:spPr>
        <p:txBody>
          <a:bodyPr vert="horz" lIns="93251" tIns="46625" rIns="93251" bIns="46625" rtlCol="0" anchor="ctr"/>
          <a:lstStyle/>
          <a:p>
            <a:endParaRPr lang="en-CA"/>
          </a:p>
        </p:txBody>
      </p:sp>
      <p:sp>
        <p:nvSpPr>
          <p:cNvPr id="5" name="Notes Placeholder 4"/>
          <p:cNvSpPr>
            <a:spLocks noGrp="1"/>
          </p:cNvSpPr>
          <p:nvPr>
            <p:ph type="body" sz="quarter" idx="3"/>
          </p:nvPr>
        </p:nvSpPr>
        <p:spPr>
          <a:xfrm>
            <a:off x="701675" y="4418806"/>
            <a:ext cx="5613400" cy="4186238"/>
          </a:xfrm>
          <a:prstGeom prst="rect">
            <a:avLst/>
          </a:prstGeom>
        </p:spPr>
        <p:txBody>
          <a:bodyPr vert="horz" lIns="93251" tIns="46625" rIns="93251" bIns="4662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35998"/>
            <a:ext cx="3040592" cy="465138"/>
          </a:xfrm>
          <a:prstGeom prst="rect">
            <a:avLst/>
          </a:prstGeom>
        </p:spPr>
        <p:txBody>
          <a:bodyPr vert="horz" lIns="93251" tIns="46625" rIns="93251" bIns="46625" rtlCol="0" anchor="b"/>
          <a:lstStyle>
            <a:lvl1pPr algn="l">
              <a:defRPr sz="1200"/>
            </a:lvl1pPr>
          </a:lstStyle>
          <a:p>
            <a:endParaRPr lang="en-CA"/>
          </a:p>
        </p:txBody>
      </p:sp>
      <p:sp>
        <p:nvSpPr>
          <p:cNvPr id="7" name="Slide Number Placeholder 6"/>
          <p:cNvSpPr>
            <a:spLocks noGrp="1"/>
          </p:cNvSpPr>
          <p:nvPr>
            <p:ph type="sldNum" sz="quarter" idx="5"/>
          </p:nvPr>
        </p:nvSpPr>
        <p:spPr>
          <a:xfrm>
            <a:off x="3974534" y="8835998"/>
            <a:ext cx="3040592" cy="465138"/>
          </a:xfrm>
          <a:prstGeom prst="rect">
            <a:avLst/>
          </a:prstGeom>
        </p:spPr>
        <p:txBody>
          <a:bodyPr vert="horz" lIns="93251" tIns="46625" rIns="93251" bIns="46625" rtlCol="0" anchor="b"/>
          <a:lstStyle>
            <a:lvl1pPr algn="r">
              <a:defRPr sz="1200"/>
            </a:lvl1pPr>
          </a:lstStyle>
          <a:p>
            <a:fld id="{394714AE-92F9-47AA-B835-5CBA49B39B06}" type="slidenum">
              <a:rPr lang="en-CA" smtClean="0"/>
              <a:t>‹#›</a:t>
            </a:fld>
            <a:endParaRPr lang="en-CA"/>
          </a:p>
        </p:txBody>
      </p:sp>
    </p:spTree>
    <p:extLst>
      <p:ext uri="{BB962C8B-B14F-4D97-AF65-F5344CB8AC3E}">
        <p14:creationId xmlns:p14="http://schemas.microsoft.com/office/powerpoint/2010/main" val="1613094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B848AC8-49A3-4956-9DCB-7C09214CC621}" type="datetimeFigureOut">
              <a:rPr lang="en-CA" smtClean="0"/>
              <a:t>2016-07-21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E197D57-4814-45C1-B273-39C8AF24C9E4}" type="slidenum">
              <a:rPr lang="en-CA" smtClean="0"/>
              <a:t>‹#›</a:t>
            </a:fld>
            <a:endParaRPr lang="en-CA"/>
          </a:p>
        </p:txBody>
      </p:sp>
    </p:spTree>
    <p:extLst>
      <p:ext uri="{BB962C8B-B14F-4D97-AF65-F5344CB8AC3E}">
        <p14:creationId xmlns:p14="http://schemas.microsoft.com/office/powerpoint/2010/main" val="2896988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B848AC8-49A3-4956-9DCB-7C09214CC621}" type="datetimeFigureOut">
              <a:rPr lang="en-CA" smtClean="0"/>
              <a:t>2016-07-21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E197D57-4814-45C1-B273-39C8AF24C9E4}" type="slidenum">
              <a:rPr lang="en-CA" smtClean="0"/>
              <a:t>‹#›</a:t>
            </a:fld>
            <a:endParaRPr lang="en-CA"/>
          </a:p>
        </p:txBody>
      </p:sp>
    </p:spTree>
    <p:extLst>
      <p:ext uri="{BB962C8B-B14F-4D97-AF65-F5344CB8AC3E}">
        <p14:creationId xmlns:p14="http://schemas.microsoft.com/office/powerpoint/2010/main" val="810488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B848AC8-49A3-4956-9DCB-7C09214CC621}" type="datetimeFigureOut">
              <a:rPr lang="en-CA" smtClean="0"/>
              <a:t>2016-07-21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E197D57-4814-45C1-B273-39C8AF24C9E4}" type="slidenum">
              <a:rPr lang="en-CA" smtClean="0"/>
              <a:t>‹#›</a:t>
            </a:fld>
            <a:endParaRPr lang="en-CA"/>
          </a:p>
        </p:txBody>
      </p:sp>
    </p:spTree>
    <p:extLst>
      <p:ext uri="{BB962C8B-B14F-4D97-AF65-F5344CB8AC3E}">
        <p14:creationId xmlns:p14="http://schemas.microsoft.com/office/powerpoint/2010/main" val="4002238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28E08E-0418-43B6-A201-58B9F446E85A}" type="datetimeFigureOut">
              <a:rPr lang="en-US" smtClean="0">
                <a:solidFill>
                  <a:prstClr val="white">
                    <a:tint val="75000"/>
                  </a:prstClr>
                </a:solidFill>
              </a:rPr>
              <a:pPr/>
              <a:t>7/21/2016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F539B23-E8DD-4516-AC01-6349D4301E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21786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28E08E-0418-43B6-A201-58B9F446E85A}" type="datetimeFigureOut">
              <a:rPr lang="en-US" smtClean="0">
                <a:solidFill>
                  <a:prstClr val="white">
                    <a:tint val="75000"/>
                  </a:prstClr>
                </a:solidFill>
              </a:rPr>
              <a:pPr/>
              <a:t>7/21/2016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F539B23-E8DD-4516-AC01-6349D4301E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92938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28E08E-0418-43B6-A201-58B9F446E85A}" type="datetimeFigureOut">
              <a:rPr lang="en-US" smtClean="0">
                <a:solidFill>
                  <a:prstClr val="white">
                    <a:tint val="75000"/>
                  </a:prstClr>
                </a:solidFill>
              </a:rPr>
              <a:pPr/>
              <a:t>7/21/2016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F539B23-E8DD-4516-AC01-6349D4301E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91490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28E08E-0418-43B6-A201-58B9F446E85A}" type="datetimeFigureOut">
              <a:rPr lang="en-US" smtClean="0">
                <a:solidFill>
                  <a:prstClr val="white">
                    <a:tint val="75000"/>
                  </a:prstClr>
                </a:solidFill>
              </a:rPr>
              <a:pPr/>
              <a:t>7/21/2016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F539B23-E8DD-4516-AC01-6349D4301E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59494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28E08E-0418-43B6-A201-58B9F446E85A}" type="datetimeFigureOut">
              <a:rPr lang="en-US" smtClean="0">
                <a:solidFill>
                  <a:prstClr val="white">
                    <a:tint val="75000"/>
                  </a:prstClr>
                </a:solidFill>
              </a:rPr>
              <a:pPr/>
              <a:t>7/21/2016</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1F539B23-E8DD-4516-AC01-6349D4301E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36431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28E08E-0418-43B6-A201-58B9F446E85A}" type="datetimeFigureOut">
              <a:rPr lang="en-US" smtClean="0">
                <a:solidFill>
                  <a:prstClr val="white">
                    <a:tint val="75000"/>
                  </a:prstClr>
                </a:solidFill>
              </a:rPr>
              <a:pPr/>
              <a:t>7/21/2016</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1F539B23-E8DD-4516-AC01-6349D4301E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2582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28E08E-0418-43B6-A201-58B9F446E85A}" type="datetimeFigureOut">
              <a:rPr lang="en-US" smtClean="0">
                <a:solidFill>
                  <a:prstClr val="white">
                    <a:tint val="75000"/>
                  </a:prstClr>
                </a:solidFill>
              </a:rPr>
              <a:pPr/>
              <a:t>7/21/2016</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1F539B23-E8DD-4516-AC01-6349D4301E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93195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28E08E-0418-43B6-A201-58B9F446E85A}" type="datetimeFigureOut">
              <a:rPr lang="en-US" smtClean="0">
                <a:solidFill>
                  <a:prstClr val="white">
                    <a:tint val="75000"/>
                  </a:prstClr>
                </a:solidFill>
              </a:rPr>
              <a:pPr/>
              <a:t>7/21/2016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F539B23-E8DD-4516-AC01-6349D4301E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61198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1"/>
                </a:solidFill>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buClr>
                <a:schemeClr val="accent2"/>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B848AC8-49A3-4956-9DCB-7C09214CC621}" type="datetimeFigureOut">
              <a:rPr lang="en-CA" smtClean="0"/>
              <a:t>2016-07-21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E197D57-4814-45C1-B273-39C8AF24C9E4}" type="slidenum">
              <a:rPr lang="en-CA" smtClean="0"/>
              <a:t>‹#›</a:t>
            </a:fld>
            <a:endParaRPr lang="en-CA"/>
          </a:p>
        </p:txBody>
      </p:sp>
      <p:pic>
        <p:nvPicPr>
          <p:cNvPr id="8" name="Picture 7" descr="EQ-logoFINAL.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81432" y="6237312"/>
            <a:ext cx="1823508" cy="484598"/>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348" y="6146592"/>
            <a:ext cx="587294" cy="594776"/>
          </a:xfrm>
          <a:prstGeom prst="ellipse">
            <a:avLst/>
          </a:prstGeom>
          <a:solidFill>
            <a:schemeClr val="bg1"/>
          </a:solidFill>
        </p:spPr>
      </p:pic>
    </p:spTree>
    <p:extLst>
      <p:ext uri="{BB962C8B-B14F-4D97-AF65-F5344CB8AC3E}">
        <p14:creationId xmlns:p14="http://schemas.microsoft.com/office/powerpoint/2010/main" val="272729257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28E08E-0418-43B6-A201-58B9F446E85A}" type="datetimeFigureOut">
              <a:rPr lang="en-US" smtClean="0">
                <a:solidFill>
                  <a:prstClr val="white">
                    <a:tint val="75000"/>
                  </a:prstClr>
                </a:solidFill>
              </a:rPr>
              <a:pPr/>
              <a:t>7/21/2016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F539B23-E8DD-4516-AC01-6349D4301E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55582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28E08E-0418-43B6-A201-58B9F446E85A}" type="datetimeFigureOut">
              <a:rPr lang="en-US" smtClean="0">
                <a:solidFill>
                  <a:prstClr val="white">
                    <a:tint val="75000"/>
                  </a:prstClr>
                </a:solidFill>
              </a:rPr>
              <a:pPr/>
              <a:t>7/21/2016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F539B23-E8DD-4516-AC01-6349D4301E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48554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28E08E-0418-43B6-A201-58B9F446E85A}" type="datetimeFigureOut">
              <a:rPr lang="en-US" smtClean="0">
                <a:solidFill>
                  <a:prstClr val="white">
                    <a:tint val="75000"/>
                  </a:prstClr>
                </a:solidFill>
              </a:rPr>
              <a:pPr/>
              <a:t>7/21/2016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F539B23-E8DD-4516-AC01-6349D4301E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85524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hrink 3 Circle Pictures">
    <p:spTree>
      <p:nvGrpSpPr>
        <p:cNvPr id="1" name=""/>
        <p:cNvGrpSpPr/>
        <p:nvPr/>
      </p:nvGrpSpPr>
      <p:grpSpPr>
        <a:xfrm>
          <a:off x="0" y="0"/>
          <a:ext cx="0" cy="0"/>
          <a:chOff x="0" y="0"/>
          <a:chExt cx="0" cy="0"/>
        </a:xfrm>
      </p:grpSpPr>
      <p:sp>
        <p:nvSpPr>
          <p:cNvPr id="11" name="Rectangle 10"/>
          <p:cNvSpPr/>
          <p:nvPr userDrawn="1"/>
        </p:nvSpPr>
        <p:spPr>
          <a:xfrm>
            <a:off x="9423838"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450"/>
              </a:spcBef>
            </a:pPr>
            <a:r>
              <a:rPr lang="en-US" sz="1200" dirty="0" smtClean="0">
                <a:solidFill>
                  <a:prstClr val="white">
                    <a:lumMod val="50000"/>
                  </a:prstClr>
                </a:solidFill>
                <a:latin typeface="Calibri Light" panose="020F0302020204030204" pitchFamily="34" charset="0"/>
                <a:cs typeface="Calibri" panose="020F0502020204030204" pitchFamily="34" charset="0"/>
              </a:rPr>
              <a:t>Edit the text with your own short phrases. </a:t>
            </a:r>
          </a:p>
          <a:p>
            <a:pPr>
              <a:spcBef>
                <a:spcPts val="450"/>
              </a:spcBef>
              <a:defRPr/>
            </a:pPr>
            <a:r>
              <a:rPr lang="en-US" sz="1200" dirty="0" smtClean="0">
                <a:solidFill>
                  <a:prstClr val="white">
                    <a:lumMod val="50000"/>
                  </a:prstClr>
                </a:solidFill>
                <a:latin typeface="Calibri Light" panose="020F0302020204030204" pitchFamily="34" charset="0"/>
                <a:cs typeface="Calibri" panose="020F0502020204030204" pitchFamily="34" charset="0"/>
              </a:rPr>
              <a:t>Make it easier to change the pictures: Use the Selection Pane to temporarily hide a Picture Placeholder. (Home tab, Select, Selection Pane). Click the eye icon to hide or show an object. To change the sample images, select a picture and delete it. Now click the Pictures icon in the placeholder to insert your own image.</a:t>
            </a:r>
          </a:p>
          <a:p>
            <a:pPr>
              <a:spcBef>
                <a:spcPts val="450"/>
              </a:spcBef>
            </a:pPr>
            <a:r>
              <a:rPr lang="en-US" sz="1200" dirty="0" smtClean="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p:txBody>
      </p:sp>
      <p:sp>
        <p:nvSpPr>
          <p:cNvPr id="5" name="Left Picture Placeholder"/>
          <p:cNvSpPr>
            <a:spLocks noGrp="1" noChangeAspect="1"/>
          </p:cNvSpPr>
          <p:nvPr>
            <p:ph type="pic" sz="quarter" idx="13" hasCustomPrompt="1"/>
          </p:nvPr>
        </p:nvSpPr>
        <p:spPr>
          <a:xfrm>
            <a:off x="-279838" y="-3040117"/>
            <a:ext cx="9703676" cy="12938234"/>
          </a:xfrm>
          <a:prstGeom prst="ellipse">
            <a:avLst/>
          </a:prstGeom>
          <a:solidFill>
            <a:srgbClr val="6E9FB0"/>
          </a:solidFill>
        </p:spPr>
        <p:txBody>
          <a:bodyPr tIns="1371600">
            <a:normAutofit/>
          </a:bodyPr>
          <a:lstStyle>
            <a:lvl1pPr marL="0" indent="0" algn="ctr">
              <a:buNone/>
              <a:defRPr sz="2700" baseline="0"/>
            </a:lvl1pPr>
          </a:lstStyle>
          <a:p>
            <a:r>
              <a:rPr lang="en-US" dirty="0" smtClean="0"/>
              <a:t>Insert Left Picture</a:t>
            </a:r>
            <a:endParaRPr lang="en-US" dirty="0"/>
          </a:p>
        </p:txBody>
      </p:sp>
      <p:sp>
        <p:nvSpPr>
          <p:cNvPr id="6" name="Center Picture Placeholder"/>
          <p:cNvSpPr>
            <a:spLocks noGrp="1" noChangeAspect="1"/>
          </p:cNvSpPr>
          <p:nvPr>
            <p:ph type="pic" sz="quarter" idx="14" hasCustomPrompt="1"/>
          </p:nvPr>
        </p:nvSpPr>
        <p:spPr>
          <a:xfrm>
            <a:off x="-279838" y="-3040117"/>
            <a:ext cx="9703676" cy="12938234"/>
          </a:xfrm>
          <a:prstGeom prst="ellipse">
            <a:avLst/>
          </a:prstGeom>
          <a:solidFill>
            <a:srgbClr val="6BB37E"/>
          </a:solidFill>
        </p:spPr>
        <p:txBody>
          <a:bodyPr tIns="1371600">
            <a:normAutofit/>
          </a:bodyPr>
          <a:lstStyle>
            <a:lvl1pPr marL="0" indent="0" algn="ctr">
              <a:buNone/>
              <a:defRPr sz="2700" baseline="0"/>
            </a:lvl1pPr>
          </a:lstStyle>
          <a:p>
            <a:r>
              <a:rPr lang="en-US" dirty="0" smtClean="0"/>
              <a:t>Insert Center Picture</a:t>
            </a:r>
            <a:endParaRPr lang="en-US" dirty="0"/>
          </a:p>
        </p:txBody>
      </p:sp>
      <p:sp>
        <p:nvSpPr>
          <p:cNvPr id="7" name="Right Picture Placeholder"/>
          <p:cNvSpPr>
            <a:spLocks noGrp="1" noChangeAspect="1"/>
          </p:cNvSpPr>
          <p:nvPr>
            <p:ph type="pic" sz="quarter" idx="15" hasCustomPrompt="1"/>
          </p:nvPr>
        </p:nvSpPr>
        <p:spPr>
          <a:xfrm>
            <a:off x="-279838" y="-3040117"/>
            <a:ext cx="9703676" cy="12938234"/>
          </a:xfrm>
          <a:prstGeom prst="ellipse">
            <a:avLst/>
          </a:prstGeom>
          <a:solidFill>
            <a:srgbClr val="9EB767"/>
          </a:solidFill>
        </p:spPr>
        <p:txBody>
          <a:bodyPr tIns="1371600">
            <a:normAutofit/>
          </a:bodyPr>
          <a:lstStyle>
            <a:lvl1pPr marL="0" indent="0" algn="ctr">
              <a:buNone/>
              <a:defRPr sz="2700" baseline="0"/>
            </a:lvl1pPr>
          </a:lstStyle>
          <a:p>
            <a:r>
              <a:rPr lang="en-US" dirty="0" smtClean="0"/>
              <a:t>Insert Right Picture</a:t>
            </a:r>
            <a:endParaRPr lang="en-US" dirty="0"/>
          </a:p>
        </p:txBody>
      </p:sp>
      <p:sp>
        <p:nvSpPr>
          <p:cNvPr id="8" name="Left Text Placeholder"/>
          <p:cNvSpPr>
            <a:spLocks noGrp="1"/>
          </p:cNvSpPr>
          <p:nvPr>
            <p:ph type="body" sz="quarter" idx="16"/>
          </p:nvPr>
        </p:nvSpPr>
        <p:spPr>
          <a:xfrm>
            <a:off x="1257300" y="4170017"/>
            <a:ext cx="2057400" cy="1645920"/>
          </a:xfrm>
        </p:spPr>
        <p:txBody>
          <a:bodyPr>
            <a:noAutofit/>
          </a:bodyPr>
          <a:lstStyle>
            <a:lvl1pPr marL="0" indent="0" algn="ctr">
              <a:spcBef>
                <a:spcPts val="450"/>
              </a:spcBef>
              <a:buNone/>
              <a:defRPr sz="21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p:txBody>
      </p:sp>
      <p:sp>
        <p:nvSpPr>
          <p:cNvPr id="9" name="Center Text Placeholder"/>
          <p:cNvSpPr>
            <a:spLocks noGrp="1"/>
          </p:cNvSpPr>
          <p:nvPr>
            <p:ph type="body" sz="quarter" idx="17"/>
          </p:nvPr>
        </p:nvSpPr>
        <p:spPr>
          <a:xfrm>
            <a:off x="3543300" y="4170017"/>
            <a:ext cx="2057400" cy="1645920"/>
          </a:xfrm>
        </p:spPr>
        <p:txBody>
          <a:bodyPr>
            <a:noAutofit/>
          </a:bodyPr>
          <a:lstStyle>
            <a:lvl1pPr marL="0" indent="0" algn="ctr">
              <a:spcBef>
                <a:spcPts val="450"/>
              </a:spcBef>
              <a:buNone/>
              <a:defRPr sz="21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p:txBody>
      </p:sp>
      <p:sp>
        <p:nvSpPr>
          <p:cNvPr id="10" name="Right Text Placeholder"/>
          <p:cNvSpPr>
            <a:spLocks noGrp="1"/>
          </p:cNvSpPr>
          <p:nvPr>
            <p:ph type="body" sz="quarter" idx="18"/>
          </p:nvPr>
        </p:nvSpPr>
        <p:spPr>
          <a:xfrm>
            <a:off x="5829300" y="4170017"/>
            <a:ext cx="2057400" cy="1645920"/>
          </a:xfrm>
        </p:spPr>
        <p:txBody>
          <a:bodyPr>
            <a:noAutofit/>
          </a:bodyPr>
          <a:lstStyle>
            <a:lvl1pPr marL="0" indent="0" algn="ctr">
              <a:spcBef>
                <a:spcPts val="450"/>
              </a:spcBef>
              <a:buNone/>
              <a:defRPr sz="21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p:txBody>
      </p:sp>
    </p:spTree>
    <p:extLst>
      <p:ext uri="{BB962C8B-B14F-4D97-AF65-F5344CB8AC3E}">
        <p14:creationId xmlns:p14="http://schemas.microsoft.com/office/powerpoint/2010/main" val="362136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6" presetClass="emph" presetSubtype="0" fill="hold" grpId="1" nodeType="withEffect">
                                  <p:stCondLst>
                                    <p:cond delay="0"/>
                                  </p:stCondLst>
                                  <p:childTnLst>
                                    <p:animScale>
                                      <p:cBhvr>
                                        <p:cTn id="9" dur="2000" fill="hold"/>
                                        <p:tgtEl>
                                          <p:spTgt spid="5"/>
                                        </p:tgtEl>
                                      </p:cBhvr>
                                      <p:by x="20000" y="20000"/>
                                    </p:animScale>
                                  </p:childTnLst>
                                </p:cTn>
                              </p:par>
                              <p:par>
                                <p:cTn id="10" presetID="35" presetClass="path" presetSubtype="0" fill="hold" grpId="2" nodeType="withEffect">
                                  <p:stCondLst>
                                    <p:cond delay="0"/>
                                  </p:stCondLst>
                                  <p:childTnLst>
                                    <p:animMotion origin="layout" path="M 0 0 L -0.25 -0.13333 " pathEditMode="relative" rAng="0" ptsTypes="AA">
                                      <p:cBhvr>
                                        <p:cTn id="11" dur="2000" fill="hold"/>
                                        <p:tgtEl>
                                          <p:spTgt spid="5"/>
                                        </p:tgtEl>
                                        <p:attrNameLst>
                                          <p:attrName>ppt_x</p:attrName>
                                          <p:attrName>ppt_y</p:attrName>
                                        </p:attrNameLst>
                                      </p:cBhvr>
                                      <p:rCtr x="-12500" y="-6667"/>
                                    </p:animMotion>
                                  </p:childTnLst>
                                </p:cTn>
                              </p:par>
                              <p:par>
                                <p:cTn id="12" presetID="10" presetClass="entr" presetSubtype="0" fill="hold" grpId="0" nodeType="with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par>
                                <p:cTn id="15" presetID="6" presetClass="emph" presetSubtype="0" fill="hold" grpId="1" nodeType="withEffect">
                                  <p:stCondLst>
                                    <p:cond delay="1000"/>
                                  </p:stCondLst>
                                  <p:childTnLst>
                                    <p:animScale>
                                      <p:cBhvr>
                                        <p:cTn id="16" dur="2000" fill="hold"/>
                                        <p:tgtEl>
                                          <p:spTgt spid="6"/>
                                        </p:tgtEl>
                                      </p:cBhvr>
                                      <p:by x="20000" y="20000"/>
                                    </p:animScale>
                                  </p:childTnLst>
                                </p:cTn>
                              </p:par>
                              <p:par>
                                <p:cTn id="17" presetID="35" presetClass="path" presetSubtype="0" fill="hold" grpId="2" nodeType="withEffect">
                                  <p:stCondLst>
                                    <p:cond delay="1000"/>
                                  </p:stCondLst>
                                  <p:childTnLst>
                                    <p:animMotion origin="layout" path="M 0 0 L 0 -0.12963 " pathEditMode="relative" rAng="0" ptsTypes="AA">
                                      <p:cBhvr>
                                        <p:cTn id="18" dur="2000" fill="hold"/>
                                        <p:tgtEl>
                                          <p:spTgt spid="6"/>
                                        </p:tgtEl>
                                        <p:attrNameLst>
                                          <p:attrName>ppt_x</p:attrName>
                                          <p:attrName>ppt_y</p:attrName>
                                        </p:attrNameLst>
                                      </p:cBhvr>
                                      <p:rCtr x="0" y="-6481"/>
                                    </p:animMotion>
                                  </p:childTnLst>
                                </p:cTn>
                              </p:par>
                              <p:par>
                                <p:cTn id="19" presetID="10" presetClass="entr" presetSubtype="0" fill="hold" grpId="0" nodeType="withEffect">
                                  <p:stCondLst>
                                    <p:cond delay="2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par>
                                <p:cTn id="22" presetID="6" presetClass="emph" presetSubtype="0" fill="hold" grpId="1" nodeType="withEffect">
                                  <p:stCondLst>
                                    <p:cond delay="2000"/>
                                  </p:stCondLst>
                                  <p:childTnLst>
                                    <p:animScale>
                                      <p:cBhvr>
                                        <p:cTn id="23" dur="2000" fill="hold"/>
                                        <p:tgtEl>
                                          <p:spTgt spid="7"/>
                                        </p:tgtEl>
                                      </p:cBhvr>
                                      <p:by x="20000" y="20000"/>
                                    </p:animScale>
                                  </p:childTnLst>
                                </p:cTn>
                              </p:par>
                              <p:par>
                                <p:cTn id="24" presetID="35" presetClass="path" presetSubtype="0" fill="hold" grpId="2" nodeType="withEffect">
                                  <p:stCondLst>
                                    <p:cond delay="2000"/>
                                  </p:stCondLst>
                                  <p:childTnLst>
                                    <p:animMotion origin="layout" path="M 0 0 L 0.25 -0.13333 " pathEditMode="relative" rAng="0" ptsTypes="AA">
                                      <p:cBhvr>
                                        <p:cTn id="25" dur="2000" fill="hold"/>
                                        <p:tgtEl>
                                          <p:spTgt spid="7"/>
                                        </p:tgtEl>
                                        <p:attrNameLst>
                                          <p:attrName>ppt_x</p:attrName>
                                          <p:attrName>ppt_y</p:attrName>
                                        </p:attrNameLst>
                                      </p:cBhvr>
                                      <p:rCtr x="12500" y="-6667"/>
                                    </p:animMotion>
                                  </p:childTnLst>
                                </p:cTn>
                              </p:par>
                              <p:par>
                                <p:cTn id="26" presetID="47" presetClass="entr" presetSubtype="0" fill="hold" grpId="0" nodeType="withEffect">
                                  <p:stCondLst>
                                    <p:cond delay="200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300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fade">
                                      <p:cBhvr>
                                        <p:cTn id="33" dur="1000"/>
                                        <p:tgtEl>
                                          <p:spTgt spid="9">
                                            <p:txEl>
                                              <p:pRg st="0" end="0"/>
                                            </p:txEl>
                                          </p:spTgt>
                                        </p:tgtEl>
                                      </p:cBhvr>
                                    </p:animEffect>
                                    <p:anim calcmode="lin" valueType="num">
                                      <p:cBhvr>
                                        <p:cTn id="3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0" end="0"/>
                                            </p:txEl>
                                          </p:spTgt>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400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fade">
                                      <p:cBhvr>
                                        <p:cTn id="38" dur="1000"/>
                                        <p:tgtEl>
                                          <p:spTgt spid="10">
                                            <p:txEl>
                                              <p:pRg st="0" end="0"/>
                                            </p:txEl>
                                          </p:spTgt>
                                        </p:tgtEl>
                                      </p:cBhvr>
                                    </p:animEffect>
                                    <p:anim calcmode="lin" valueType="num">
                                      <p:cBhvr>
                                        <p:cTn id="3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6" grpId="0" animBg="1"/>
      <p:bldP spid="6" grpId="1" animBg="1"/>
      <p:bldP spid="6" grpId="2" animBg="1"/>
      <p:bldP spid="7" grpId="0" animBg="1"/>
      <p:bldP spid="7" grpId="1" animBg="1"/>
      <p:bldP spid="7" grpId="2" animBg="1"/>
      <p:bldP spid="8" grpId="0" build="p">
        <p:tmplLst>
          <p:tmpl lvl="1">
            <p:tnLst>
              <p:par>
                <p:cTn presetID="47" presetClass="entr" presetSubtype="0" fill="hold" nodeType="withEffect">
                  <p:stCondLst>
                    <p:cond delay="200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anim calcmode="lin" valueType="num">
                      <p:cBhvr>
                        <p:cTn dur="1000" fill="hold"/>
                        <p:tgtEl>
                          <p:spTgt spid="8"/>
                        </p:tgtEl>
                        <p:attrNameLst>
                          <p:attrName>ppt_x</p:attrName>
                        </p:attrNameLst>
                      </p:cBhvr>
                      <p:tavLst>
                        <p:tav tm="0">
                          <p:val>
                            <p:strVal val="#ppt_x"/>
                          </p:val>
                        </p:tav>
                        <p:tav tm="100000">
                          <p:val>
                            <p:strVal val="#ppt_x"/>
                          </p:val>
                        </p:tav>
                      </p:tavLst>
                    </p:anim>
                    <p:anim calcmode="lin" valueType="num">
                      <p:cBhvr>
                        <p:cTn dur="10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300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47" presetClass="entr" presetSubtype="0" fill="hold" nodeType="withEffect">
                  <p:stCondLst>
                    <p:cond delay="400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anim calcmode="lin" valueType="num">
                      <p:cBhvr>
                        <p:cTn dur="1000" fill="hold"/>
                        <p:tgtEl>
                          <p:spTgt spid="10"/>
                        </p:tgtEl>
                        <p:attrNameLst>
                          <p:attrName>ppt_x</p:attrName>
                        </p:attrNameLst>
                      </p:cBhvr>
                      <p:tavLst>
                        <p:tav tm="0">
                          <p:val>
                            <p:strVal val="#ppt_x"/>
                          </p:val>
                        </p:tav>
                        <p:tav tm="100000">
                          <p:val>
                            <p:strVal val="#ppt_x"/>
                          </p:val>
                        </p:tav>
                      </p:tavLst>
                    </p:anim>
                    <p:anim calcmode="lin" valueType="num">
                      <p:cBhvr>
                        <p:cTn dur="1000" fill="hold"/>
                        <p:tgtEl>
                          <p:spTgt spid="1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B848AC8-49A3-4956-9DCB-7C09214CC621}" type="datetimeFigureOut">
              <a:rPr lang="en-CA" smtClean="0"/>
              <a:t>2016-07-21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E197D57-4814-45C1-B273-39C8AF24C9E4}" type="slidenum">
              <a:rPr lang="en-CA" smtClean="0"/>
              <a:t>‹#›</a:t>
            </a:fld>
            <a:endParaRPr lang="en-CA"/>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9348" y="6146592"/>
            <a:ext cx="587294" cy="594776"/>
          </a:xfrm>
          <a:prstGeom prst="ellipse">
            <a:avLst/>
          </a:prstGeom>
          <a:solidFill>
            <a:schemeClr val="bg1"/>
          </a:solidFill>
        </p:spPr>
      </p:pic>
    </p:spTree>
    <p:extLst>
      <p:ext uri="{BB962C8B-B14F-4D97-AF65-F5344CB8AC3E}">
        <p14:creationId xmlns:p14="http://schemas.microsoft.com/office/powerpoint/2010/main" val="3493849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B848AC8-49A3-4956-9DCB-7C09214CC621}" type="datetimeFigureOut">
              <a:rPr lang="en-CA" smtClean="0"/>
              <a:t>2016-07-21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E197D57-4814-45C1-B273-39C8AF24C9E4}" type="slidenum">
              <a:rPr lang="en-CA" smtClean="0"/>
              <a:t>‹#›</a:t>
            </a:fld>
            <a:endParaRPr lang="en-CA"/>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9348" y="6146592"/>
            <a:ext cx="587294" cy="594776"/>
          </a:xfrm>
          <a:prstGeom prst="ellipse">
            <a:avLst/>
          </a:prstGeom>
          <a:solidFill>
            <a:schemeClr val="bg1"/>
          </a:solidFill>
        </p:spPr>
      </p:pic>
    </p:spTree>
    <p:extLst>
      <p:ext uri="{BB962C8B-B14F-4D97-AF65-F5344CB8AC3E}">
        <p14:creationId xmlns:p14="http://schemas.microsoft.com/office/powerpoint/2010/main" val="1118345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B848AC8-49A3-4956-9DCB-7C09214CC621}" type="datetimeFigureOut">
              <a:rPr lang="en-CA" smtClean="0"/>
              <a:t>2016-07-21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E197D57-4814-45C1-B273-39C8AF24C9E4}" type="slidenum">
              <a:rPr lang="en-CA" smtClean="0"/>
              <a:t>‹#›</a:t>
            </a:fld>
            <a:endParaRPr lang="en-CA"/>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9348" y="6146592"/>
            <a:ext cx="587294" cy="594776"/>
          </a:xfrm>
          <a:prstGeom prst="ellipse">
            <a:avLst/>
          </a:prstGeom>
          <a:solidFill>
            <a:schemeClr val="bg1"/>
          </a:solidFill>
        </p:spPr>
      </p:pic>
    </p:spTree>
    <p:extLst>
      <p:ext uri="{BB962C8B-B14F-4D97-AF65-F5344CB8AC3E}">
        <p14:creationId xmlns:p14="http://schemas.microsoft.com/office/powerpoint/2010/main" val="12104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CA"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B848AC8-49A3-4956-9DCB-7C09214CC621}" type="datetimeFigureOut">
              <a:rPr lang="en-CA" smtClean="0"/>
              <a:t>2016-07-21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E197D57-4814-45C1-B273-39C8AF24C9E4}" type="slidenum">
              <a:rPr lang="en-CA" smtClean="0"/>
              <a:t>‹#›</a:t>
            </a:fld>
            <a:endParaRPr lang="en-CA"/>
          </a:p>
        </p:txBody>
      </p:sp>
      <p:pic>
        <p:nvPicPr>
          <p:cNvPr id="6" name="Picture 5" descr="EQ-logoFINAL.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81432" y="6237312"/>
            <a:ext cx="1823508" cy="484598"/>
          </a:xfrm>
          <a:prstGeom prst="rect">
            <a:avLst/>
          </a:prstGeom>
        </p:spPr>
      </p:pic>
    </p:spTree>
    <p:extLst>
      <p:ext uri="{BB962C8B-B14F-4D97-AF65-F5344CB8AC3E}">
        <p14:creationId xmlns:p14="http://schemas.microsoft.com/office/powerpoint/2010/main" val="538335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B848AC8-49A3-4956-9DCB-7C09214CC621}" type="datetimeFigureOut">
              <a:rPr lang="en-CA" smtClean="0"/>
              <a:t>2016-07-21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E197D57-4814-45C1-B273-39C8AF24C9E4}" type="slidenum">
              <a:rPr lang="en-CA" smtClean="0"/>
              <a:t>‹#›</a:t>
            </a:fld>
            <a:endParaRPr lang="en-CA"/>
          </a:p>
        </p:txBody>
      </p:sp>
    </p:spTree>
    <p:extLst>
      <p:ext uri="{BB962C8B-B14F-4D97-AF65-F5344CB8AC3E}">
        <p14:creationId xmlns:p14="http://schemas.microsoft.com/office/powerpoint/2010/main" val="3029362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B848AC8-49A3-4956-9DCB-7C09214CC621}" type="datetimeFigureOut">
              <a:rPr lang="en-CA" smtClean="0"/>
              <a:t>2016-07-21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E197D57-4814-45C1-B273-39C8AF24C9E4}" type="slidenum">
              <a:rPr lang="en-CA" smtClean="0"/>
              <a:t>‹#›</a:t>
            </a:fld>
            <a:endParaRPr lang="en-CA"/>
          </a:p>
        </p:txBody>
      </p:sp>
    </p:spTree>
    <p:extLst>
      <p:ext uri="{BB962C8B-B14F-4D97-AF65-F5344CB8AC3E}">
        <p14:creationId xmlns:p14="http://schemas.microsoft.com/office/powerpoint/2010/main" val="1625473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B848AC8-49A3-4956-9DCB-7C09214CC621}" type="datetimeFigureOut">
              <a:rPr lang="en-CA" smtClean="0"/>
              <a:t>2016-07-21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E197D57-4814-45C1-B273-39C8AF24C9E4}" type="slidenum">
              <a:rPr lang="en-CA" smtClean="0"/>
              <a:t>‹#›</a:t>
            </a:fld>
            <a:endParaRPr lang="en-CA"/>
          </a:p>
        </p:txBody>
      </p:sp>
    </p:spTree>
    <p:extLst>
      <p:ext uri="{BB962C8B-B14F-4D97-AF65-F5344CB8AC3E}">
        <p14:creationId xmlns:p14="http://schemas.microsoft.com/office/powerpoint/2010/main" val="4167029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pic>
        <p:nvPicPr>
          <p:cNvPr id="6" name="Picture 5" descr="EQ-logoFINAL.jpg"/>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7181432" y="6237312"/>
            <a:ext cx="1823508" cy="484598"/>
          </a:xfrm>
          <a:prstGeom prst="rect">
            <a:avLst/>
          </a:prstGeom>
        </p:spPr>
      </p:pic>
      <p:pic>
        <p:nvPicPr>
          <p:cNvPr id="7" name="Picture 6"/>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19348" y="6146592"/>
            <a:ext cx="587294" cy="594776"/>
          </a:xfrm>
          <a:prstGeom prst="ellipse">
            <a:avLst/>
          </a:prstGeom>
          <a:solidFill>
            <a:schemeClr val="bg1"/>
          </a:solidFill>
        </p:spPr>
      </p:pic>
    </p:spTree>
    <p:extLst>
      <p:ext uri="{BB962C8B-B14F-4D97-AF65-F5344CB8AC3E}">
        <p14:creationId xmlns:p14="http://schemas.microsoft.com/office/powerpoint/2010/main" val="2196905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200" b="1" i="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B28E08E-0418-43B6-A201-58B9F446E85A}" type="datetimeFigureOut">
              <a:rPr lang="en-US" smtClean="0">
                <a:solidFill>
                  <a:prstClr val="white">
                    <a:tint val="75000"/>
                  </a:prstClr>
                </a:solidFill>
              </a:rPr>
              <a:pPr/>
              <a:t>7/21/2016</a:t>
            </a:fld>
            <a:endParaRPr lang="en-US">
              <a:solidFill>
                <a:prstClr val="white">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539B23-E8DD-4516-AC01-6349D4301E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0305105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hyperlink" Target="http://www.visioncritical.com/"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hyperlink" Target="http://www.mamaearth.ca/" TargetMode="Externa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hyperlink" Target="http://www.agr.gc.ca/eng/industry-markets-and-trade/value-chain-roundtables/organics/strategic-plan/?id=1399477456800" TargetMode="Externa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hyperlink" Target="http://www.sysco.ca/"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1499" y="0"/>
            <a:ext cx="10287001" cy="6858000"/>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48264" y="404664"/>
            <a:ext cx="1533144" cy="1557528"/>
          </a:xfrm>
          <a:prstGeom prst="ellipse">
            <a:avLst/>
          </a:prstGeom>
          <a:solidFill>
            <a:schemeClr val="bg1"/>
          </a:solidFill>
        </p:spPr>
      </p:pic>
    </p:spTree>
    <p:extLst>
      <p:ext uri="{BB962C8B-B14F-4D97-AF65-F5344CB8AC3E}">
        <p14:creationId xmlns:p14="http://schemas.microsoft.com/office/powerpoint/2010/main" val="37031157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9666" y="0"/>
            <a:ext cx="7464668" cy="6187403"/>
          </a:xfrm>
          <a:prstGeom prst="rect">
            <a:avLst/>
          </a:prstGeom>
        </p:spPr>
      </p:pic>
    </p:spTree>
    <p:extLst>
      <p:ext uri="{BB962C8B-B14F-4D97-AF65-F5344CB8AC3E}">
        <p14:creationId xmlns:p14="http://schemas.microsoft.com/office/powerpoint/2010/main" val="34383360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
            </a:r>
            <a:br>
              <a:rPr lang="en-CA" dirty="0"/>
            </a:br>
            <a:endParaRPr lang="es-CO"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741" y="1268760"/>
            <a:ext cx="9036518" cy="3456384"/>
          </a:xfrm>
          <a:prstGeom prst="rect">
            <a:avLst/>
          </a:prstGeom>
        </p:spPr>
      </p:pic>
    </p:spTree>
    <p:extLst>
      <p:ext uri="{BB962C8B-B14F-4D97-AF65-F5344CB8AC3E}">
        <p14:creationId xmlns:p14="http://schemas.microsoft.com/office/powerpoint/2010/main" val="35523352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a:t>Determinantes de Compra de Productos Orgánicos en Canadá</a:t>
            </a:r>
            <a:r>
              <a:rPr lang="en-CA" dirty="0"/>
              <a:t/>
            </a:r>
            <a:br>
              <a:rPr lang="en-CA" dirty="0"/>
            </a:br>
            <a:endParaRPr lang="es-CO"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9672" y="1196752"/>
            <a:ext cx="5665000" cy="5112568"/>
          </a:xfrm>
          <a:prstGeom prst="rect">
            <a:avLst/>
          </a:prstGeom>
        </p:spPr>
      </p:pic>
    </p:spTree>
    <p:extLst>
      <p:ext uri="{BB962C8B-B14F-4D97-AF65-F5344CB8AC3E}">
        <p14:creationId xmlns:p14="http://schemas.microsoft.com/office/powerpoint/2010/main" val="33496586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dirty="0" err="1" smtClean="0"/>
              <a:t>Segmentacion</a:t>
            </a:r>
            <a:r>
              <a:rPr lang="es-CO" dirty="0" smtClean="0"/>
              <a:t> de los Compradores de Productos </a:t>
            </a:r>
            <a:r>
              <a:rPr lang="es-CO" dirty="0" err="1" smtClean="0"/>
              <a:t>Organicos</a:t>
            </a:r>
            <a:endParaRPr lang="es-CO" dirty="0"/>
          </a:p>
        </p:txBody>
      </p:sp>
      <p:sp>
        <p:nvSpPr>
          <p:cNvPr id="3" name="Rectangle 2"/>
          <p:cNvSpPr/>
          <p:nvPr/>
        </p:nvSpPr>
        <p:spPr>
          <a:xfrm>
            <a:off x="251520" y="1556792"/>
            <a:ext cx="8640960" cy="4091889"/>
          </a:xfrm>
          <a:prstGeom prst="rect">
            <a:avLst/>
          </a:prstGeom>
        </p:spPr>
        <p:txBody>
          <a:bodyPr wrap="square">
            <a:spAutoFit/>
          </a:bodyPr>
          <a:lstStyle/>
          <a:p>
            <a:pPr algn="just">
              <a:lnSpc>
                <a:spcPct val="115000"/>
              </a:lnSpc>
              <a:spcAft>
                <a:spcPts val="1000"/>
              </a:spcAft>
            </a:pPr>
            <a:r>
              <a:rPr lang="es-ES_tradnl" dirty="0">
                <a:latin typeface="Lucida Sans" panose="020B0602030504020204" pitchFamily="34" charset="0"/>
                <a:ea typeface="Times New Roman" panose="02020603050405020304" pitchFamily="18" charset="0"/>
                <a:cs typeface="Times New Roman" panose="02020603050405020304" pitchFamily="18" charset="0"/>
              </a:rPr>
              <a:t>Para un mejor entendimiento del mercado objetivo de orgánicos en Canadá, se han utilizado los cinco segmentos actitudinales desarrollados por </a:t>
            </a:r>
            <a:r>
              <a:rPr lang="es-ES_tradnl" i="1" dirty="0" err="1">
                <a:latin typeface="Lucida Sans" panose="020B0602030504020204" pitchFamily="34" charset="0"/>
                <a:ea typeface="Times New Roman" panose="02020603050405020304" pitchFamily="18" charset="0"/>
                <a:cs typeface="Times New Roman" panose="02020603050405020304" pitchFamily="18" charset="0"/>
              </a:rPr>
              <a:t>Vision</a:t>
            </a:r>
            <a:r>
              <a:rPr lang="es-ES_tradnl" i="1" dirty="0">
                <a:latin typeface="Lucida Sans" panose="020B0602030504020204" pitchFamily="34" charset="0"/>
                <a:ea typeface="Times New Roman" panose="02020603050405020304" pitchFamily="18" charset="0"/>
                <a:cs typeface="Times New Roman" panose="02020603050405020304" pitchFamily="18" charset="0"/>
              </a:rPr>
              <a:t> </a:t>
            </a:r>
            <a:r>
              <a:rPr lang="es-ES_tradnl" i="1" dirty="0" err="1">
                <a:latin typeface="Lucida Sans" panose="020B0602030504020204" pitchFamily="34" charset="0"/>
                <a:ea typeface="Times New Roman" panose="02020603050405020304" pitchFamily="18" charset="0"/>
                <a:cs typeface="Times New Roman" panose="02020603050405020304" pitchFamily="18" charset="0"/>
              </a:rPr>
              <a:t>Critical</a:t>
            </a:r>
            <a:r>
              <a:rPr lang="es-ES_tradnl" dirty="0">
                <a:latin typeface="Lucida Sans" panose="020B0602030504020204" pitchFamily="34" charset="0"/>
                <a:ea typeface="Times New Roman" panose="02020603050405020304" pitchFamily="18" charset="0"/>
                <a:cs typeface="Times New Roman" panose="02020603050405020304" pitchFamily="18" charset="0"/>
              </a:rPr>
              <a:t> (</a:t>
            </a:r>
            <a:r>
              <a:rPr lang="es-ES_tradnl" u="sng" dirty="0">
                <a:solidFill>
                  <a:srgbClr val="0000FF"/>
                </a:solidFill>
                <a:latin typeface="Lucida Sans" panose="020B0602030504020204" pitchFamily="34" charset="0"/>
                <a:ea typeface="Times New Roman" panose="02020603050405020304" pitchFamily="18" charset="0"/>
                <a:cs typeface="Times New Roman" panose="02020603050405020304" pitchFamily="18" charset="0"/>
                <a:hlinkClick r:id="rId2"/>
              </a:rPr>
              <a:t>www.visioncritical.com</a:t>
            </a:r>
            <a:r>
              <a:rPr lang="es-ES_tradnl" dirty="0">
                <a:latin typeface="Lucida Sans" panose="020B0602030504020204" pitchFamily="34" charset="0"/>
                <a:ea typeface="Times New Roman" panose="02020603050405020304" pitchFamily="18" charset="0"/>
                <a:cs typeface="Times New Roman" panose="02020603050405020304" pitchFamily="18" charset="0"/>
              </a:rPr>
              <a:t>) en 2012, conforme una investigación del consumidor para el mercado Canadiense de la salud y el bienestar. </a:t>
            </a:r>
            <a:endParaRPr lang="en-CA" dirty="0">
              <a:latin typeface="Lucida Sans" panose="020B0602030504020204" pitchFamily="34" charset="0"/>
              <a:ea typeface="MS Mincho"/>
              <a:cs typeface="Times New Roman" panose="02020603050405020304" pitchFamily="18" charset="0"/>
            </a:endParaRPr>
          </a:p>
          <a:p>
            <a:pPr algn="just">
              <a:lnSpc>
                <a:spcPct val="115000"/>
              </a:lnSpc>
              <a:spcAft>
                <a:spcPts val="1000"/>
              </a:spcAft>
            </a:pPr>
            <a:r>
              <a:rPr lang="es-ES_tradnl" dirty="0">
                <a:latin typeface="Lucida Sans" panose="020B0602030504020204" pitchFamily="34" charset="0"/>
                <a:ea typeface="Times New Roman" panose="02020603050405020304" pitchFamily="18" charset="0"/>
                <a:cs typeface="Times New Roman" panose="02020603050405020304" pitchFamily="18" charset="0"/>
              </a:rPr>
              <a:t>Este enfoque describe las diferentes actitudes, valores y comportamientos de compra de los Canadienses al momento de adquirir productos orgánicos. </a:t>
            </a:r>
            <a:endParaRPr lang="en-CA" dirty="0">
              <a:latin typeface="Lucida Sans" panose="020B0602030504020204" pitchFamily="34" charset="0"/>
              <a:ea typeface="MS Mincho"/>
              <a:cs typeface="Times New Roman" panose="02020603050405020304" pitchFamily="18" charset="0"/>
            </a:endParaRPr>
          </a:p>
          <a:p>
            <a:pPr algn="just">
              <a:lnSpc>
                <a:spcPct val="115000"/>
              </a:lnSpc>
              <a:spcAft>
                <a:spcPts val="1000"/>
              </a:spcAft>
            </a:pPr>
            <a:r>
              <a:rPr lang="es-ES_tradnl" dirty="0">
                <a:latin typeface="Lucida Sans" panose="020B0602030504020204" pitchFamily="34" charset="0"/>
                <a:ea typeface="Times New Roman" panose="02020603050405020304" pitchFamily="18" charset="0"/>
                <a:cs typeface="Times New Roman" panose="02020603050405020304" pitchFamily="18" charset="0"/>
              </a:rPr>
              <a:t>Los principales segmentos </a:t>
            </a:r>
            <a:r>
              <a:rPr lang="es-ES_tradnl" dirty="0" smtClean="0">
                <a:latin typeface="Lucida Sans" panose="020B0602030504020204" pitchFamily="34" charset="0"/>
                <a:ea typeface="Times New Roman" panose="02020603050405020304" pitchFamily="18" charset="0"/>
                <a:cs typeface="Times New Roman" panose="02020603050405020304" pitchFamily="18" charset="0"/>
              </a:rPr>
              <a:t>de compradores orgánicos </a:t>
            </a:r>
            <a:r>
              <a:rPr lang="es-ES_tradnl" dirty="0">
                <a:latin typeface="Lucida Sans" panose="020B0602030504020204" pitchFamily="34" charset="0"/>
                <a:ea typeface="Times New Roman" panose="02020603050405020304" pitchFamily="18" charset="0"/>
                <a:cs typeface="Times New Roman" panose="02020603050405020304" pitchFamily="18" charset="0"/>
              </a:rPr>
              <a:t>en Canadá son:</a:t>
            </a:r>
            <a:endParaRPr lang="en-CA" dirty="0">
              <a:latin typeface="Lucida Sans" panose="020B0602030504020204" pitchFamily="34" charset="0"/>
              <a:ea typeface="MS Mincho"/>
              <a:cs typeface="Times New Roman" panose="02020603050405020304" pitchFamily="18" charset="0"/>
            </a:endParaRPr>
          </a:p>
          <a:p>
            <a:r>
              <a:rPr lang="es-ES_tradnl" dirty="0">
                <a:ea typeface="Times New Roman" panose="02020603050405020304" pitchFamily="18" charset="0"/>
              </a:rPr>
              <a:t>(1) </a:t>
            </a:r>
            <a:r>
              <a:rPr lang="es-ES_tradnl" i="1" dirty="0">
                <a:ea typeface="Times New Roman" panose="02020603050405020304" pitchFamily="18" charset="0"/>
              </a:rPr>
              <a:t>Creyentes Naturales (Natural </a:t>
            </a:r>
            <a:r>
              <a:rPr lang="es-ES_tradnl" i="1" dirty="0" err="1">
                <a:ea typeface="Times New Roman" panose="02020603050405020304" pitchFamily="18" charset="0"/>
              </a:rPr>
              <a:t>Believers</a:t>
            </a:r>
            <a:r>
              <a:rPr lang="es-ES_tradnl" i="1" dirty="0">
                <a:ea typeface="Times New Roman" panose="02020603050405020304" pitchFamily="18" charset="0"/>
              </a:rPr>
              <a:t>),</a:t>
            </a:r>
            <a:endParaRPr lang="en-CA" dirty="0"/>
          </a:p>
          <a:p>
            <a:r>
              <a:rPr lang="es-ES_tradnl" dirty="0">
                <a:ea typeface="Times New Roman" panose="02020603050405020304" pitchFamily="18" charset="0"/>
              </a:rPr>
              <a:t>(2) </a:t>
            </a:r>
            <a:r>
              <a:rPr lang="es-ES_tradnl" i="1" dirty="0">
                <a:ea typeface="Times New Roman" panose="02020603050405020304" pitchFamily="18" charset="0"/>
              </a:rPr>
              <a:t>Habituales Sospechosos (Usual </a:t>
            </a:r>
            <a:r>
              <a:rPr lang="es-ES_tradnl" i="1" dirty="0" err="1">
                <a:ea typeface="Times New Roman" panose="02020603050405020304" pitchFamily="18" charset="0"/>
              </a:rPr>
              <a:t>Suspects</a:t>
            </a:r>
            <a:r>
              <a:rPr lang="es-ES_tradnl" i="1" dirty="0">
                <a:ea typeface="Times New Roman" panose="02020603050405020304" pitchFamily="18" charset="0"/>
              </a:rPr>
              <a:t>),</a:t>
            </a:r>
            <a:endParaRPr lang="en-CA" dirty="0"/>
          </a:p>
          <a:p>
            <a:r>
              <a:rPr lang="es-ES_tradnl" dirty="0">
                <a:ea typeface="Times New Roman" panose="02020603050405020304" pitchFamily="18" charset="0"/>
              </a:rPr>
              <a:t>(3) </a:t>
            </a:r>
            <a:r>
              <a:rPr lang="es-ES_tradnl" i="1" dirty="0">
                <a:ea typeface="Times New Roman" panose="02020603050405020304" pitchFamily="18" charset="0"/>
              </a:rPr>
              <a:t>Escépticos - Aptitud Física Primero (</a:t>
            </a:r>
            <a:r>
              <a:rPr lang="es-ES_tradnl" i="1" dirty="0" err="1">
                <a:ea typeface="Times New Roman" panose="02020603050405020304" pitchFamily="18" charset="0"/>
              </a:rPr>
              <a:t>Fitness-First</a:t>
            </a:r>
            <a:r>
              <a:rPr lang="es-ES_tradnl" i="1" dirty="0">
                <a:ea typeface="Times New Roman" panose="02020603050405020304" pitchFamily="18" charset="0"/>
              </a:rPr>
              <a:t> </a:t>
            </a:r>
            <a:r>
              <a:rPr lang="es-ES_tradnl" i="1" dirty="0" err="1">
                <a:ea typeface="Times New Roman" panose="02020603050405020304" pitchFamily="18" charset="0"/>
              </a:rPr>
              <a:t>Exceptics</a:t>
            </a:r>
            <a:r>
              <a:rPr lang="es-ES_tradnl" i="1" dirty="0">
                <a:ea typeface="Times New Roman" panose="02020603050405020304" pitchFamily="18" charset="0"/>
              </a:rPr>
              <a:t>),</a:t>
            </a:r>
            <a:endParaRPr lang="en-CA" dirty="0"/>
          </a:p>
          <a:p>
            <a:r>
              <a:rPr lang="es-AR" dirty="0">
                <a:ea typeface="Times New Roman" panose="02020603050405020304" pitchFamily="18" charset="0"/>
              </a:rPr>
              <a:t>(4) </a:t>
            </a:r>
            <a:r>
              <a:rPr lang="es-AR" i="1" dirty="0">
                <a:ea typeface="Times New Roman" panose="02020603050405020304" pitchFamily="18" charset="0"/>
              </a:rPr>
              <a:t>Vendidos al Sistema (</a:t>
            </a:r>
            <a:r>
              <a:rPr lang="es-AR" i="1" dirty="0" err="1">
                <a:ea typeface="Times New Roman" panose="02020603050405020304" pitchFamily="18" charset="0"/>
              </a:rPr>
              <a:t>Sold</a:t>
            </a:r>
            <a:r>
              <a:rPr lang="es-AR" i="1" dirty="0">
                <a:ea typeface="Times New Roman" panose="02020603050405020304" pitchFamily="18" charset="0"/>
              </a:rPr>
              <a:t> </a:t>
            </a:r>
            <a:r>
              <a:rPr lang="es-AR" i="1" dirty="0" err="1">
                <a:ea typeface="Times New Roman" panose="02020603050405020304" pitchFamily="18" charset="0"/>
              </a:rPr>
              <a:t>on</a:t>
            </a:r>
            <a:r>
              <a:rPr lang="es-AR" i="1" dirty="0">
                <a:ea typeface="Times New Roman" panose="02020603050405020304" pitchFamily="18" charset="0"/>
              </a:rPr>
              <a:t> </a:t>
            </a:r>
            <a:r>
              <a:rPr lang="es-AR" i="1" dirty="0" err="1">
                <a:ea typeface="Times New Roman" panose="02020603050405020304" pitchFamily="18" charset="0"/>
              </a:rPr>
              <a:t>the</a:t>
            </a:r>
            <a:r>
              <a:rPr lang="es-AR" i="1" dirty="0">
                <a:ea typeface="Times New Roman" panose="02020603050405020304" pitchFamily="18" charset="0"/>
              </a:rPr>
              <a:t> </a:t>
            </a:r>
            <a:r>
              <a:rPr lang="es-AR" i="1" dirty="0" err="1">
                <a:ea typeface="Times New Roman" panose="02020603050405020304" pitchFamily="18" charset="0"/>
              </a:rPr>
              <a:t>System</a:t>
            </a:r>
            <a:r>
              <a:rPr lang="es-AR" i="1" dirty="0">
                <a:ea typeface="Times New Roman" panose="02020603050405020304" pitchFamily="18" charset="0"/>
              </a:rPr>
              <a:t>)</a:t>
            </a:r>
            <a:r>
              <a:rPr lang="es-AR" dirty="0">
                <a:ea typeface="Times New Roman" panose="02020603050405020304" pitchFamily="18" charset="0"/>
              </a:rPr>
              <a:t>, y los</a:t>
            </a:r>
            <a:r>
              <a:rPr lang="es-AR" i="1" dirty="0">
                <a:ea typeface="Times New Roman" panose="02020603050405020304" pitchFamily="18" charset="0"/>
              </a:rPr>
              <a:t> </a:t>
            </a:r>
            <a:endParaRPr lang="en-CA" dirty="0"/>
          </a:p>
          <a:p>
            <a:r>
              <a:rPr lang="es-AR" dirty="0">
                <a:latin typeface="Lucida Sans" panose="020B0602030504020204" pitchFamily="34" charset="0"/>
                <a:ea typeface="Times New Roman" panose="02020603050405020304" pitchFamily="18" charset="0"/>
                <a:cs typeface="Times New Roman" panose="02020603050405020304" pitchFamily="18" charset="0"/>
              </a:rPr>
              <a:t>(5) </a:t>
            </a:r>
            <a:r>
              <a:rPr lang="es-AR" i="1" dirty="0">
                <a:latin typeface="Lucida Sans" panose="020B0602030504020204" pitchFamily="34" charset="0"/>
                <a:ea typeface="Times New Roman" panose="02020603050405020304" pitchFamily="18" charset="0"/>
                <a:cs typeface="Times New Roman" panose="02020603050405020304" pitchFamily="18" charset="0"/>
              </a:rPr>
              <a:t>Intocables (</a:t>
            </a:r>
            <a:r>
              <a:rPr lang="es-AR" i="1" dirty="0" err="1">
                <a:latin typeface="Lucida Sans" panose="020B0602030504020204" pitchFamily="34" charset="0"/>
                <a:ea typeface="Times New Roman" panose="02020603050405020304" pitchFamily="18" charset="0"/>
                <a:cs typeface="Times New Roman" panose="02020603050405020304" pitchFamily="18" charset="0"/>
              </a:rPr>
              <a:t>Untouchables</a:t>
            </a:r>
            <a:r>
              <a:rPr lang="es-AR" i="1" dirty="0">
                <a:latin typeface="Lucida Sans" panose="020B0602030504020204" pitchFamily="34" charset="0"/>
                <a:ea typeface="Times New Roman" panose="02020603050405020304" pitchFamily="18" charset="0"/>
                <a:cs typeface="Times New Roman" panose="02020603050405020304" pitchFamily="18" charset="0"/>
              </a:rPr>
              <a:t>)</a:t>
            </a:r>
            <a:r>
              <a:rPr lang="es-AR" dirty="0">
                <a:latin typeface="Lucida Sans" panose="020B0602030504020204" pitchFamily="34" charset="0"/>
                <a:ea typeface="Times New Roman" panose="02020603050405020304" pitchFamily="18" charset="0"/>
                <a:cs typeface="Times New Roman" panose="02020603050405020304" pitchFamily="18" charset="0"/>
              </a:rPr>
              <a:t>.</a:t>
            </a:r>
            <a:endParaRPr lang="es-CO" dirty="0"/>
          </a:p>
        </p:txBody>
      </p:sp>
    </p:spTree>
    <p:extLst>
      <p:ext uri="{BB962C8B-B14F-4D97-AF65-F5344CB8AC3E}">
        <p14:creationId xmlns:p14="http://schemas.microsoft.com/office/powerpoint/2010/main" val="35958488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114"/>
          <p:cNvPicPr/>
          <p:nvPr/>
        </p:nvPicPr>
        <p:blipFill>
          <a:blip r:embed="rId2"/>
          <a:stretch>
            <a:fillRect/>
          </a:stretch>
        </p:blipFill>
        <p:spPr>
          <a:xfrm>
            <a:off x="179512" y="846138"/>
            <a:ext cx="8784976" cy="5895230"/>
          </a:xfrm>
          <a:prstGeom prst="rect">
            <a:avLst/>
          </a:prstGeom>
        </p:spPr>
      </p:pic>
      <p:sp>
        <p:nvSpPr>
          <p:cNvPr id="2" name="Title 1"/>
          <p:cNvSpPr>
            <a:spLocks noGrp="1"/>
          </p:cNvSpPr>
          <p:nvPr>
            <p:ph type="title"/>
          </p:nvPr>
        </p:nvSpPr>
        <p:spPr/>
        <p:txBody>
          <a:bodyPr/>
          <a:lstStyle/>
          <a:p>
            <a:r>
              <a:rPr lang="es-CO" dirty="0" smtClean="0"/>
              <a:t>5 Segmentos</a:t>
            </a:r>
            <a:endParaRPr lang="es-CO" dirty="0"/>
          </a:p>
        </p:txBody>
      </p:sp>
    </p:spTree>
    <p:extLst>
      <p:ext uri="{BB962C8B-B14F-4D97-AF65-F5344CB8AC3E}">
        <p14:creationId xmlns:p14="http://schemas.microsoft.com/office/powerpoint/2010/main" val="20053118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Creyentes Naturales</a:t>
            </a:r>
            <a:endParaRPr lang="es-ES" dirty="0"/>
          </a:p>
        </p:txBody>
      </p:sp>
      <p:sp>
        <p:nvSpPr>
          <p:cNvPr id="3" name="Rectangle 2"/>
          <p:cNvSpPr/>
          <p:nvPr/>
        </p:nvSpPr>
        <p:spPr>
          <a:xfrm>
            <a:off x="287524" y="1340768"/>
            <a:ext cx="8568952" cy="5355312"/>
          </a:xfrm>
          <a:prstGeom prst="rect">
            <a:avLst/>
          </a:prstGeom>
        </p:spPr>
        <p:txBody>
          <a:bodyPr wrap="square">
            <a:spAutoFit/>
          </a:bodyPr>
          <a:lstStyle/>
          <a:p>
            <a:r>
              <a:rPr lang="es-ES" dirty="0" smtClean="0"/>
              <a:t>Los </a:t>
            </a:r>
            <a:r>
              <a:rPr lang="es-ES" dirty="0"/>
              <a:t>Creyentes Naturales se destacan por ser el segmento orgánico-amigable en Canadá, representando el 18% de la población Canadiense para 2012. Estos consumidores están localizados principalmente en las provincias Ontario y British Columbia. La figura 15 es una representación gráfica de las características del segmento más importante del mercado de orgánicos.</a:t>
            </a:r>
          </a:p>
          <a:p>
            <a:r>
              <a:rPr lang="es-ES" dirty="0" smtClean="0"/>
              <a:t> </a:t>
            </a:r>
            <a:endParaRPr lang="es-ES" dirty="0"/>
          </a:p>
          <a:p>
            <a:r>
              <a:rPr lang="es-ES" dirty="0"/>
              <a:t>Los Creyentes Naturales consideran que los orgánicos son una forma de vida. Ellos perciben los alimentos orgánicos como los mejores productos para la nutrición y salud humana, así como la mejor forma de consumo alternativo para preservar y cuidar el medio ambiente. Los Creyentes Naturales son expertos de los productos orgánicos y naturales, siempre a la vanguardia de nuevo aprendizaje y mejores opciones que sean naturales.  Estos consumidores tienen un estilo de vida muy activo y mantienen un contacto constante con la naturaleza, considerando que una perspectiva positiva y la introspección son importantes para mejorar la salud. Así mismo, son creyentes de las vitaminas, los minerales, la medicina alternativa y los suplementos, preocupándose por los efectos secundarios de cualquier consumo sobre sus cuerpos y el medio ambiente; por ello, al comprar buscan conscientemente adquirir productos orgánicos. Las etiquetas con declaración orgánica y las certificaciones son importantes y decisivas en la toma de decisión de compra</a:t>
            </a:r>
            <a:r>
              <a:rPr lang="es-ES" dirty="0" smtClean="0"/>
              <a:t>.</a:t>
            </a:r>
            <a:endParaRPr lang="es-ES" dirty="0"/>
          </a:p>
        </p:txBody>
      </p:sp>
    </p:spTree>
    <p:extLst>
      <p:ext uri="{BB962C8B-B14F-4D97-AF65-F5344CB8AC3E}">
        <p14:creationId xmlns:p14="http://schemas.microsoft.com/office/powerpoint/2010/main" val="35005063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a:p>
        </p:txBody>
      </p:sp>
      <p:grpSp>
        <p:nvGrpSpPr>
          <p:cNvPr id="3" name="Grupo 2"/>
          <p:cNvGrpSpPr/>
          <p:nvPr/>
        </p:nvGrpSpPr>
        <p:grpSpPr>
          <a:xfrm>
            <a:off x="971600" y="307617"/>
            <a:ext cx="7200800" cy="6361743"/>
            <a:chOff x="-227838" y="15"/>
            <a:chExt cx="9211544" cy="6324195"/>
          </a:xfrm>
        </p:grpSpPr>
        <p:sp>
          <p:nvSpPr>
            <p:cNvPr id="4" name="CuadroTexto 2"/>
            <p:cNvSpPr txBox="1">
              <a:spLocks noChangeArrowheads="1"/>
            </p:cNvSpPr>
            <p:nvPr/>
          </p:nvSpPr>
          <p:spPr bwMode="auto">
            <a:xfrm>
              <a:off x="1766859" y="15"/>
              <a:ext cx="4419686" cy="314311"/>
            </a:xfrm>
            <a:prstGeom prst="rect">
              <a:avLst/>
            </a:prstGeom>
            <a:noFill/>
            <a:ln w="9525">
              <a:noFill/>
              <a:miter lim="800000"/>
              <a:headEnd/>
              <a:tailEnd/>
            </a:ln>
          </p:spPr>
          <p:txBody>
            <a:bodyPr wrap="square">
              <a:noAutofit/>
            </a:bodyPr>
            <a:lstStyle/>
            <a:p>
              <a:pPr algn="ctr" fontAlgn="base">
                <a:lnSpc>
                  <a:spcPct val="115000"/>
                </a:lnSpc>
                <a:spcAft>
                  <a:spcPts val="0"/>
                </a:spcAft>
              </a:pPr>
              <a:r>
                <a:rPr lang="en-CA" sz="900" b="1" i="1" kern="1200">
                  <a:solidFill>
                    <a:srgbClr val="000000"/>
                  </a:solidFill>
                  <a:effectLst/>
                  <a:latin typeface="Lucida Sans" panose="020B0602030504020204" pitchFamily="34" charset="0"/>
                  <a:ea typeface="MS Mincho"/>
                </a:rPr>
                <a:t>“Orgánico es Mejor” – </a:t>
              </a:r>
              <a:r>
                <a:rPr lang="en-CA" sz="900" i="1" kern="1200">
                  <a:solidFill>
                    <a:srgbClr val="000000"/>
                  </a:solidFill>
                  <a:effectLst/>
                  <a:latin typeface="Lucida Sans" panose="020B0602030504020204" pitchFamily="34" charset="0"/>
                  <a:ea typeface="MS Mincho"/>
                </a:rPr>
                <a:t>“Organic is Better”</a:t>
              </a:r>
              <a:endParaRPr lang="en-CA" sz="1000">
                <a:effectLst/>
                <a:latin typeface="Times New Roman" panose="02020603050405020304" pitchFamily="18" charset="0"/>
                <a:ea typeface="MS Mincho"/>
              </a:endParaRPr>
            </a:p>
          </p:txBody>
        </p:sp>
        <p:sp>
          <p:nvSpPr>
            <p:cNvPr id="5" name="CuadroTexto 3"/>
            <p:cNvSpPr txBox="1">
              <a:spLocks noChangeArrowheads="1"/>
            </p:cNvSpPr>
            <p:nvPr/>
          </p:nvSpPr>
          <p:spPr bwMode="auto">
            <a:xfrm>
              <a:off x="7151760" y="2935255"/>
              <a:ext cx="1831946" cy="844190"/>
            </a:xfrm>
            <a:prstGeom prst="rect">
              <a:avLst/>
            </a:prstGeom>
            <a:noFill/>
            <a:ln w="9525">
              <a:noFill/>
              <a:miter lim="800000"/>
              <a:headEnd/>
              <a:tailEnd/>
            </a:ln>
          </p:spPr>
          <p:txBody>
            <a:bodyPr wrap="square">
              <a:noAutofit/>
            </a:bodyPr>
            <a:lstStyle/>
            <a:p>
              <a:pPr algn="ctr" fontAlgn="base">
                <a:lnSpc>
                  <a:spcPct val="115000"/>
                </a:lnSpc>
                <a:spcAft>
                  <a:spcPts val="0"/>
                </a:spcAft>
              </a:pPr>
              <a:r>
                <a:rPr lang="en-CA" sz="800" b="1" kern="1200">
                  <a:solidFill>
                    <a:srgbClr val="000000"/>
                  </a:solidFill>
                  <a:effectLst/>
                  <a:latin typeface="Lucida Sans" panose="020B0602030504020204" pitchFamily="34" charset="0"/>
                  <a:ea typeface="MS Mincho"/>
                </a:rPr>
                <a:t>Positivismo = Salud</a:t>
              </a:r>
              <a:endParaRPr lang="en-CA" sz="1000">
                <a:effectLst/>
                <a:latin typeface="Times New Roman" panose="02020603050405020304" pitchFamily="18" charset="0"/>
                <a:ea typeface="MS Mincho"/>
              </a:endParaRPr>
            </a:p>
            <a:p>
              <a:pPr algn="ctr" fontAlgn="base">
                <a:lnSpc>
                  <a:spcPct val="115000"/>
                </a:lnSpc>
                <a:spcAft>
                  <a:spcPts val="0"/>
                </a:spcAft>
              </a:pPr>
              <a:r>
                <a:rPr lang="en-CA" sz="800" i="1" kern="1200">
                  <a:solidFill>
                    <a:srgbClr val="000000"/>
                  </a:solidFill>
                  <a:effectLst/>
                  <a:latin typeface="Lucida Sans" panose="020B0602030504020204" pitchFamily="34" charset="0"/>
                  <a:ea typeface="MS Mincho"/>
                </a:rPr>
                <a:t>Positivism = Health</a:t>
              </a:r>
              <a:endParaRPr lang="en-CA" sz="1000">
                <a:effectLst/>
                <a:latin typeface="Times New Roman" panose="02020603050405020304" pitchFamily="18" charset="0"/>
                <a:ea typeface="MS Mincho"/>
              </a:endParaRPr>
            </a:p>
          </p:txBody>
        </p:sp>
        <p:sp>
          <p:nvSpPr>
            <p:cNvPr id="6" name="CuadroTexto 4"/>
            <p:cNvSpPr txBox="1">
              <a:spLocks noChangeArrowheads="1"/>
            </p:cNvSpPr>
            <p:nvPr/>
          </p:nvSpPr>
          <p:spPr bwMode="auto">
            <a:xfrm>
              <a:off x="2973360" y="5495606"/>
              <a:ext cx="3803323" cy="490276"/>
            </a:xfrm>
            <a:prstGeom prst="rect">
              <a:avLst/>
            </a:prstGeom>
            <a:noFill/>
            <a:ln w="9525">
              <a:noFill/>
              <a:miter lim="800000"/>
              <a:headEnd/>
              <a:tailEnd/>
            </a:ln>
          </p:spPr>
          <p:txBody>
            <a:bodyPr wrap="square">
              <a:noAutofit/>
            </a:bodyPr>
            <a:lstStyle/>
            <a:p>
              <a:pPr algn="ctr" fontAlgn="base">
                <a:lnSpc>
                  <a:spcPct val="115000"/>
                </a:lnSpc>
                <a:spcAft>
                  <a:spcPts val="0"/>
                </a:spcAft>
              </a:pPr>
              <a:r>
                <a:rPr lang="es-AR" sz="800" b="1" kern="1200">
                  <a:solidFill>
                    <a:srgbClr val="000000"/>
                  </a:solidFill>
                  <a:effectLst/>
                  <a:latin typeface="Lucida Sans" panose="020B0602030504020204" pitchFamily="34" charset="0"/>
                  <a:ea typeface="MS Mincho"/>
                </a:rPr>
                <a:t>Estilo de Vida Activo </a:t>
              </a:r>
              <a:endParaRPr lang="en-CA" sz="1000">
                <a:effectLst/>
                <a:latin typeface="Times New Roman" panose="02020603050405020304" pitchFamily="18" charset="0"/>
                <a:ea typeface="MS Mincho"/>
              </a:endParaRPr>
            </a:p>
            <a:p>
              <a:pPr algn="ctr" fontAlgn="base">
                <a:lnSpc>
                  <a:spcPct val="115000"/>
                </a:lnSpc>
                <a:spcAft>
                  <a:spcPts val="0"/>
                </a:spcAft>
              </a:pPr>
              <a:r>
                <a:rPr lang="es-AR" sz="800" b="1" kern="1200">
                  <a:solidFill>
                    <a:srgbClr val="000000"/>
                  </a:solidFill>
                  <a:effectLst/>
                  <a:latin typeface="Lucida Sans" panose="020B0602030504020204" pitchFamily="34" charset="0"/>
                  <a:ea typeface="MS Mincho"/>
                </a:rPr>
                <a:t> </a:t>
              </a:r>
              <a:r>
                <a:rPr lang="es-AR" sz="800" i="1" kern="1200">
                  <a:solidFill>
                    <a:srgbClr val="000000"/>
                  </a:solidFill>
                  <a:effectLst/>
                  <a:latin typeface="Lucida Sans" panose="020B0602030504020204" pitchFamily="34" charset="0"/>
                  <a:ea typeface="MS Mincho"/>
                </a:rPr>
                <a:t>Active Lifestyle</a:t>
              </a:r>
              <a:endParaRPr lang="en-CA" sz="1000">
                <a:effectLst/>
                <a:latin typeface="Times New Roman" panose="02020603050405020304" pitchFamily="18" charset="0"/>
                <a:ea typeface="MS Mincho"/>
              </a:endParaRPr>
            </a:p>
            <a:p>
              <a:pPr algn="ctr" fontAlgn="base">
                <a:lnSpc>
                  <a:spcPct val="115000"/>
                </a:lnSpc>
                <a:spcAft>
                  <a:spcPts val="0"/>
                </a:spcAft>
              </a:pPr>
              <a:r>
                <a:rPr lang="es-AR" sz="800" i="1">
                  <a:effectLst/>
                  <a:latin typeface="Times New Roman" panose="02020603050405020304" pitchFamily="18" charset="0"/>
                  <a:ea typeface="MS Mincho"/>
                </a:rPr>
                <a:t> </a:t>
              </a:r>
              <a:endParaRPr lang="en-CA" sz="1000">
                <a:effectLst/>
                <a:latin typeface="Times New Roman" panose="02020603050405020304" pitchFamily="18" charset="0"/>
                <a:ea typeface="MS Mincho"/>
              </a:endParaRPr>
            </a:p>
          </p:txBody>
        </p:sp>
        <p:sp>
          <p:nvSpPr>
            <p:cNvPr id="7" name="CuadroTexto 5"/>
            <p:cNvSpPr txBox="1">
              <a:spLocks noChangeArrowheads="1"/>
            </p:cNvSpPr>
            <p:nvPr/>
          </p:nvSpPr>
          <p:spPr bwMode="auto">
            <a:xfrm>
              <a:off x="-166124" y="2490621"/>
              <a:ext cx="1637741" cy="1142380"/>
            </a:xfrm>
            <a:prstGeom prst="rect">
              <a:avLst/>
            </a:prstGeom>
            <a:noFill/>
            <a:ln w="9525">
              <a:noFill/>
              <a:miter lim="800000"/>
              <a:headEnd/>
              <a:tailEnd/>
            </a:ln>
          </p:spPr>
          <p:txBody>
            <a:bodyPr wrap="square">
              <a:noAutofit/>
            </a:bodyPr>
            <a:lstStyle/>
            <a:p>
              <a:pPr algn="ctr" fontAlgn="base">
                <a:lnSpc>
                  <a:spcPct val="115000"/>
                </a:lnSpc>
                <a:spcAft>
                  <a:spcPts val="0"/>
                </a:spcAft>
              </a:pPr>
              <a:r>
                <a:rPr lang="es-AR" sz="800" b="1" kern="1200">
                  <a:solidFill>
                    <a:srgbClr val="000000"/>
                  </a:solidFill>
                  <a:effectLst/>
                  <a:latin typeface="Lucida Sans" panose="020B0602030504020204" pitchFamily="34" charset="0"/>
                  <a:ea typeface="MS Mincho"/>
                </a:rPr>
                <a:t>Más interesados por el Medio Ambiente </a:t>
              </a:r>
              <a:endParaRPr lang="en-CA" sz="1000">
                <a:effectLst/>
                <a:latin typeface="Times New Roman" panose="02020603050405020304" pitchFamily="18" charset="0"/>
                <a:ea typeface="MS Mincho"/>
              </a:endParaRPr>
            </a:p>
            <a:p>
              <a:pPr algn="ctr" fontAlgn="base">
                <a:lnSpc>
                  <a:spcPct val="115000"/>
                </a:lnSpc>
                <a:spcAft>
                  <a:spcPts val="0"/>
                </a:spcAft>
              </a:pPr>
              <a:r>
                <a:rPr lang="es-AR" sz="800" i="1" kern="1200">
                  <a:solidFill>
                    <a:srgbClr val="000000"/>
                  </a:solidFill>
                  <a:effectLst/>
                  <a:latin typeface="Lucida Sans" panose="020B0602030504020204" pitchFamily="34" charset="0"/>
                  <a:ea typeface="MS Mincho"/>
                </a:rPr>
                <a:t> </a:t>
              </a:r>
              <a:r>
                <a:rPr lang="en-CA" sz="800" i="1" kern="1200">
                  <a:solidFill>
                    <a:srgbClr val="000000"/>
                  </a:solidFill>
                  <a:effectLst/>
                  <a:latin typeface="Lucida Sans" panose="020B0602030504020204" pitchFamily="34" charset="0"/>
                  <a:ea typeface="MS Mincho"/>
                </a:rPr>
                <a:t>More Concern about  the Environment</a:t>
              </a:r>
              <a:endParaRPr lang="en-CA" sz="1000">
                <a:effectLst/>
                <a:latin typeface="Times New Roman" panose="02020603050405020304" pitchFamily="18" charset="0"/>
                <a:ea typeface="MS Mincho"/>
              </a:endParaRPr>
            </a:p>
          </p:txBody>
        </p:sp>
        <p:sp>
          <p:nvSpPr>
            <p:cNvPr id="8" name="CuadroTexto 6"/>
            <p:cNvSpPr txBox="1">
              <a:spLocks noChangeArrowheads="1"/>
            </p:cNvSpPr>
            <p:nvPr/>
          </p:nvSpPr>
          <p:spPr bwMode="auto">
            <a:xfrm>
              <a:off x="6" y="1036788"/>
              <a:ext cx="1334597" cy="1077567"/>
            </a:xfrm>
            <a:prstGeom prst="rect">
              <a:avLst/>
            </a:prstGeom>
            <a:noFill/>
            <a:ln w="9525">
              <a:noFill/>
              <a:miter lim="800000"/>
              <a:headEnd/>
              <a:tailEnd/>
            </a:ln>
          </p:spPr>
          <p:txBody>
            <a:bodyPr wrap="square">
              <a:noAutofit/>
            </a:bodyPr>
            <a:lstStyle/>
            <a:p>
              <a:pPr algn="ctr" fontAlgn="base">
                <a:lnSpc>
                  <a:spcPct val="115000"/>
                </a:lnSpc>
                <a:spcAft>
                  <a:spcPts val="0"/>
                </a:spcAft>
              </a:pPr>
              <a:r>
                <a:rPr lang="es-AR" sz="800" b="1" kern="1200">
                  <a:solidFill>
                    <a:srgbClr val="000000"/>
                  </a:solidFill>
                  <a:effectLst/>
                  <a:latin typeface="Lucida Sans" panose="020B0602030504020204" pitchFamily="34" charset="0"/>
                  <a:ea typeface="MS Mincho"/>
                </a:rPr>
                <a:t>Creyentes de la Nutrición </a:t>
              </a:r>
              <a:endParaRPr lang="en-CA" sz="1000">
                <a:effectLst/>
                <a:latin typeface="Times New Roman" panose="02020603050405020304" pitchFamily="18" charset="0"/>
                <a:ea typeface="MS Mincho"/>
              </a:endParaRPr>
            </a:p>
            <a:p>
              <a:pPr algn="ctr" fontAlgn="base">
                <a:lnSpc>
                  <a:spcPct val="115000"/>
                </a:lnSpc>
                <a:spcAft>
                  <a:spcPts val="0"/>
                </a:spcAft>
              </a:pPr>
              <a:r>
                <a:rPr lang="es-AR" sz="800" b="1" kern="1200">
                  <a:solidFill>
                    <a:srgbClr val="000000"/>
                  </a:solidFill>
                  <a:effectLst/>
                  <a:latin typeface="Lucida Sans" panose="020B0602030504020204" pitchFamily="34" charset="0"/>
                  <a:ea typeface="MS Mincho"/>
                </a:rPr>
                <a:t> </a:t>
              </a:r>
              <a:r>
                <a:rPr lang="es-AR" sz="800" i="1" kern="1200">
                  <a:solidFill>
                    <a:srgbClr val="000000"/>
                  </a:solidFill>
                  <a:effectLst/>
                  <a:latin typeface="Lucida Sans" panose="020B0602030504020204" pitchFamily="34" charset="0"/>
                  <a:ea typeface="MS Mincho"/>
                </a:rPr>
                <a:t>Believers of Nutrition</a:t>
              </a:r>
              <a:endParaRPr lang="en-CA" sz="1000">
                <a:effectLst/>
                <a:latin typeface="Times New Roman" panose="02020603050405020304" pitchFamily="18" charset="0"/>
                <a:ea typeface="MS Mincho"/>
              </a:endParaRPr>
            </a:p>
          </p:txBody>
        </p:sp>
        <p:sp>
          <p:nvSpPr>
            <p:cNvPr id="9" name="CuadroTexto 7"/>
            <p:cNvSpPr txBox="1">
              <a:spLocks noChangeArrowheads="1"/>
            </p:cNvSpPr>
            <p:nvPr/>
          </p:nvSpPr>
          <p:spPr bwMode="auto">
            <a:xfrm>
              <a:off x="7240577" y="4102665"/>
              <a:ext cx="1449668" cy="1040805"/>
            </a:xfrm>
            <a:prstGeom prst="rect">
              <a:avLst/>
            </a:prstGeom>
            <a:noFill/>
            <a:ln w="9525">
              <a:noFill/>
              <a:miter lim="800000"/>
              <a:headEnd/>
              <a:tailEnd/>
            </a:ln>
          </p:spPr>
          <p:txBody>
            <a:bodyPr wrap="square">
              <a:noAutofit/>
            </a:bodyPr>
            <a:lstStyle/>
            <a:p>
              <a:pPr algn="ctr" fontAlgn="base">
                <a:lnSpc>
                  <a:spcPct val="115000"/>
                </a:lnSpc>
                <a:spcAft>
                  <a:spcPts val="0"/>
                </a:spcAft>
              </a:pPr>
              <a:r>
                <a:rPr lang="es-AR" sz="800" b="1" kern="1200">
                  <a:solidFill>
                    <a:srgbClr val="000000"/>
                  </a:solidFill>
                  <a:effectLst/>
                  <a:latin typeface="Lucida Sans" panose="020B0602030504020204" pitchFamily="34" charset="0"/>
                  <a:ea typeface="MS Mincho"/>
                </a:rPr>
                <a:t>Interés en las Declaraciones Orgánicas</a:t>
              </a:r>
              <a:endParaRPr lang="en-CA" sz="1000">
                <a:effectLst/>
                <a:latin typeface="Times New Roman" panose="02020603050405020304" pitchFamily="18" charset="0"/>
                <a:ea typeface="MS Mincho"/>
              </a:endParaRPr>
            </a:p>
            <a:p>
              <a:pPr algn="ctr" fontAlgn="base">
                <a:lnSpc>
                  <a:spcPct val="115000"/>
                </a:lnSpc>
                <a:spcAft>
                  <a:spcPts val="0"/>
                </a:spcAft>
              </a:pPr>
              <a:r>
                <a:rPr lang="es-AR" sz="800" i="1" kern="1200">
                  <a:solidFill>
                    <a:srgbClr val="000000"/>
                  </a:solidFill>
                  <a:effectLst/>
                  <a:latin typeface="Lucida Sans" panose="020B0602030504020204" pitchFamily="34" charset="0"/>
                  <a:ea typeface="MS Mincho"/>
                </a:rPr>
                <a:t>Interest in Organic Claims</a:t>
              </a:r>
              <a:endParaRPr lang="en-CA" sz="1000">
                <a:effectLst/>
                <a:latin typeface="Times New Roman" panose="02020603050405020304" pitchFamily="18" charset="0"/>
                <a:ea typeface="MS Mincho"/>
              </a:endParaRPr>
            </a:p>
          </p:txBody>
        </p:sp>
        <p:sp>
          <p:nvSpPr>
            <p:cNvPr id="10" name="CuadroTexto 8"/>
            <p:cNvSpPr txBox="1">
              <a:spLocks noChangeArrowheads="1"/>
            </p:cNvSpPr>
            <p:nvPr/>
          </p:nvSpPr>
          <p:spPr bwMode="auto">
            <a:xfrm>
              <a:off x="-227838" y="4115443"/>
              <a:ext cx="1843173" cy="1201589"/>
            </a:xfrm>
            <a:prstGeom prst="rect">
              <a:avLst/>
            </a:prstGeom>
            <a:noFill/>
            <a:ln w="9525">
              <a:noFill/>
              <a:miter lim="800000"/>
              <a:headEnd/>
              <a:tailEnd/>
            </a:ln>
          </p:spPr>
          <p:txBody>
            <a:bodyPr wrap="square">
              <a:noAutofit/>
            </a:bodyPr>
            <a:lstStyle/>
            <a:p>
              <a:pPr algn="ctr" fontAlgn="base">
                <a:lnSpc>
                  <a:spcPct val="115000"/>
                </a:lnSpc>
                <a:spcAft>
                  <a:spcPts val="0"/>
                </a:spcAft>
              </a:pPr>
              <a:r>
                <a:rPr lang="es-AR" sz="800" b="1" kern="1200">
                  <a:solidFill>
                    <a:srgbClr val="000000"/>
                  </a:solidFill>
                  <a:effectLst/>
                  <a:latin typeface="Lucida Sans" panose="020B0602030504020204" pitchFamily="34" charset="0"/>
                  <a:ea typeface="MS Mincho"/>
                </a:rPr>
                <a:t> Alto Gasto en Comestibles Orgánicos</a:t>
              </a:r>
              <a:endParaRPr lang="en-CA" sz="1000">
                <a:effectLst/>
                <a:latin typeface="Times New Roman" panose="02020603050405020304" pitchFamily="18" charset="0"/>
                <a:ea typeface="MS Mincho"/>
              </a:endParaRPr>
            </a:p>
            <a:p>
              <a:pPr algn="ctr" fontAlgn="base">
                <a:lnSpc>
                  <a:spcPct val="115000"/>
                </a:lnSpc>
                <a:spcAft>
                  <a:spcPts val="0"/>
                </a:spcAft>
              </a:pPr>
              <a:r>
                <a:rPr lang="en-CA" sz="800" i="1" kern="1200">
                  <a:solidFill>
                    <a:srgbClr val="000000"/>
                  </a:solidFill>
                  <a:effectLst/>
                  <a:latin typeface="Lucida Sans" panose="020B0602030504020204" pitchFamily="34" charset="0"/>
                  <a:ea typeface="MS Mincho"/>
                </a:rPr>
                <a:t>High Spending on Organic Groceries</a:t>
              </a:r>
              <a:endParaRPr lang="en-CA" sz="1000">
                <a:effectLst/>
                <a:latin typeface="Times New Roman" panose="02020603050405020304" pitchFamily="18" charset="0"/>
                <a:ea typeface="MS Mincho"/>
              </a:endParaRPr>
            </a:p>
          </p:txBody>
        </p:sp>
        <p:pic>
          <p:nvPicPr>
            <p:cNvPr id="11"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29225" y="550069"/>
              <a:ext cx="1884363" cy="1622425"/>
            </a:xfrm>
            <a:prstGeom prst="rect">
              <a:avLst/>
            </a:prstGeom>
            <a:noFill/>
            <a:ln w="9525">
              <a:noFill/>
              <a:miter lim="800000"/>
              <a:headEnd/>
              <a:tailEnd/>
            </a:ln>
          </p:spPr>
        </p:pic>
        <p:pic>
          <p:nvPicPr>
            <p:cNvPr id="12"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17540" y="2578761"/>
              <a:ext cx="1610134" cy="2894103"/>
            </a:xfrm>
            <a:prstGeom prst="rect">
              <a:avLst/>
            </a:prstGeom>
            <a:noFill/>
            <a:ln w="9525">
              <a:noFill/>
              <a:miter lim="800000"/>
              <a:headEnd/>
              <a:tailEnd/>
            </a:ln>
          </p:spPr>
        </p:pic>
        <p:pic>
          <p:nvPicPr>
            <p:cNvPr id="13" name="Picture 1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06513" y="764381"/>
              <a:ext cx="1666875" cy="1539875"/>
            </a:xfrm>
            <a:prstGeom prst="rect">
              <a:avLst/>
            </a:prstGeom>
            <a:noFill/>
            <a:ln w="9525">
              <a:noFill/>
              <a:miter lim="800000"/>
              <a:headEnd/>
              <a:tailEnd/>
            </a:ln>
          </p:spPr>
        </p:pic>
        <p:pic>
          <p:nvPicPr>
            <p:cNvPr id="14" name="Picture 1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27688" y="2266156"/>
              <a:ext cx="1612900" cy="1681163"/>
            </a:xfrm>
            <a:prstGeom prst="rect">
              <a:avLst/>
            </a:prstGeom>
            <a:noFill/>
            <a:ln w="9525">
              <a:noFill/>
              <a:miter lim="800000"/>
              <a:headEnd/>
              <a:tailEnd/>
            </a:ln>
          </p:spPr>
        </p:pic>
        <p:pic>
          <p:nvPicPr>
            <p:cNvPr id="15"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71349" y="2391426"/>
              <a:ext cx="2546195" cy="1365102"/>
            </a:xfrm>
            <a:prstGeom prst="rect">
              <a:avLst/>
            </a:prstGeom>
            <a:noFill/>
            <a:ln w="9525">
              <a:noFill/>
              <a:miter lim="800000"/>
              <a:headEnd/>
              <a:tailEnd/>
            </a:ln>
          </p:spPr>
        </p:pic>
        <p:pic>
          <p:nvPicPr>
            <p:cNvPr id="16" name="Picture 1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00388" y="314325"/>
              <a:ext cx="2001837" cy="2033588"/>
            </a:xfrm>
            <a:prstGeom prst="rect">
              <a:avLst/>
            </a:prstGeom>
            <a:noFill/>
            <a:ln w="9525">
              <a:noFill/>
              <a:miter lim="800000"/>
              <a:headEnd/>
              <a:tailEnd/>
            </a:ln>
          </p:spPr>
        </p:pic>
        <p:pic>
          <p:nvPicPr>
            <p:cNvPr id="17" name="Picture 1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516063" y="3802856"/>
              <a:ext cx="2501900" cy="1498600"/>
            </a:xfrm>
            <a:prstGeom prst="rect">
              <a:avLst/>
            </a:prstGeom>
            <a:noFill/>
            <a:ln w="9525">
              <a:noFill/>
              <a:miter lim="800000"/>
              <a:headEnd/>
              <a:tailEnd/>
            </a:ln>
          </p:spPr>
        </p:pic>
        <p:pic>
          <p:nvPicPr>
            <p:cNvPr id="18" name="Picture 1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627702" y="4017169"/>
              <a:ext cx="1695450" cy="1300162"/>
            </a:xfrm>
            <a:prstGeom prst="rect">
              <a:avLst/>
            </a:prstGeom>
            <a:noFill/>
            <a:ln w="9525">
              <a:noFill/>
              <a:miter lim="800000"/>
              <a:headEnd/>
              <a:tailEnd/>
            </a:ln>
          </p:spPr>
        </p:pic>
        <p:sp>
          <p:nvSpPr>
            <p:cNvPr id="19" name="CuadroTexto 3"/>
            <p:cNvSpPr txBox="1">
              <a:spLocks noChangeArrowheads="1"/>
            </p:cNvSpPr>
            <p:nvPr/>
          </p:nvSpPr>
          <p:spPr bwMode="auto">
            <a:xfrm>
              <a:off x="7113266" y="1024947"/>
              <a:ext cx="1870438" cy="789305"/>
            </a:xfrm>
            <a:prstGeom prst="rect">
              <a:avLst/>
            </a:prstGeom>
            <a:noFill/>
            <a:ln w="9525">
              <a:noFill/>
              <a:miter lim="800000"/>
              <a:headEnd/>
              <a:tailEnd/>
            </a:ln>
          </p:spPr>
          <p:txBody>
            <a:bodyPr wrap="square">
              <a:noAutofit/>
            </a:bodyPr>
            <a:lstStyle/>
            <a:p>
              <a:pPr algn="ctr" fontAlgn="base">
                <a:lnSpc>
                  <a:spcPct val="115000"/>
                </a:lnSpc>
                <a:spcAft>
                  <a:spcPts val="0"/>
                </a:spcAft>
              </a:pPr>
              <a:r>
                <a:rPr lang="es-AR" sz="800" b="1" kern="1200">
                  <a:solidFill>
                    <a:srgbClr val="000000"/>
                  </a:solidFill>
                  <a:effectLst/>
                  <a:latin typeface="Lucida Sans" panose="020B0602030504020204" pitchFamily="34" charset="0"/>
                  <a:ea typeface="MS Mincho"/>
                </a:rPr>
                <a:t>Contacto con la Naturaleza</a:t>
              </a:r>
              <a:endParaRPr lang="en-CA" sz="1000">
                <a:effectLst/>
                <a:latin typeface="Times New Roman" panose="02020603050405020304" pitchFamily="18" charset="0"/>
                <a:ea typeface="MS Mincho"/>
              </a:endParaRPr>
            </a:p>
            <a:p>
              <a:pPr algn="ctr" fontAlgn="base">
                <a:lnSpc>
                  <a:spcPct val="115000"/>
                </a:lnSpc>
                <a:spcAft>
                  <a:spcPts val="0"/>
                </a:spcAft>
              </a:pPr>
              <a:r>
                <a:rPr lang="es-AR" sz="800" i="1" kern="1200">
                  <a:solidFill>
                    <a:srgbClr val="000000"/>
                  </a:solidFill>
                  <a:effectLst/>
                  <a:latin typeface="Lucida Sans" panose="020B0602030504020204" pitchFamily="34" charset="0"/>
                  <a:ea typeface="MS Mincho"/>
                </a:rPr>
                <a:t>Contact with Nature</a:t>
              </a:r>
              <a:endParaRPr lang="en-CA" sz="1000">
                <a:effectLst/>
                <a:latin typeface="Times New Roman" panose="02020603050405020304" pitchFamily="18" charset="0"/>
                <a:ea typeface="MS Mincho"/>
              </a:endParaRPr>
            </a:p>
          </p:txBody>
        </p:sp>
        <p:sp>
          <p:nvSpPr>
            <p:cNvPr id="20" name="CuadroTexto 4"/>
            <p:cNvSpPr txBox="1">
              <a:spLocks noChangeArrowheads="1"/>
            </p:cNvSpPr>
            <p:nvPr/>
          </p:nvSpPr>
          <p:spPr bwMode="auto">
            <a:xfrm>
              <a:off x="-166126" y="5985573"/>
              <a:ext cx="7737750" cy="338637"/>
            </a:xfrm>
            <a:prstGeom prst="rect">
              <a:avLst/>
            </a:prstGeom>
            <a:noFill/>
            <a:ln w="9525">
              <a:noFill/>
              <a:miter lim="800000"/>
              <a:headEnd/>
              <a:tailEnd/>
            </a:ln>
          </p:spPr>
          <p:txBody>
            <a:bodyPr wrap="square">
              <a:noAutofit/>
            </a:bodyPr>
            <a:lstStyle/>
            <a:p>
              <a:pPr algn="just" fontAlgn="base">
                <a:lnSpc>
                  <a:spcPct val="115000"/>
                </a:lnSpc>
                <a:spcAft>
                  <a:spcPts val="0"/>
                </a:spcAft>
              </a:pPr>
              <a:r>
                <a:rPr lang="en-US" sz="800" b="1" kern="1200">
                  <a:solidFill>
                    <a:srgbClr val="000000"/>
                  </a:solidFill>
                  <a:effectLst/>
                  <a:latin typeface="Lucida Sans" panose="020B0602030504020204" pitchFamily="34" charset="0"/>
                  <a:ea typeface="MS Mincho"/>
                </a:rPr>
                <a:t>Fuente - </a:t>
              </a:r>
              <a:r>
                <a:rPr lang="en-US" sz="800" b="1" i="1" kern="1200">
                  <a:solidFill>
                    <a:srgbClr val="000000"/>
                  </a:solidFill>
                  <a:effectLst/>
                  <a:latin typeface="Lucida Sans" panose="020B0602030504020204" pitchFamily="34" charset="0"/>
                  <a:ea typeface="MS Mincho"/>
                </a:rPr>
                <a:t>Source</a:t>
              </a:r>
              <a:r>
                <a:rPr lang="en-US" sz="800" b="1" kern="1200">
                  <a:solidFill>
                    <a:srgbClr val="000000"/>
                  </a:solidFill>
                  <a:effectLst/>
                  <a:latin typeface="Lucida Sans" panose="020B0602030504020204" pitchFamily="34" charset="0"/>
                  <a:ea typeface="MS Mincho"/>
                </a:rPr>
                <a:t>:  </a:t>
              </a:r>
              <a:r>
                <a:rPr lang="en-US" sz="800" kern="1200">
                  <a:solidFill>
                    <a:srgbClr val="000000"/>
                  </a:solidFill>
                  <a:effectLst/>
                  <a:latin typeface="Lucida Sans" panose="020B0602030504020204" pitchFamily="34" charset="0"/>
                  <a:ea typeface="MS Mincho"/>
                </a:rPr>
                <a:t>Investigación realizada por EQ Foundation – </a:t>
              </a:r>
              <a:r>
                <a:rPr lang="en-US" sz="800" i="1" kern="1200">
                  <a:solidFill>
                    <a:srgbClr val="000000"/>
                  </a:solidFill>
                  <a:effectLst/>
                  <a:latin typeface="Lucida Sans" panose="020B0602030504020204" pitchFamily="34" charset="0"/>
                  <a:ea typeface="MS Mincho"/>
                </a:rPr>
                <a:t>EQ Foundation Research.</a:t>
              </a:r>
              <a:endParaRPr lang="en-CA" sz="1000">
                <a:effectLst/>
                <a:latin typeface="Times New Roman" panose="02020603050405020304" pitchFamily="18" charset="0"/>
                <a:ea typeface="MS Mincho"/>
              </a:endParaRPr>
            </a:p>
          </p:txBody>
        </p:sp>
      </p:grpSp>
    </p:spTree>
    <p:extLst>
      <p:ext uri="{BB962C8B-B14F-4D97-AF65-F5344CB8AC3E}">
        <p14:creationId xmlns:p14="http://schemas.microsoft.com/office/powerpoint/2010/main" val="20352543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15000"/>
              </a:lnSpc>
              <a:spcAft>
                <a:spcPts val="1000"/>
              </a:spcAft>
            </a:pPr>
            <a:r>
              <a:rPr lang="en-CA" dirty="0" smtClean="0">
                <a:latin typeface="Lucida Sans" panose="020B0602030504020204" pitchFamily="34" charset="0"/>
                <a:ea typeface="MS Mincho"/>
                <a:cs typeface="Times New Roman" panose="02020603050405020304" pitchFamily="18" charset="0"/>
              </a:rPr>
              <a:t>Habituates </a:t>
            </a:r>
            <a:r>
              <a:rPr lang="en-CA" dirty="0" err="1" smtClean="0">
                <a:latin typeface="Lucida Sans" panose="020B0602030504020204" pitchFamily="34" charset="0"/>
                <a:ea typeface="MS Mincho"/>
                <a:cs typeface="Times New Roman" panose="02020603050405020304" pitchFamily="18" charset="0"/>
              </a:rPr>
              <a:t>Sospechosos</a:t>
            </a:r>
            <a:endParaRPr lang="en-CA" dirty="0">
              <a:latin typeface="Lucida Sans" panose="020B0602030504020204" pitchFamily="34" charset="0"/>
              <a:ea typeface="MS Mincho"/>
              <a:cs typeface="Times New Roman" panose="02020603050405020304" pitchFamily="18" charset="0"/>
            </a:endParaRPr>
          </a:p>
        </p:txBody>
      </p:sp>
      <p:sp>
        <p:nvSpPr>
          <p:cNvPr id="3" name="Rectangle 2"/>
          <p:cNvSpPr/>
          <p:nvPr/>
        </p:nvSpPr>
        <p:spPr>
          <a:xfrm>
            <a:off x="611560" y="1248147"/>
            <a:ext cx="8075240" cy="5892382"/>
          </a:xfrm>
          <a:prstGeom prst="rect">
            <a:avLst/>
          </a:prstGeom>
        </p:spPr>
        <p:txBody>
          <a:bodyPr wrap="square">
            <a:spAutoFit/>
          </a:bodyPr>
          <a:lstStyle/>
          <a:p>
            <a:pPr algn="just">
              <a:lnSpc>
                <a:spcPct val="115000"/>
              </a:lnSpc>
              <a:spcAft>
                <a:spcPts val="1000"/>
              </a:spcAft>
            </a:pPr>
            <a:endParaRPr lang="es-AR" b="1" cap="small" dirty="0">
              <a:latin typeface="Lucida Sans" panose="020B060203050402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s-ES_tradnl" dirty="0" smtClean="0">
                <a:latin typeface="Lucida Sans" panose="020B0602030504020204" pitchFamily="34" charset="0"/>
                <a:ea typeface="Times New Roman" panose="02020603050405020304" pitchFamily="18" charset="0"/>
                <a:cs typeface="Times New Roman" panose="02020603050405020304" pitchFamily="18" charset="0"/>
              </a:rPr>
              <a:t>Los </a:t>
            </a:r>
            <a:r>
              <a:rPr lang="es-ES_tradnl" i="1" dirty="0">
                <a:latin typeface="Lucida Sans" panose="020B0602030504020204" pitchFamily="34" charset="0"/>
                <a:ea typeface="Times New Roman" panose="02020603050405020304" pitchFamily="18" charset="0"/>
                <a:cs typeface="Times New Roman" panose="02020603050405020304" pitchFamily="18" charset="0"/>
              </a:rPr>
              <a:t>Habituales Sospechosos </a:t>
            </a:r>
            <a:r>
              <a:rPr lang="es-ES_tradnl" dirty="0">
                <a:latin typeface="Lucida Sans" panose="020B0602030504020204" pitchFamily="34" charset="0"/>
                <a:ea typeface="Times New Roman" panose="02020603050405020304" pitchFamily="18" charset="0"/>
                <a:cs typeface="Times New Roman" panose="02020603050405020304" pitchFamily="18" charset="0"/>
              </a:rPr>
              <a:t>confían en que los alimentos orgánicos brindan salud para sí mismos y para sus familias ya que creen que estos productos son más nutritivos y mejores para el medio ambiente. Este segmento se encuentra a lo largo de todas las provincias Canadienses y representa el 21% de la población para 2012. </a:t>
            </a:r>
            <a:endParaRPr lang="es-ES_tradnl" dirty="0" smtClean="0">
              <a:latin typeface="Lucida Sans" panose="020B060203050402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s-ES" dirty="0">
                <a:latin typeface="Lucida Sans" panose="020B0602030504020204" pitchFamily="34" charset="0"/>
                <a:ea typeface="Times New Roman" panose="02020603050405020304" pitchFamily="18" charset="0"/>
                <a:cs typeface="Times New Roman" panose="02020603050405020304" pitchFamily="18" charset="0"/>
              </a:rPr>
              <a:t>Mujeres con hijos y con edades entre 25 y 44 años, son los principales Habituales Sospechosos en Canadá.  Se destacan por ser personas muy ocupadas, siempre buscando soluciones fáciles; por lo cual, la conveniencia es un factor determinante al momento de comprar. Los Habituales Sospechosos prefieren acudir a supermercados y grandes superficies donde comprar es sencillo, optimizando el tiempo y encontrando la mayoría de productos a un buen valor. Este es un segmento sensible al precio de los productos orgánicos y de otros productos naturales, gastando casi lo mismo en alimentos orgánicos que el total de Canadienses</a:t>
            </a:r>
            <a:endParaRPr lang="es-CO" dirty="0">
              <a:latin typeface="Lucida Sans" panose="020B060203050402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endParaRPr lang="en-CA" dirty="0">
              <a:effectLst/>
              <a:latin typeface="Lucida Sans" panose="020B0602030504020204" pitchFamily="34" charset="0"/>
              <a:ea typeface="MS Mincho"/>
              <a:cs typeface="Times New Roman" panose="02020603050405020304" pitchFamily="18" charset="0"/>
            </a:endParaRPr>
          </a:p>
        </p:txBody>
      </p:sp>
    </p:spTree>
    <p:extLst>
      <p:ext uri="{BB962C8B-B14F-4D97-AF65-F5344CB8AC3E}">
        <p14:creationId xmlns:p14="http://schemas.microsoft.com/office/powerpoint/2010/main" val="33684141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a:p>
        </p:txBody>
      </p:sp>
      <p:grpSp>
        <p:nvGrpSpPr>
          <p:cNvPr id="3" name="Grupo 2"/>
          <p:cNvGrpSpPr/>
          <p:nvPr/>
        </p:nvGrpSpPr>
        <p:grpSpPr>
          <a:xfrm>
            <a:off x="683568" y="862864"/>
            <a:ext cx="7848872" cy="5878503"/>
            <a:chOff x="-1193897" y="-56120"/>
            <a:chExt cx="9025241" cy="5904137"/>
          </a:xfrm>
        </p:grpSpPr>
        <p:grpSp>
          <p:nvGrpSpPr>
            <p:cNvPr id="4" name="Grupo 212"/>
            <p:cNvGrpSpPr/>
            <p:nvPr/>
          </p:nvGrpSpPr>
          <p:grpSpPr>
            <a:xfrm>
              <a:off x="-1193897" y="-56120"/>
              <a:ext cx="9025241" cy="5411390"/>
              <a:chOff x="-1193897" y="-56120"/>
              <a:chExt cx="9025241" cy="5411390"/>
            </a:xfrm>
          </p:grpSpPr>
          <p:pic>
            <p:nvPicPr>
              <p:cNvPr id="6" name="Picture 5" descr="veg_2328535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6384" y="524752"/>
                <a:ext cx="2362790" cy="1475677"/>
              </a:xfrm>
              <a:prstGeom prst="rect">
                <a:avLst/>
              </a:prstGeom>
              <a:noFill/>
            </p:spPr>
          </p:pic>
          <p:sp>
            <p:nvSpPr>
              <p:cNvPr id="7" name="CuadroTexto 2"/>
              <p:cNvSpPr txBox="1">
                <a:spLocks noChangeArrowheads="1"/>
              </p:cNvSpPr>
              <p:nvPr/>
            </p:nvSpPr>
            <p:spPr bwMode="auto">
              <a:xfrm>
                <a:off x="1010908" y="-56120"/>
                <a:ext cx="5306148" cy="477454"/>
              </a:xfrm>
              <a:prstGeom prst="rect">
                <a:avLst/>
              </a:prstGeom>
              <a:noFill/>
              <a:ln w="9525">
                <a:noFill/>
                <a:miter lim="800000"/>
                <a:headEnd/>
                <a:tailEnd/>
              </a:ln>
            </p:spPr>
            <p:txBody>
              <a:bodyPr wrap="square">
                <a:noAutofit/>
              </a:bodyPr>
              <a:lstStyle/>
              <a:p>
                <a:pPr algn="ctr" fontAlgn="base">
                  <a:lnSpc>
                    <a:spcPct val="115000"/>
                  </a:lnSpc>
                  <a:spcAft>
                    <a:spcPts val="0"/>
                  </a:spcAft>
                </a:pPr>
                <a:r>
                  <a:rPr lang="en-CA" sz="900" b="1" i="1" kern="1200">
                    <a:solidFill>
                      <a:srgbClr val="000000"/>
                    </a:solidFill>
                    <a:effectLst/>
                    <a:latin typeface="Lucida Sans" panose="020B0602030504020204" pitchFamily="34" charset="0"/>
                    <a:ea typeface="MS Mincho"/>
                  </a:rPr>
                  <a:t>“Lo Orgánico es Confiable” – </a:t>
                </a:r>
                <a:r>
                  <a:rPr lang="en-CA" sz="900" i="1" kern="1200">
                    <a:solidFill>
                      <a:srgbClr val="000000"/>
                    </a:solidFill>
                    <a:effectLst/>
                    <a:latin typeface="Lucida Sans" panose="020B0602030504020204" pitchFamily="34" charset="0"/>
                    <a:ea typeface="MS Mincho"/>
                  </a:rPr>
                  <a:t>“Organic is Trusworthy”</a:t>
                </a:r>
                <a:endParaRPr lang="en-CA" sz="1000">
                  <a:effectLst/>
                  <a:latin typeface="Times New Roman" panose="02020603050405020304" pitchFamily="18" charset="0"/>
                  <a:ea typeface="MS Mincho"/>
                </a:endParaRPr>
              </a:p>
            </p:txBody>
          </p:sp>
          <p:sp>
            <p:nvSpPr>
              <p:cNvPr id="8" name="CuadroTexto 6"/>
              <p:cNvSpPr txBox="1">
                <a:spLocks noChangeArrowheads="1"/>
              </p:cNvSpPr>
              <p:nvPr/>
            </p:nvSpPr>
            <p:spPr bwMode="auto">
              <a:xfrm>
                <a:off x="6218064" y="2170550"/>
                <a:ext cx="1514474" cy="1532972"/>
              </a:xfrm>
              <a:prstGeom prst="rect">
                <a:avLst/>
              </a:prstGeom>
              <a:noFill/>
              <a:ln w="9525">
                <a:noFill/>
                <a:miter lim="800000"/>
                <a:headEnd/>
                <a:tailEnd/>
              </a:ln>
            </p:spPr>
            <p:txBody>
              <a:bodyPr wrap="square">
                <a:noAutofit/>
              </a:bodyPr>
              <a:lstStyle/>
              <a:p>
                <a:pPr algn="ctr" fontAlgn="base">
                  <a:lnSpc>
                    <a:spcPct val="115000"/>
                  </a:lnSpc>
                  <a:spcAft>
                    <a:spcPts val="0"/>
                  </a:spcAft>
                </a:pPr>
                <a:r>
                  <a:rPr lang="es-AR" sz="800" b="1" kern="1200">
                    <a:solidFill>
                      <a:srgbClr val="000000"/>
                    </a:solidFill>
                    <a:effectLst/>
                    <a:latin typeface="Lucida Sans" panose="020B0602030504020204" pitchFamily="34" charset="0"/>
                    <a:ea typeface="MS Mincho"/>
                  </a:rPr>
                  <a:t>Soluciones Fáciles + Conveniencia</a:t>
                </a:r>
                <a:endParaRPr lang="en-CA" sz="1000">
                  <a:effectLst/>
                  <a:latin typeface="Times New Roman" panose="02020603050405020304" pitchFamily="18" charset="0"/>
                  <a:ea typeface="MS Mincho"/>
                </a:endParaRPr>
              </a:p>
              <a:p>
                <a:pPr algn="ctr" fontAlgn="base">
                  <a:lnSpc>
                    <a:spcPct val="115000"/>
                  </a:lnSpc>
                  <a:spcAft>
                    <a:spcPts val="0"/>
                  </a:spcAft>
                </a:pPr>
                <a:r>
                  <a:rPr lang="es-AR" sz="800" i="1" kern="1200">
                    <a:solidFill>
                      <a:srgbClr val="000000"/>
                    </a:solidFill>
                    <a:effectLst/>
                    <a:latin typeface="Lucida Sans" panose="020B0602030504020204" pitchFamily="34" charset="0"/>
                    <a:ea typeface="MS Mincho"/>
                  </a:rPr>
                  <a:t>Easy Solutions + Convenience</a:t>
                </a:r>
                <a:endParaRPr lang="en-CA" sz="1000">
                  <a:effectLst/>
                  <a:latin typeface="Times New Roman" panose="02020603050405020304" pitchFamily="18" charset="0"/>
                  <a:ea typeface="MS Mincho"/>
                </a:endParaRPr>
              </a:p>
            </p:txBody>
          </p:sp>
          <p:sp>
            <p:nvSpPr>
              <p:cNvPr id="9" name="CuadroTexto 6"/>
              <p:cNvSpPr txBox="1">
                <a:spLocks noChangeArrowheads="1"/>
              </p:cNvSpPr>
              <p:nvPr/>
            </p:nvSpPr>
            <p:spPr bwMode="auto">
              <a:xfrm>
                <a:off x="6316871" y="3703278"/>
                <a:ext cx="1514473" cy="1396237"/>
              </a:xfrm>
              <a:prstGeom prst="rect">
                <a:avLst/>
              </a:prstGeom>
              <a:noFill/>
              <a:ln w="9525">
                <a:noFill/>
                <a:miter lim="800000"/>
                <a:headEnd/>
                <a:tailEnd/>
              </a:ln>
            </p:spPr>
            <p:txBody>
              <a:bodyPr wrap="square">
                <a:noAutofit/>
              </a:bodyPr>
              <a:lstStyle/>
              <a:p>
                <a:pPr algn="ctr" fontAlgn="base">
                  <a:lnSpc>
                    <a:spcPct val="115000"/>
                  </a:lnSpc>
                  <a:spcAft>
                    <a:spcPts val="0"/>
                  </a:spcAft>
                </a:pPr>
                <a:r>
                  <a:rPr lang="en-CA" sz="800" b="1" kern="1200">
                    <a:solidFill>
                      <a:srgbClr val="000000"/>
                    </a:solidFill>
                    <a:effectLst/>
                    <a:latin typeface="Lucida Sans" panose="020B0602030504020204" pitchFamily="34" charset="0"/>
                    <a:ea typeface="MS Mincho"/>
                  </a:rPr>
                  <a:t>Gasto Promedio en Orgánicos</a:t>
                </a:r>
                <a:endParaRPr lang="en-CA" sz="1000">
                  <a:effectLst/>
                  <a:latin typeface="Times New Roman" panose="02020603050405020304" pitchFamily="18" charset="0"/>
                  <a:ea typeface="MS Mincho"/>
                </a:endParaRPr>
              </a:p>
              <a:p>
                <a:pPr algn="ctr" fontAlgn="base">
                  <a:lnSpc>
                    <a:spcPct val="115000"/>
                  </a:lnSpc>
                  <a:spcAft>
                    <a:spcPts val="0"/>
                  </a:spcAft>
                </a:pPr>
                <a:r>
                  <a:rPr lang="en-CA" sz="800" i="1" kern="1200">
                    <a:solidFill>
                      <a:srgbClr val="000000"/>
                    </a:solidFill>
                    <a:effectLst/>
                    <a:latin typeface="Lucida Sans" panose="020B0602030504020204" pitchFamily="34" charset="0"/>
                    <a:ea typeface="MS Mincho"/>
                  </a:rPr>
                  <a:t>Spend Average on Organics </a:t>
                </a:r>
                <a:endParaRPr lang="en-CA" sz="1000">
                  <a:effectLst/>
                  <a:latin typeface="Times New Roman" panose="02020603050405020304" pitchFamily="18" charset="0"/>
                  <a:ea typeface="MS Mincho"/>
                </a:endParaRPr>
              </a:p>
            </p:txBody>
          </p:sp>
          <p:sp>
            <p:nvSpPr>
              <p:cNvPr id="10" name="CuadroTexto 6"/>
              <p:cNvSpPr txBox="1">
                <a:spLocks noChangeArrowheads="1"/>
              </p:cNvSpPr>
              <p:nvPr/>
            </p:nvSpPr>
            <p:spPr bwMode="auto">
              <a:xfrm>
                <a:off x="-835998" y="4088195"/>
                <a:ext cx="1888918" cy="1252181"/>
              </a:xfrm>
              <a:prstGeom prst="rect">
                <a:avLst/>
              </a:prstGeom>
              <a:noFill/>
              <a:ln w="9525">
                <a:noFill/>
                <a:miter lim="800000"/>
                <a:headEnd/>
                <a:tailEnd/>
              </a:ln>
            </p:spPr>
            <p:txBody>
              <a:bodyPr wrap="square">
                <a:noAutofit/>
              </a:bodyPr>
              <a:lstStyle/>
              <a:p>
                <a:pPr algn="ctr" fontAlgn="base">
                  <a:lnSpc>
                    <a:spcPct val="115000"/>
                  </a:lnSpc>
                  <a:spcAft>
                    <a:spcPts val="0"/>
                  </a:spcAft>
                </a:pPr>
                <a:r>
                  <a:rPr lang="en-CA" sz="800" b="1" kern="1200">
                    <a:solidFill>
                      <a:srgbClr val="000000"/>
                    </a:solidFill>
                    <a:effectLst/>
                    <a:latin typeface="Lucida Sans" panose="020B0602030504020204" pitchFamily="34" charset="0"/>
                    <a:ea typeface="MS Mincho"/>
                  </a:rPr>
                  <a:t>Recomiendan Productos Orgánicos </a:t>
                </a:r>
                <a:endParaRPr lang="en-CA" sz="1000">
                  <a:effectLst/>
                  <a:latin typeface="Times New Roman" panose="02020603050405020304" pitchFamily="18" charset="0"/>
                  <a:ea typeface="MS Mincho"/>
                </a:endParaRPr>
              </a:p>
              <a:p>
                <a:pPr algn="ctr" fontAlgn="base">
                  <a:lnSpc>
                    <a:spcPct val="115000"/>
                  </a:lnSpc>
                  <a:spcAft>
                    <a:spcPts val="0"/>
                  </a:spcAft>
                </a:pPr>
                <a:r>
                  <a:rPr lang="en-CA" sz="800" i="1" kern="1200">
                    <a:solidFill>
                      <a:srgbClr val="000000"/>
                    </a:solidFill>
                    <a:effectLst/>
                    <a:latin typeface="Lucida Sans" panose="020B0602030504020204" pitchFamily="34" charset="0"/>
                    <a:ea typeface="MS Mincho"/>
                  </a:rPr>
                  <a:t>Recommend organic products</a:t>
                </a:r>
                <a:endParaRPr lang="en-CA" sz="1000">
                  <a:effectLst/>
                  <a:latin typeface="Times New Roman" panose="02020603050405020304" pitchFamily="18" charset="0"/>
                  <a:ea typeface="MS Mincho"/>
                </a:endParaRPr>
              </a:p>
            </p:txBody>
          </p:sp>
          <p:sp>
            <p:nvSpPr>
              <p:cNvPr id="11" name="CuadroTexto 6"/>
              <p:cNvSpPr txBox="1">
                <a:spLocks noChangeArrowheads="1"/>
              </p:cNvSpPr>
              <p:nvPr/>
            </p:nvSpPr>
            <p:spPr bwMode="auto">
              <a:xfrm>
                <a:off x="-1193897" y="525138"/>
                <a:ext cx="1786688" cy="1475291"/>
              </a:xfrm>
              <a:prstGeom prst="rect">
                <a:avLst/>
              </a:prstGeom>
              <a:noFill/>
              <a:ln w="9525">
                <a:noFill/>
                <a:miter lim="800000"/>
                <a:headEnd/>
                <a:tailEnd/>
              </a:ln>
            </p:spPr>
            <p:txBody>
              <a:bodyPr wrap="square">
                <a:noAutofit/>
              </a:bodyPr>
              <a:lstStyle/>
              <a:p>
                <a:pPr algn="ctr" fontAlgn="base">
                  <a:lnSpc>
                    <a:spcPct val="115000"/>
                  </a:lnSpc>
                  <a:spcAft>
                    <a:spcPts val="0"/>
                  </a:spcAft>
                </a:pPr>
                <a:r>
                  <a:rPr lang="es-AR" sz="800" b="1" kern="1200">
                    <a:solidFill>
                      <a:srgbClr val="000000"/>
                    </a:solidFill>
                    <a:effectLst/>
                    <a:latin typeface="Lucida Sans" panose="020B0602030504020204" pitchFamily="34" charset="0"/>
                    <a:ea typeface="MS Mincho"/>
                  </a:rPr>
                  <a:t>Lo Orgánico brinda Nutrición a la Familia </a:t>
                </a:r>
                <a:endParaRPr lang="en-CA" sz="1000">
                  <a:effectLst/>
                  <a:latin typeface="Times New Roman" panose="02020603050405020304" pitchFamily="18" charset="0"/>
                  <a:ea typeface="MS Mincho"/>
                </a:endParaRPr>
              </a:p>
              <a:p>
                <a:pPr algn="ctr" fontAlgn="base">
                  <a:lnSpc>
                    <a:spcPct val="115000"/>
                  </a:lnSpc>
                  <a:spcAft>
                    <a:spcPts val="0"/>
                  </a:spcAft>
                </a:pPr>
                <a:r>
                  <a:rPr lang="en-CA" sz="800" i="1" kern="1200">
                    <a:solidFill>
                      <a:srgbClr val="000000"/>
                    </a:solidFill>
                    <a:effectLst/>
                    <a:latin typeface="Lucida Sans" panose="020B0602030504020204" pitchFamily="34" charset="0"/>
                    <a:ea typeface="MS Mincho"/>
                  </a:rPr>
                  <a:t>Organics bring Nutrition to Family</a:t>
                </a:r>
                <a:endParaRPr lang="en-CA" sz="1000">
                  <a:effectLst/>
                  <a:latin typeface="Times New Roman" panose="02020603050405020304" pitchFamily="18" charset="0"/>
                  <a:ea typeface="MS Mincho"/>
                </a:endParaRPr>
              </a:p>
            </p:txBody>
          </p:sp>
          <p:sp>
            <p:nvSpPr>
              <p:cNvPr id="12" name="CuadroTexto 6"/>
              <p:cNvSpPr txBox="1">
                <a:spLocks noChangeArrowheads="1"/>
              </p:cNvSpPr>
              <p:nvPr/>
            </p:nvSpPr>
            <p:spPr bwMode="auto">
              <a:xfrm>
                <a:off x="-1193892" y="2376724"/>
                <a:ext cx="1861609" cy="1326528"/>
              </a:xfrm>
              <a:prstGeom prst="rect">
                <a:avLst/>
              </a:prstGeom>
              <a:noFill/>
              <a:ln w="9525">
                <a:noFill/>
                <a:miter lim="800000"/>
                <a:headEnd/>
                <a:tailEnd/>
              </a:ln>
            </p:spPr>
            <p:txBody>
              <a:bodyPr wrap="square">
                <a:noAutofit/>
              </a:bodyPr>
              <a:lstStyle/>
              <a:p>
                <a:pPr algn="ctr" fontAlgn="base">
                  <a:lnSpc>
                    <a:spcPct val="115000"/>
                  </a:lnSpc>
                  <a:spcAft>
                    <a:spcPts val="0"/>
                  </a:spcAft>
                </a:pPr>
                <a:r>
                  <a:rPr lang="es-AR" sz="800" b="1" kern="1200">
                    <a:solidFill>
                      <a:srgbClr val="000000"/>
                    </a:solidFill>
                    <a:effectLst/>
                    <a:latin typeface="Lucida Sans" panose="020B0602030504020204" pitchFamily="34" charset="0"/>
                    <a:ea typeface="MS Mincho"/>
                  </a:rPr>
                  <a:t>Amigables con el Medio Ambiente </a:t>
                </a:r>
                <a:endParaRPr lang="en-CA" sz="1000">
                  <a:effectLst/>
                  <a:latin typeface="Times New Roman" panose="02020603050405020304" pitchFamily="18" charset="0"/>
                  <a:ea typeface="MS Mincho"/>
                </a:endParaRPr>
              </a:p>
              <a:p>
                <a:pPr algn="ctr" fontAlgn="base">
                  <a:lnSpc>
                    <a:spcPct val="115000"/>
                  </a:lnSpc>
                  <a:spcAft>
                    <a:spcPts val="0"/>
                  </a:spcAft>
                </a:pPr>
                <a:r>
                  <a:rPr lang="es-AR" sz="800" i="1" kern="1200">
                    <a:solidFill>
                      <a:srgbClr val="000000"/>
                    </a:solidFill>
                    <a:effectLst/>
                    <a:latin typeface="Lucida Sans" panose="020B0602030504020204" pitchFamily="34" charset="0"/>
                    <a:ea typeface="MS Mincho"/>
                  </a:rPr>
                  <a:t>Environment Friendly</a:t>
                </a:r>
                <a:endParaRPr lang="en-CA" sz="1000">
                  <a:effectLst/>
                  <a:latin typeface="Times New Roman" panose="02020603050405020304" pitchFamily="18" charset="0"/>
                  <a:ea typeface="MS Mincho"/>
                </a:endParaRPr>
              </a:p>
            </p:txBody>
          </p:sp>
          <p:sp>
            <p:nvSpPr>
              <p:cNvPr id="13" name="CuadroTexto 6"/>
              <p:cNvSpPr txBox="1">
                <a:spLocks noChangeArrowheads="1"/>
              </p:cNvSpPr>
              <p:nvPr/>
            </p:nvSpPr>
            <p:spPr bwMode="auto">
              <a:xfrm>
                <a:off x="2621365" y="4635041"/>
                <a:ext cx="1908807" cy="705725"/>
              </a:xfrm>
              <a:prstGeom prst="rect">
                <a:avLst/>
              </a:prstGeom>
              <a:noFill/>
              <a:ln w="9525">
                <a:noFill/>
                <a:miter lim="800000"/>
                <a:headEnd/>
                <a:tailEnd/>
              </a:ln>
            </p:spPr>
            <p:txBody>
              <a:bodyPr wrap="square">
                <a:noAutofit/>
              </a:bodyPr>
              <a:lstStyle/>
              <a:p>
                <a:pPr algn="ctr" fontAlgn="base">
                  <a:lnSpc>
                    <a:spcPct val="115000"/>
                  </a:lnSpc>
                  <a:spcAft>
                    <a:spcPts val="0"/>
                  </a:spcAft>
                </a:pPr>
                <a:r>
                  <a:rPr lang="en-CA" sz="800" b="1" kern="1200">
                    <a:solidFill>
                      <a:srgbClr val="000000"/>
                    </a:solidFill>
                    <a:effectLst/>
                    <a:latin typeface="Lucida Sans" panose="020B0602030504020204" pitchFamily="34" charset="0"/>
                    <a:ea typeface="MS Mincho"/>
                  </a:rPr>
                  <a:t>Sensibles al Precio</a:t>
                </a:r>
                <a:endParaRPr lang="en-CA" sz="1000">
                  <a:effectLst/>
                  <a:latin typeface="Times New Roman" panose="02020603050405020304" pitchFamily="18" charset="0"/>
                  <a:ea typeface="MS Mincho"/>
                </a:endParaRPr>
              </a:p>
              <a:p>
                <a:pPr algn="ctr" fontAlgn="base">
                  <a:lnSpc>
                    <a:spcPct val="115000"/>
                  </a:lnSpc>
                  <a:spcAft>
                    <a:spcPts val="0"/>
                  </a:spcAft>
                </a:pPr>
                <a:r>
                  <a:rPr lang="en-CA" sz="800" i="1" kern="1200">
                    <a:solidFill>
                      <a:srgbClr val="000000"/>
                    </a:solidFill>
                    <a:effectLst/>
                    <a:latin typeface="Lucida Sans" panose="020B0602030504020204" pitchFamily="34" charset="0"/>
                    <a:ea typeface="MS Mincho"/>
                  </a:rPr>
                  <a:t> Price Sensitive</a:t>
                </a:r>
                <a:endParaRPr lang="en-CA" sz="1000">
                  <a:effectLst/>
                  <a:latin typeface="Times New Roman" panose="02020603050405020304" pitchFamily="18" charset="0"/>
                  <a:ea typeface="MS Mincho"/>
                </a:endParaRPr>
              </a:p>
            </p:txBody>
          </p:sp>
          <p:sp>
            <p:nvSpPr>
              <p:cNvPr id="14" name="CuadroTexto 6"/>
              <p:cNvSpPr txBox="1">
                <a:spLocks noChangeArrowheads="1"/>
              </p:cNvSpPr>
              <p:nvPr/>
            </p:nvSpPr>
            <p:spPr bwMode="auto">
              <a:xfrm>
                <a:off x="6086908" y="871669"/>
                <a:ext cx="1645596" cy="1298720"/>
              </a:xfrm>
              <a:prstGeom prst="rect">
                <a:avLst/>
              </a:prstGeom>
              <a:noFill/>
              <a:ln w="9525">
                <a:noFill/>
                <a:miter lim="800000"/>
                <a:headEnd/>
                <a:tailEnd/>
              </a:ln>
            </p:spPr>
            <p:txBody>
              <a:bodyPr wrap="square">
                <a:noAutofit/>
              </a:bodyPr>
              <a:lstStyle/>
              <a:p>
                <a:pPr algn="ctr" fontAlgn="base">
                  <a:lnSpc>
                    <a:spcPct val="115000"/>
                  </a:lnSpc>
                  <a:spcAft>
                    <a:spcPts val="0"/>
                  </a:spcAft>
                </a:pPr>
                <a:r>
                  <a:rPr lang="es-AR" sz="800" b="1" kern="1200">
                    <a:solidFill>
                      <a:srgbClr val="000000"/>
                    </a:solidFill>
                    <a:effectLst/>
                    <a:latin typeface="Lucida Sans" panose="020B0602030504020204" pitchFamily="34" charset="0"/>
                    <a:ea typeface="MS Mincho"/>
                  </a:rPr>
                  <a:t>Mujeres Siempre Ocupadas</a:t>
                </a:r>
                <a:endParaRPr lang="en-CA" sz="1000">
                  <a:effectLst/>
                  <a:latin typeface="Times New Roman" panose="02020603050405020304" pitchFamily="18" charset="0"/>
                  <a:ea typeface="MS Mincho"/>
                </a:endParaRPr>
              </a:p>
              <a:p>
                <a:pPr algn="ctr" fontAlgn="base">
                  <a:lnSpc>
                    <a:spcPct val="115000"/>
                  </a:lnSpc>
                  <a:spcAft>
                    <a:spcPts val="0"/>
                  </a:spcAft>
                </a:pPr>
                <a:r>
                  <a:rPr lang="es-AR" sz="800" b="1" kern="1200">
                    <a:solidFill>
                      <a:srgbClr val="000000"/>
                    </a:solidFill>
                    <a:effectLst/>
                    <a:latin typeface="Lucida Sans" panose="020B0602030504020204" pitchFamily="34" charset="0"/>
                    <a:ea typeface="MS Mincho"/>
                  </a:rPr>
                  <a:t> </a:t>
                </a:r>
                <a:r>
                  <a:rPr lang="es-AR" sz="800" i="1" kern="1200">
                    <a:solidFill>
                      <a:srgbClr val="000000"/>
                    </a:solidFill>
                    <a:effectLst/>
                    <a:latin typeface="Lucida Sans" panose="020B0602030504020204" pitchFamily="34" charset="0"/>
                    <a:ea typeface="MS Mincho"/>
                  </a:rPr>
                  <a:t>Always Busy Women</a:t>
                </a:r>
                <a:endParaRPr lang="en-CA" sz="1000">
                  <a:effectLst/>
                  <a:latin typeface="Times New Roman" panose="02020603050405020304" pitchFamily="18" charset="0"/>
                  <a:ea typeface="MS Mincho"/>
                </a:endParaRPr>
              </a:p>
            </p:txBody>
          </p:sp>
          <p:pic>
            <p:nvPicPr>
              <p:cNvPr id="15" name="Picture 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29014" y="2663949"/>
                <a:ext cx="1942925" cy="1858691"/>
              </a:xfrm>
              <a:prstGeom prst="rect">
                <a:avLst/>
              </a:prstGeom>
              <a:noFill/>
            </p:spPr>
          </p:pic>
          <p:pic>
            <p:nvPicPr>
              <p:cNvPr id="16" name="Picture 1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21365" y="393305"/>
                <a:ext cx="1950574" cy="2263170"/>
              </a:xfrm>
              <a:prstGeom prst="rect">
                <a:avLst/>
              </a:prstGeom>
              <a:noFill/>
            </p:spPr>
          </p:pic>
          <p:pic>
            <p:nvPicPr>
              <p:cNvPr id="17" name="Picture 16" descr="#padres #peques #funny: "/>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1938" y="2482502"/>
                <a:ext cx="1745117" cy="2617384"/>
              </a:xfrm>
              <a:prstGeom prst="rect">
                <a:avLst/>
              </a:prstGeom>
              <a:noFill/>
            </p:spPr>
          </p:pic>
          <p:pic>
            <p:nvPicPr>
              <p:cNvPr id="18" name="Picture 1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3689" y="2000429"/>
                <a:ext cx="2151366" cy="1535530"/>
              </a:xfrm>
              <a:prstGeom prst="rect">
                <a:avLst/>
              </a:prstGeom>
              <a:noFill/>
              <a:ln w="9525">
                <a:noFill/>
                <a:miter lim="800000"/>
                <a:headEnd/>
                <a:tailEnd/>
              </a:ln>
            </p:spPr>
          </p:pic>
          <p:pic>
            <p:nvPicPr>
              <p:cNvPr id="19" name="Picture 1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2915" y="3535995"/>
                <a:ext cx="1568450" cy="1819275"/>
              </a:xfrm>
              <a:prstGeom prst="rect">
                <a:avLst/>
              </a:prstGeom>
              <a:noFill/>
            </p:spPr>
          </p:pic>
          <p:pic>
            <p:nvPicPr>
              <p:cNvPr id="20" name="Picture 19" descr="Otras-causas-de-estres-en-el-postparto_reference"/>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71936" y="346240"/>
                <a:ext cx="1601781" cy="2135959"/>
              </a:xfrm>
              <a:prstGeom prst="rect">
                <a:avLst/>
              </a:prstGeom>
              <a:noFill/>
            </p:spPr>
          </p:pic>
        </p:grpSp>
        <p:sp>
          <p:nvSpPr>
            <p:cNvPr id="5" name="CuadroTexto 4"/>
            <p:cNvSpPr txBox="1">
              <a:spLocks noChangeArrowheads="1"/>
            </p:cNvSpPr>
            <p:nvPr/>
          </p:nvSpPr>
          <p:spPr bwMode="auto">
            <a:xfrm>
              <a:off x="-998562" y="5516268"/>
              <a:ext cx="6772968" cy="331749"/>
            </a:xfrm>
            <a:prstGeom prst="rect">
              <a:avLst/>
            </a:prstGeom>
            <a:noFill/>
            <a:ln w="9525">
              <a:noFill/>
              <a:miter lim="800000"/>
              <a:headEnd/>
              <a:tailEnd/>
            </a:ln>
          </p:spPr>
          <p:txBody>
            <a:bodyPr wrap="square">
              <a:noAutofit/>
            </a:bodyPr>
            <a:lstStyle/>
            <a:p>
              <a:pPr algn="just" fontAlgn="base">
                <a:lnSpc>
                  <a:spcPct val="115000"/>
                </a:lnSpc>
                <a:spcAft>
                  <a:spcPts val="0"/>
                </a:spcAft>
              </a:pPr>
              <a:r>
                <a:rPr lang="en-US" sz="800" b="1" kern="1200">
                  <a:solidFill>
                    <a:srgbClr val="000000"/>
                  </a:solidFill>
                  <a:effectLst/>
                  <a:latin typeface="Lucida Sans" panose="020B0602030504020204" pitchFamily="34" charset="0"/>
                  <a:ea typeface="MS Mincho"/>
                </a:rPr>
                <a:t>Fuente </a:t>
              </a:r>
              <a:r>
                <a:rPr lang="en-US" sz="800" b="1" i="1" kern="1200">
                  <a:solidFill>
                    <a:srgbClr val="000000"/>
                  </a:solidFill>
                  <a:effectLst/>
                  <a:latin typeface="Lucida Sans" panose="020B0602030504020204" pitchFamily="34" charset="0"/>
                  <a:ea typeface="MS Mincho"/>
                </a:rPr>
                <a:t>- Source</a:t>
              </a:r>
              <a:r>
                <a:rPr lang="en-US" sz="800" b="1" kern="1200">
                  <a:solidFill>
                    <a:srgbClr val="000000"/>
                  </a:solidFill>
                  <a:effectLst/>
                  <a:latin typeface="Lucida Sans" panose="020B0602030504020204" pitchFamily="34" charset="0"/>
                  <a:ea typeface="MS Mincho"/>
                </a:rPr>
                <a:t>:  </a:t>
              </a:r>
              <a:r>
                <a:rPr lang="en-US" sz="800" kern="1200">
                  <a:solidFill>
                    <a:srgbClr val="000000"/>
                  </a:solidFill>
                  <a:effectLst/>
                  <a:latin typeface="Lucida Sans" panose="020B0602030504020204" pitchFamily="34" charset="0"/>
                  <a:ea typeface="MS Mincho"/>
                </a:rPr>
                <a:t>Investigación realizada por EQ Foundation – </a:t>
              </a:r>
              <a:r>
                <a:rPr lang="en-US" sz="800" i="1" kern="1200">
                  <a:solidFill>
                    <a:srgbClr val="000000"/>
                  </a:solidFill>
                  <a:effectLst/>
                  <a:latin typeface="Lucida Sans" panose="020B0602030504020204" pitchFamily="34" charset="0"/>
                  <a:ea typeface="MS Mincho"/>
                </a:rPr>
                <a:t>EQ Foundation Research.</a:t>
              </a:r>
              <a:endParaRPr lang="en-CA" sz="1000">
                <a:effectLst/>
                <a:latin typeface="Times New Roman" panose="02020603050405020304" pitchFamily="18" charset="0"/>
                <a:ea typeface="MS Mincho"/>
              </a:endParaRPr>
            </a:p>
          </p:txBody>
        </p:sp>
      </p:grpSp>
    </p:spTree>
    <p:extLst>
      <p:ext uri="{BB962C8B-B14F-4D97-AF65-F5344CB8AC3E}">
        <p14:creationId xmlns:p14="http://schemas.microsoft.com/office/powerpoint/2010/main" val="23506524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Los Escépticos</a:t>
            </a:r>
            <a:endParaRPr lang="es-CO" dirty="0"/>
          </a:p>
        </p:txBody>
      </p:sp>
      <p:sp>
        <p:nvSpPr>
          <p:cNvPr id="3" name="Rectangle 2"/>
          <p:cNvSpPr/>
          <p:nvPr/>
        </p:nvSpPr>
        <p:spPr>
          <a:xfrm>
            <a:off x="489208" y="2060848"/>
            <a:ext cx="8229600" cy="3139321"/>
          </a:xfrm>
          <a:prstGeom prst="rect">
            <a:avLst/>
          </a:prstGeom>
        </p:spPr>
        <p:txBody>
          <a:bodyPr wrap="square">
            <a:spAutoFit/>
          </a:bodyPr>
          <a:lstStyle/>
          <a:p>
            <a:r>
              <a:rPr lang="es-ES" dirty="0" smtClean="0"/>
              <a:t>Aptitud </a:t>
            </a:r>
            <a:r>
              <a:rPr lang="es-ES" dirty="0"/>
              <a:t>Física Primero son consumidores muy activos. Para ellos, el esfuerzo físico y el ejercicio son la base de una vida saludable, en comparación con los productos naturales alternativos y complementarios, los comestibles orgánicos y cualquier otro enfoque holístico de la salud. </a:t>
            </a:r>
            <a:endParaRPr lang="es-ES" dirty="0" smtClean="0"/>
          </a:p>
          <a:p>
            <a:endParaRPr lang="es-ES" dirty="0"/>
          </a:p>
          <a:p>
            <a:r>
              <a:rPr lang="es-ES" dirty="0"/>
              <a:t>Este segmento gasta en productos orgánicos igual que el promedio de los Canadienses pero son menos propensos a creer que son mejores para sí mismos.  Así mismo, los consumidores solo compran productos orgánicos cuando se los ofrecen y venden con base en fundamentos y credibilidad; y, cuando compran, tienden confiar en las etiquetas orgánicas y los logos de certificaciones.  Sin embargo, no tienden a recomendar los productos orgánicos a otras personas.  </a:t>
            </a:r>
          </a:p>
        </p:txBody>
      </p:sp>
    </p:spTree>
    <p:extLst>
      <p:ext uri="{BB962C8B-B14F-4D97-AF65-F5344CB8AC3E}">
        <p14:creationId xmlns:p14="http://schemas.microsoft.com/office/powerpoint/2010/main" val="812844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a:xfrm>
            <a:off x="-229537" y="-2043608"/>
            <a:ext cx="9703676" cy="9703676"/>
          </a:xfrm>
        </p:spPr>
      </p:pic>
      <p:pic>
        <p:nvPicPr>
          <p:cNvPr id="8" name="Picture Placeholder 7"/>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a:xfrm>
            <a:off x="-279838" y="-1971600"/>
            <a:ext cx="9703676" cy="9703676"/>
          </a:xfrm>
        </p:spPr>
      </p:pic>
      <p:sp>
        <p:nvSpPr>
          <p:cNvPr id="5" name="Text Placeholder 4"/>
          <p:cNvSpPr>
            <a:spLocks noGrp="1"/>
          </p:cNvSpPr>
          <p:nvPr>
            <p:ph type="body" sz="quarter" idx="16"/>
          </p:nvPr>
        </p:nvSpPr>
        <p:spPr>
          <a:xfrm>
            <a:off x="1257300" y="2984622"/>
            <a:ext cx="2057400" cy="1234440"/>
          </a:xfrm>
        </p:spPr>
        <p:txBody>
          <a:bodyPr/>
          <a:lstStyle/>
          <a:p>
            <a:r>
              <a:rPr lang="es-CO" dirty="0" smtClean="0"/>
              <a:t>Mercado </a:t>
            </a:r>
          </a:p>
          <a:p>
            <a:r>
              <a:rPr lang="es-CO" dirty="0"/>
              <a:t>&amp;</a:t>
            </a:r>
            <a:endParaRPr lang="es-CO" dirty="0" smtClean="0"/>
          </a:p>
          <a:p>
            <a:r>
              <a:rPr lang="es-CO" dirty="0" smtClean="0"/>
              <a:t> Oportunidades</a:t>
            </a:r>
            <a:endParaRPr lang="es-CO" dirty="0"/>
          </a:p>
        </p:txBody>
      </p:sp>
      <p:sp>
        <p:nvSpPr>
          <p:cNvPr id="6" name="Text Placeholder 5"/>
          <p:cNvSpPr>
            <a:spLocks noGrp="1"/>
          </p:cNvSpPr>
          <p:nvPr>
            <p:ph type="body" sz="quarter" idx="17"/>
          </p:nvPr>
        </p:nvSpPr>
        <p:spPr>
          <a:xfrm>
            <a:off x="3543300" y="2984622"/>
            <a:ext cx="2057400" cy="1234440"/>
          </a:xfrm>
        </p:spPr>
        <p:txBody>
          <a:bodyPr/>
          <a:lstStyle/>
          <a:p>
            <a:r>
              <a:rPr lang="es-CO" dirty="0" smtClean="0"/>
              <a:t>Consumidor </a:t>
            </a:r>
          </a:p>
          <a:p>
            <a:r>
              <a:rPr lang="es-CO" dirty="0"/>
              <a:t>&amp;</a:t>
            </a:r>
            <a:endParaRPr lang="es-CO" dirty="0" smtClean="0"/>
          </a:p>
          <a:p>
            <a:r>
              <a:rPr lang="es-CO" dirty="0" smtClean="0"/>
              <a:t> Canales</a:t>
            </a:r>
            <a:endParaRPr lang="es-CO" dirty="0"/>
          </a:p>
        </p:txBody>
      </p:sp>
      <p:sp>
        <p:nvSpPr>
          <p:cNvPr id="7" name="Text Placeholder 6"/>
          <p:cNvSpPr>
            <a:spLocks noGrp="1"/>
          </p:cNvSpPr>
          <p:nvPr>
            <p:ph type="body" sz="quarter" idx="18"/>
          </p:nvPr>
        </p:nvSpPr>
        <p:spPr>
          <a:xfrm>
            <a:off x="5829300" y="2984622"/>
            <a:ext cx="2057400" cy="1234440"/>
          </a:xfrm>
        </p:spPr>
        <p:txBody>
          <a:bodyPr/>
          <a:lstStyle/>
          <a:p>
            <a:r>
              <a:rPr lang="es-CO" dirty="0" smtClean="0"/>
              <a:t> Como</a:t>
            </a:r>
          </a:p>
          <a:p>
            <a:r>
              <a:rPr lang="es-CO" dirty="0" smtClean="0"/>
              <a:t>Certificarse</a:t>
            </a:r>
          </a:p>
          <a:p>
            <a:endParaRPr lang="es-CO" dirty="0"/>
          </a:p>
        </p:txBody>
      </p:sp>
      <p:sp>
        <p:nvSpPr>
          <p:cNvPr id="11" name="TextBox 10"/>
          <p:cNvSpPr txBox="1"/>
          <p:nvPr/>
        </p:nvSpPr>
        <p:spPr>
          <a:xfrm>
            <a:off x="1453247" y="4567313"/>
            <a:ext cx="7690757" cy="784830"/>
          </a:xfrm>
          <a:prstGeom prst="rect">
            <a:avLst/>
          </a:prstGeom>
          <a:noFill/>
        </p:spPr>
        <p:txBody>
          <a:bodyPr wrap="square" rtlCol="0">
            <a:spAutoFit/>
          </a:bodyPr>
          <a:lstStyle/>
          <a:p>
            <a:r>
              <a:rPr lang="es-CO" sz="4500" dirty="0">
                <a:solidFill>
                  <a:prstClr val="white"/>
                </a:solidFill>
              </a:rPr>
              <a:t>Exporte Orgánicos a Canadá</a:t>
            </a:r>
          </a:p>
        </p:txBody>
      </p:sp>
      <p:sp>
        <p:nvSpPr>
          <p:cNvPr id="12" name="Rectangle 11"/>
          <p:cNvSpPr/>
          <p:nvPr/>
        </p:nvSpPr>
        <p:spPr>
          <a:xfrm>
            <a:off x="3" y="5687161"/>
            <a:ext cx="9144001" cy="312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solidFill>
                <a:prstClr val="white"/>
              </a:solidFill>
            </a:endParaRPr>
          </a:p>
        </p:txBody>
      </p:sp>
      <p:sp>
        <p:nvSpPr>
          <p:cNvPr id="13" name="TextBox 12"/>
          <p:cNvSpPr txBox="1"/>
          <p:nvPr/>
        </p:nvSpPr>
        <p:spPr>
          <a:xfrm>
            <a:off x="3501191" y="5733256"/>
            <a:ext cx="3386913" cy="230832"/>
          </a:xfrm>
          <a:prstGeom prst="rect">
            <a:avLst/>
          </a:prstGeom>
          <a:noFill/>
        </p:spPr>
        <p:txBody>
          <a:bodyPr wrap="square" rtlCol="0">
            <a:spAutoFit/>
          </a:bodyPr>
          <a:lstStyle/>
          <a:p>
            <a:r>
              <a:rPr lang="es-CO" sz="900" dirty="0">
                <a:solidFill>
                  <a:prstClr val="black"/>
                </a:solidFill>
              </a:rPr>
              <a:t>Cali - Bogotá - Santa Marta Julio 25-29- 2016</a:t>
            </a:r>
          </a:p>
        </p:txBody>
      </p:sp>
      <p:pic>
        <p:nvPicPr>
          <p:cNvPr id="14" name="Picture 13" descr="EQ-logoFINAL.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9765" y="5706106"/>
            <a:ext cx="1184169" cy="274801"/>
          </a:xfrm>
          <a:prstGeom prst="rect">
            <a:avLst/>
          </a:prstGeom>
          <a:solidFill>
            <a:schemeClr val="tx1"/>
          </a:solidFill>
        </p:spPr>
      </p:pic>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1524" y="5697142"/>
            <a:ext cx="335731" cy="276585"/>
          </a:xfrm>
          <a:prstGeom prst="rect">
            <a:avLst/>
          </a:prstGeom>
          <a:solidFill>
            <a:schemeClr val="tx1"/>
          </a:solidFill>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5576" y="4653136"/>
            <a:ext cx="652254" cy="662628"/>
          </a:xfrm>
          <a:prstGeom prst="ellipse">
            <a:avLst/>
          </a:prstGeom>
          <a:solidFill>
            <a:schemeClr val="bg1"/>
          </a:solidFill>
        </p:spPr>
      </p:pic>
      <p:pic>
        <p:nvPicPr>
          <p:cNvPr id="19" name="Picture Placeholder 18"/>
          <p:cNvPicPr>
            <a:picLocks noGrp="1" noChangeAspect="1"/>
          </p:cNvPicPr>
          <p:nvPr>
            <p:ph type="pic" sz="quarter" idx="13"/>
          </p:nvPr>
        </p:nvPicPr>
        <p:blipFill>
          <a:blip r:embed="rId7" cstate="screen">
            <a:extLst>
              <a:ext uri="{28A0092B-C50C-407E-A947-70E740481C1C}">
                <a14:useLocalDpi xmlns:a14="http://schemas.microsoft.com/office/drawing/2010/main"/>
              </a:ext>
            </a:extLst>
          </a:blip>
          <a:srcRect l="17490" r="17490"/>
          <a:stretch>
            <a:fillRect/>
          </a:stretch>
        </p:blipFill>
        <p:spPr>
          <a:xfrm>
            <a:off x="-368398" y="-2043608"/>
            <a:ext cx="9792236" cy="9792235"/>
          </a:xfrm>
        </p:spPr>
      </p:pic>
    </p:spTree>
    <p:extLst>
      <p:ext uri="{BB962C8B-B14F-4D97-AF65-F5344CB8AC3E}">
        <p14:creationId xmlns:p14="http://schemas.microsoft.com/office/powerpoint/2010/main" val="38348966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a:p>
        </p:txBody>
      </p:sp>
      <p:grpSp>
        <p:nvGrpSpPr>
          <p:cNvPr id="3" name="Grupo 2"/>
          <p:cNvGrpSpPr/>
          <p:nvPr/>
        </p:nvGrpSpPr>
        <p:grpSpPr>
          <a:xfrm>
            <a:off x="457200" y="548680"/>
            <a:ext cx="8147247" cy="5760640"/>
            <a:chOff x="-80709" y="0"/>
            <a:chExt cx="7515580" cy="4492812"/>
          </a:xfrm>
        </p:grpSpPr>
        <p:grpSp>
          <p:nvGrpSpPr>
            <p:cNvPr id="4" name="Grupo 1214204265"/>
            <p:cNvGrpSpPr/>
            <p:nvPr/>
          </p:nvGrpSpPr>
          <p:grpSpPr>
            <a:xfrm>
              <a:off x="-80709" y="0"/>
              <a:ext cx="7515580" cy="4330065"/>
              <a:chOff x="-80709" y="0"/>
              <a:chExt cx="7515580" cy="4330065"/>
            </a:xfrm>
          </p:grpSpPr>
          <p:pic>
            <p:nvPicPr>
              <p:cNvPr id="6"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39731" y="2355297"/>
                <a:ext cx="2413010" cy="1747145"/>
              </a:xfrm>
              <a:prstGeom prst="rect">
                <a:avLst/>
              </a:prstGeom>
              <a:noFill/>
              <a:ln w="9525">
                <a:noFill/>
                <a:miter lim="800000"/>
                <a:headEnd/>
                <a:tailEnd/>
              </a:ln>
            </p:spPr>
          </p:pic>
          <p:sp>
            <p:nvSpPr>
              <p:cNvPr id="7" name="CuadroTexto 2"/>
              <p:cNvSpPr txBox="1">
                <a:spLocks noChangeArrowheads="1"/>
              </p:cNvSpPr>
              <p:nvPr/>
            </p:nvSpPr>
            <p:spPr bwMode="auto">
              <a:xfrm>
                <a:off x="5860710" y="670575"/>
                <a:ext cx="1430654" cy="670240"/>
              </a:xfrm>
              <a:prstGeom prst="rect">
                <a:avLst/>
              </a:prstGeom>
              <a:noFill/>
              <a:ln w="9525">
                <a:noFill/>
                <a:miter lim="800000"/>
                <a:headEnd/>
                <a:tailEnd/>
              </a:ln>
            </p:spPr>
            <p:txBody>
              <a:bodyPr wrap="square">
                <a:noAutofit/>
              </a:bodyPr>
              <a:lstStyle/>
              <a:p>
                <a:pPr algn="ctr" fontAlgn="base">
                  <a:lnSpc>
                    <a:spcPct val="115000"/>
                  </a:lnSpc>
                  <a:spcAft>
                    <a:spcPts val="0"/>
                  </a:spcAft>
                </a:pPr>
                <a:r>
                  <a:rPr lang="es-AR" sz="800" b="1" kern="1200">
                    <a:solidFill>
                      <a:srgbClr val="000000"/>
                    </a:solidFill>
                    <a:effectLst/>
                    <a:latin typeface="Lucida Sans" panose="020B0602030504020204" pitchFamily="34" charset="0"/>
                    <a:ea typeface="MS Mincho"/>
                  </a:rPr>
                  <a:t>Estilo de Vida Activo </a:t>
                </a:r>
                <a:endParaRPr lang="en-CA" sz="1000">
                  <a:effectLst/>
                  <a:latin typeface="Times New Roman" panose="02020603050405020304" pitchFamily="18" charset="0"/>
                  <a:ea typeface="MS Mincho"/>
                </a:endParaRPr>
              </a:p>
              <a:p>
                <a:pPr algn="ctr" fontAlgn="base">
                  <a:lnSpc>
                    <a:spcPct val="115000"/>
                  </a:lnSpc>
                  <a:spcAft>
                    <a:spcPts val="0"/>
                  </a:spcAft>
                </a:pPr>
                <a:r>
                  <a:rPr lang="es-AR" sz="800" i="1" kern="1200">
                    <a:solidFill>
                      <a:srgbClr val="000000"/>
                    </a:solidFill>
                    <a:effectLst/>
                    <a:latin typeface="Lucida Sans" panose="020B0602030504020204" pitchFamily="34" charset="0"/>
                    <a:ea typeface="MS Mincho"/>
                  </a:rPr>
                  <a:t> Active Lifestyle</a:t>
                </a:r>
                <a:endParaRPr lang="en-CA" sz="1000">
                  <a:effectLst/>
                  <a:latin typeface="Times New Roman" panose="02020603050405020304" pitchFamily="18" charset="0"/>
                  <a:ea typeface="MS Mincho"/>
                </a:endParaRPr>
              </a:p>
            </p:txBody>
          </p:sp>
          <p:sp>
            <p:nvSpPr>
              <p:cNvPr id="8" name="CuadroTexto 6"/>
              <p:cNvSpPr txBox="1">
                <a:spLocks noChangeArrowheads="1"/>
              </p:cNvSpPr>
              <p:nvPr/>
            </p:nvSpPr>
            <p:spPr bwMode="auto">
              <a:xfrm>
                <a:off x="2097184" y="0"/>
                <a:ext cx="3798569" cy="256539"/>
              </a:xfrm>
              <a:prstGeom prst="rect">
                <a:avLst/>
              </a:prstGeom>
              <a:noFill/>
              <a:ln w="9525">
                <a:noFill/>
                <a:miter lim="800000"/>
                <a:headEnd/>
                <a:tailEnd/>
              </a:ln>
            </p:spPr>
            <p:txBody>
              <a:bodyPr wrap="square">
                <a:noAutofit/>
              </a:bodyPr>
              <a:lstStyle/>
              <a:p>
                <a:pPr algn="ctr" fontAlgn="base">
                  <a:lnSpc>
                    <a:spcPct val="115000"/>
                  </a:lnSpc>
                  <a:spcAft>
                    <a:spcPts val="0"/>
                  </a:spcAft>
                </a:pPr>
                <a:r>
                  <a:rPr lang="en-CA" sz="900" b="1" i="1" kern="1200">
                    <a:solidFill>
                      <a:srgbClr val="000000"/>
                    </a:solidFill>
                    <a:effectLst/>
                    <a:latin typeface="Lucida Sans" panose="020B0602030504020204" pitchFamily="34" charset="0"/>
                    <a:ea typeface="MS Mincho"/>
                  </a:rPr>
                  <a:t>“Ejercicio Intenso = Salud” – </a:t>
                </a:r>
                <a:r>
                  <a:rPr lang="en-CA" sz="900" i="1" kern="1200">
                    <a:solidFill>
                      <a:srgbClr val="000000"/>
                    </a:solidFill>
                    <a:effectLst/>
                    <a:latin typeface="Lucida Sans" panose="020B0602030504020204" pitchFamily="34" charset="0"/>
                    <a:ea typeface="MS Mincho"/>
                  </a:rPr>
                  <a:t>“Hard Work = Health”</a:t>
                </a:r>
                <a:endParaRPr lang="en-CA" sz="1000">
                  <a:effectLst/>
                  <a:latin typeface="Times New Roman" panose="02020603050405020304" pitchFamily="18" charset="0"/>
                  <a:ea typeface="MS Mincho"/>
                </a:endParaRPr>
              </a:p>
            </p:txBody>
          </p:sp>
          <p:sp>
            <p:nvSpPr>
              <p:cNvPr id="9" name="CuadroTexto 6"/>
              <p:cNvSpPr txBox="1">
                <a:spLocks noChangeArrowheads="1"/>
              </p:cNvSpPr>
              <p:nvPr/>
            </p:nvSpPr>
            <p:spPr bwMode="auto">
              <a:xfrm>
                <a:off x="5746395" y="3314090"/>
                <a:ext cx="1637664" cy="1015975"/>
              </a:xfrm>
              <a:prstGeom prst="rect">
                <a:avLst/>
              </a:prstGeom>
              <a:noFill/>
              <a:ln w="9525">
                <a:noFill/>
                <a:miter lim="800000"/>
                <a:headEnd/>
                <a:tailEnd/>
              </a:ln>
            </p:spPr>
            <p:txBody>
              <a:bodyPr wrap="square">
                <a:noAutofit/>
              </a:bodyPr>
              <a:lstStyle/>
              <a:p>
                <a:pPr algn="ctr" fontAlgn="base">
                  <a:lnSpc>
                    <a:spcPct val="115000"/>
                  </a:lnSpc>
                  <a:spcAft>
                    <a:spcPts val="0"/>
                  </a:spcAft>
                </a:pPr>
                <a:r>
                  <a:rPr lang="es-AR" sz="800" b="1" kern="1200">
                    <a:solidFill>
                      <a:srgbClr val="000000"/>
                    </a:solidFill>
                    <a:effectLst/>
                    <a:latin typeface="Lucida Sans" panose="020B0602030504020204" pitchFamily="34" charset="0"/>
                    <a:ea typeface="MS Mincho"/>
                  </a:rPr>
                  <a:t>Recomiendan menos los Productos Orgánicos </a:t>
                </a:r>
                <a:endParaRPr lang="en-CA" sz="1000">
                  <a:effectLst/>
                  <a:latin typeface="Times New Roman" panose="02020603050405020304" pitchFamily="18" charset="0"/>
                  <a:ea typeface="MS Mincho"/>
                </a:endParaRPr>
              </a:p>
              <a:p>
                <a:pPr algn="ctr" fontAlgn="base">
                  <a:lnSpc>
                    <a:spcPct val="115000"/>
                  </a:lnSpc>
                  <a:spcAft>
                    <a:spcPts val="0"/>
                  </a:spcAft>
                </a:pPr>
                <a:r>
                  <a:rPr lang="es-AR" sz="800" i="1" kern="1200">
                    <a:solidFill>
                      <a:srgbClr val="000000"/>
                    </a:solidFill>
                    <a:effectLst/>
                    <a:latin typeface="Lucida Sans" panose="020B0602030504020204" pitchFamily="34" charset="0"/>
                    <a:ea typeface="MS Mincho"/>
                  </a:rPr>
                  <a:t>Less Organic Recommendation</a:t>
                </a:r>
                <a:endParaRPr lang="en-CA" sz="1000">
                  <a:effectLst/>
                  <a:latin typeface="Times New Roman" panose="02020603050405020304" pitchFamily="18" charset="0"/>
                  <a:ea typeface="MS Mincho"/>
                </a:endParaRPr>
              </a:p>
            </p:txBody>
          </p:sp>
          <p:sp>
            <p:nvSpPr>
              <p:cNvPr id="10" name="CuadroTexto 6"/>
              <p:cNvSpPr txBox="1">
                <a:spLocks noChangeArrowheads="1"/>
              </p:cNvSpPr>
              <p:nvPr/>
            </p:nvSpPr>
            <p:spPr bwMode="auto">
              <a:xfrm>
                <a:off x="591875" y="3396228"/>
                <a:ext cx="2299933" cy="789304"/>
              </a:xfrm>
              <a:prstGeom prst="rect">
                <a:avLst/>
              </a:prstGeom>
              <a:noFill/>
              <a:ln w="9525">
                <a:noFill/>
                <a:miter lim="800000"/>
                <a:headEnd/>
                <a:tailEnd/>
              </a:ln>
            </p:spPr>
            <p:txBody>
              <a:bodyPr wrap="square">
                <a:noAutofit/>
              </a:bodyPr>
              <a:lstStyle/>
              <a:p>
                <a:pPr algn="ctr" fontAlgn="base">
                  <a:lnSpc>
                    <a:spcPct val="115000"/>
                  </a:lnSpc>
                  <a:spcAft>
                    <a:spcPts val="0"/>
                  </a:spcAft>
                </a:pPr>
                <a:r>
                  <a:rPr lang="es-AR" sz="800" b="1" kern="1200">
                    <a:solidFill>
                      <a:srgbClr val="000000"/>
                    </a:solidFill>
                    <a:effectLst/>
                    <a:latin typeface="Lucida Sans" panose="020B0602030504020204" pitchFamily="34" charset="0"/>
                    <a:ea typeface="MS Mincho"/>
                  </a:rPr>
                  <a:t>Necesitan Credibilidad para Comprar Productos Orgánicos </a:t>
                </a:r>
                <a:endParaRPr lang="en-CA" sz="1000">
                  <a:effectLst/>
                  <a:latin typeface="Times New Roman" panose="02020603050405020304" pitchFamily="18" charset="0"/>
                  <a:ea typeface="MS Mincho"/>
                </a:endParaRPr>
              </a:p>
              <a:p>
                <a:pPr algn="ctr" fontAlgn="base">
                  <a:lnSpc>
                    <a:spcPct val="115000"/>
                  </a:lnSpc>
                  <a:spcAft>
                    <a:spcPts val="0"/>
                  </a:spcAft>
                </a:pPr>
                <a:r>
                  <a:rPr lang="en-CA" sz="800" i="1" kern="1200">
                    <a:solidFill>
                      <a:srgbClr val="000000"/>
                    </a:solidFill>
                    <a:effectLst/>
                    <a:latin typeface="Lucida Sans" panose="020B0602030504020204" pitchFamily="34" charset="0"/>
                    <a:ea typeface="MS Mincho"/>
                  </a:rPr>
                  <a:t>Need Credibility to Purchase Organics</a:t>
                </a:r>
                <a:endParaRPr lang="en-CA" sz="1000">
                  <a:effectLst/>
                  <a:latin typeface="Times New Roman" panose="02020603050405020304" pitchFamily="18" charset="0"/>
                  <a:ea typeface="MS Mincho"/>
                </a:endParaRPr>
              </a:p>
            </p:txBody>
          </p:sp>
          <p:sp>
            <p:nvSpPr>
              <p:cNvPr id="11" name="CuadroTexto 6"/>
              <p:cNvSpPr txBox="1">
                <a:spLocks noChangeArrowheads="1"/>
              </p:cNvSpPr>
              <p:nvPr/>
            </p:nvSpPr>
            <p:spPr bwMode="auto">
              <a:xfrm>
                <a:off x="108283" y="567298"/>
                <a:ext cx="2248804" cy="789302"/>
              </a:xfrm>
              <a:prstGeom prst="rect">
                <a:avLst/>
              </a:prstGeom>
              <a:noFill/>
              <a:ln w="9525">
                <a:noFill/>
                <a:miter lim="800000"/>
                <a:headEnd/>
                <a:tailEnd/>
              </a:ln>
            </p:spPr>
            <p:txBody>
              <a:bodyPr wrap="square">
                <a:noAutofit/>
              </a:bodyPr>
              <a:lstStyle/>
              <a:p>
                <a:pPr algn="ctr" fontAlgn="base">
                  <a:lnSpc>
                    <a:spcPct val="115000"/>
                  </a:lnSpc>
                  <a:spcAft>
                    <a:spcPts val="0"/>
                  </a:spcAft>
                </a:pPr>
                <a:r>
                  <a:rPr lang="es-AR" sz="800" b="1" kern="1200">
                    <a:solidFill>
                      <a:srgbClr val="000000"/>
                    </a:solidFill>
                    <a:effectLst/>
                    <a:latin typeface="Lucida Sans" panose="020B0602030504020204" pitchFamily="34" charset="0"/>
                    <a:ea typeface="MS Mincho"/>
                  </a:rPr>
                  <a:t>Exceptivos a los beneficios de los productos orgánicos </a:t>
                </a:r>
                <a:endParaRPr lang="en-CA" sz="1000">
                  <a:effectLst/>
                  <a:latin typeface="Times New Roman" panose="02020603050405020304" pitchFamily="18" charset="0"/>
                  <a:ea typeface="MS Mincho"/>
                </a:endParaRPr>
              </a:p>
              <a:p>
                <a:pPr algn="ctr" fontAlgn="base">
                  <a:lnSpc>
                    <a:spcPct val="115000"/>
                  </a:lnSpc>
                  <a:spcAft>
                    <a:spcPts val="0"/>
                  </a:spcAft>
                </a:pPr>
                <a:r>
                  <a:rPr lang="en-CA" sz="800" i="1" kern="1200">
                    <a:solidFill>
                      <a:srgbClr val="000000"/>
                    </a:solidFill>
                    <a:effectLst/>
                    <a:latin typeface="Lucida Sans" panose="020B0602030504020204" pitchFamily="34" charset="0"/>
                    <a:ea typeface="MS Mincho"/>
                  </a:rPr>
                  <a:t>Skeptics about organics’ benefits</a:t>
                </a:r>
                <a:endParaRPr lang="en-CA" sz="1000">
                  <a:effectLst/>
                  <a:latin typeface="Times New Roman" panose="02020603050405020304" pitchFamily="18" charset="0"/>
                  <a:ea typeface="MS Mincho"/>
                </a:endParaRPr>
              </a:p>
            </p:txBody>
          </p:sp>
          <p:sp>
            <p:nvSpPr>
              <p:cNvPr id="12" name="CuadroTexto 6"/>
              <p:cNvSpPr txBox="1">
                <a:spLocks noChangeArrowheads="1"/>
              </p:cNvSpPr>
              <p:nvPr/>
            </p:nvSpPr>
            <p:spPr bwMode="auto">
              <a:xfrm>
                <a:off x="-80709" y="1942040"/>
                <a:ext cx="2029110" cy="735459"/>
              </a:xfrm>
              <a:prstGeom prst="rect">
                <a:avLst/>
              </a:prstGeom>
              <a:noFill/>
              <a:ln w="9525">
                <a:noFill/>
                <a:miter lim="800000"/>
                <a:headEnd/>
                <a:tailEnd/>
              </a:ln>
            </p:spPr>
            <p:txBody>
              <a:bodyPr wrap="square">
                <a:noAutofit/>
              </a:bodyPr>
              <a:lstStyle/>
              <a:p>
                <a:pPr algn="ctr" fontAlgn="base">
                  <a:lnSpc>
                    <a:spcPct val="115000"/>
                  </a:lnSpc>
                  <a:spcAft>
                    <a:spcPts val="0"/>
                  </a:spcAft>
                </a:pPr>
                <a:r>
                  <a:rPr lang="es-AR" sz="800" b="1" kern="1200">
                    <a:solidFill>
                      <a:srgbClr val="000000"/>
                    </a:solidFill>
                    <a:effectLst/>
                    <a:latin typeface="Lucida Sans" panose="020B0602030504020204" pitchFamily="34" charset="0"/>
                    <a:ea typeface="MS Mincho"/>
                  </a:rPr>
                  <a:t>Confían en las Etiquetas con Declaración Orgánica </a:t>
                </a:r>
                <a:endParaRPr lang="en-CA" sz="1000">
                  <a:effectLst/>
                  <a:latin typeface="Times New Roman" panose="02020603050405020304" pitchFamily="18" charset="0"/>
                  <a:ea typeface="MS Mincho"/>
                </a:endParaRPr>
              </a:p>
              <a:p>
                <a:pPr algn="ctr" fontAlgn="base">
                  <a:lnSpc>
                    <a:spcPct val="115000"/>
                  </a:lnSpc>
                  <a:spcAft>
                    <a:spcPts val="0"/>
                  </a:spcAft>
                </a:pPr>
                <a:r>
                  <a:rPr lang="en-CA" sz="800" i="1" kern="1200">
                    <a:solidFill>
                      <a:srgbClr val="000000"/>
                    </a:solidFill>
                    <a:effectLst/>
                    <a:latin typeface="Lucida Sans" panose="020B0602030504020204" pitchFamily="34" charset="0"/>
                    <a:ea typeface="MS Mincho"/>
                  </a:rPr>
                  <a:t>Trust Organic Claim Labels</a:t>
                </a:r>
                <a:endParaRPr lang="en-CA" sz="1000">
                  <a:effectLst/>
                  <a:latin typeface="Times New Roman" panose="02020603050405020304" pitchFamily="18" charset="0"/>
                  <a:ea typeface="MS Mincho"/>
                </a:endParaRPr>
              </a:p>
            </p:txBody>
          </p:sp>
          <p:sp>
            <p:nvSpPr>
              <p:cNvPr id="13" name="CuadroTexto 6"/>
              <p:cNvSpPr txBox="1">
                <a:spLocks noChangeArrowheads="1"/>
              </p:cNvSpPr>
              <p:nvPr/>
            </p:nvSpPr>
            <p:spPr bwMode="auto">
              <a:xfrm>
                <a:off x="5860707" y="2143402"/>
                <a:ext cx="1574164" cy="949949"/>
              </a:xfrm>
              <a:prstGeom prst="rect">
                <a:avLst/>
              </a:prstGeom>
              <a:noFill/>
              <a:ln w="9525">
                <a:noFill/>
                <a:miter lim="800000"/>
                <a:headEnd/>
                <a:tailEnd/>
              </a:ln>
            </p:spPr>
            <p:txBody>
              <a:bodyPr wrap="square">
                <a:noAutofit/>
              </a:bodyPr>
              <a:lstStyle/>
              <a:p>
                <a:pPr algn="ctr" fontAlgn="base">
                  <a:lnSpc>
                    <a:spcPct val="115000"/>
                  </a:lnSpc>
                  <a:spcAft>
                    <a:spcPts val="0"/>
                  </a:spcAft>
                </a:pPr>
                <a:r>
                  <a:rPr lang="es-AR" sz="800" b="1" kern="1200">
                    <a:solidFill>
                      <a:srgbClr val="000000"/>
                    </a:solidFill>
                    <a:effectLst/>
                    <a:latin typeface="Lucida Sans" panose="020B0602030504020204" pitchFamily="34" charset="0"/>
                    <a:ea typeface="MS Mincho"/>
                  </a:rPr>
                  <a:t>Compran Orgánicos Solo cuando se Los Ofrecen </a:t>
                </a:r>
                <a:endParaRPr lang="en-CA" sz="1000">
                  <a:effectLst/>
                  <a:latin typeface="Times New Roman" panose="02020603050405020304" pitchFamily="18" charset="0"/>
                  <a:ea typeface="MS Mincho"/>
                </a:endParaRPr>
              </a:p>
              <a:p>
                <a:pPr algn="ctr" fontAlgn="base">
                  <a:lnSpc>
                    <a:spcPct val="115000"/>
                  </a:lnSpc>
                  <a:spcAft>
                    <a:spcPts val="0"/>
                  </a:spcAft>
                </a:pPr>
                <a:r>
                  <a:rPr lang="en-CA" sz="800" i="1" kern="1200">
                    <a:solidFill>
                      <a:srgbClr val="000000"/>
                    </a:solidFill>
                    <a:effectLst/>
                    <a:latin typeface="Lucida Sans" panose="020B0602030504020204" pitchFamily="34" charset="0"/>
                    <a:ea typeface="MS Mincho"/>
                  </a:rPr>
                  <a:t>Buy Organics Only when Sold to Them</a:t>
                </a:r>
                <a:endParaRPr lang="en-CA" sz="1000">
                  <a:effectLst/>
                  <a:latin typeface="Times New Roman" panose="02020603050405020304" pitchFamily="18" charset="0"/>
                  <a:ea typeface="MS Mincho"/>
                </a:endParaRPr>
              </a:p>
            </p:txBody>
          </p:sp>
          <p:pic>
            <p:nvPicPr>
              <p:cNvPr id="14"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0964" y="1506181"/>
                <a:ext cx="1765300" cy="1755775"/>
              </a:xfrm>
              <a:prstGeom prst="rect">
                <a:avLst/>
              </a:prstGeom>
              <a:noFill/>
              <a:ln w="9525">
                <a:noFill/>
                <a:miter lim="800000"/>
                <a:headEnd/>
                <a:tailEnd/>
              </a:ln>
            </p:spPr>
          </p:pic>
          <p:pic>
            <p:nvPicPr>
              <p:cNvPr id="15"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57233" y="342544"/>
                <a:ext cx="1477962" cy="1127125"/>
              </a:xfrm>
              <a:prstGeom prst="rect">
                <a:avLst/>
              </a:prstGeom>
              <a:noFill/>
              <a:ln w="9525">
                <a:noFill/>
                <a:miter lim="800000"/>
                <a:headEnd/>
                <a:tailEnd/>
              </a:ln>
            </p:spPr>
          </p:pic>
          <p:pic>
            <p:nvPicPr>
              <p:cNvPr id="16" name="Picture 1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09745" y="381146"/>
                <a:ext cx="2076684" cy="1735211"/>
              </a:xfrm>
              <a:prstGeom prst="rect">
                <a:avLst/>
              </a:prstGeom>
              <a:noFill/>
              <a:ln w="9525">
                <a:noFill/>
                <a:miter lim="800000"/>
                <a:headEnd/>
                <a:tailEnd/>
              </a:ln>
            </p:spPr>
          </p:pic>
        </p:grpSp>
        <p:sp>
          <p:nvSpPr>
            <p:cNvPr id="5" name="CuadroTexto 4"/>
            <p:cNvSpPr txBox="1">
              <a:spLocks noChangeArrowheads="1"/>
            </p:cNvSpPr>
            <p:nvPr/>
          </p:nvSpPr>
          <p:spPr bwMode="auto">
            <a:xfrm>
              <a:off x="-3" y="4185531"/>
              <a:ext cx="6268477" cy="307281"/>
            </a:xfrm>
            <a:prstGeom prst="rect">
              <a:avLst/>
            </a:prstGeom>
            <a:noFill/>
            <a:ln w="9525">
              <a:noFill/>
              <a:miter lim="800000"/>
              <a:headEnd/>
              <a:tailEnd/>
            </a:ln>
          </p:spPr>
          <p:txBody>
            <a:bodyPr wrap="square">
              <a:noAutofit/>
            </a:bodyPr>
            <a:lstStyle/>
            <a:p>
              <a:pPr algn="just" fontAlgn="base">
                <a:lnSpc>
                  <a:spcPct val="115000"/>
                </a:lnSpc>
                <a:spcAft>
                  <a:spcPts val="0"/>
                </a:spcAft>
              </a:pPr>
              <a:r>
                <a:rPr lang="en-US" sz="800" b="1" kern="1200">
                  <a:solidFill>
                    <a:srgbClr val="000000"/>
                  </a:solidFill>
                  <a:effectLst/>
                  <a:latin typeface="Lucida Sans" panose="020B0602030504020204" pitchFamily="34" charset="0"/>
                  <a:ea typeface="MS Mincho"/>
                </a:rPr>
                <a:t>Fuente </a:t>
              </a:r>
              <a:r>
                <a:rPr lang="en-US" sz="800" b="1" i="1" kern="1200">
                  <a:solidFill>
                    <a:srgbClr val="000000"/>
                  </a:solidFill>
                  <a:effectLst/>
                  <a:latin typeface="Lucida Sans" panose="020B0602030504020204" pitchFamily="34" charset="0"/>
                  <a:ea typeface="MS Mincho"/>
                </a:rPr>
                <a:t>- Source</a:t>
              </a:r>
              <a:r>
                <a:rPr lang="en-US" sz="800" b="1" kern="1200">
                  <a:solidFill>
                    <a:srgbClr val="000000"/>
                  </a:solidFill>
                  <a:effectLst/>
                  <a:latin typeface="Lucida Sans" panose="020B0602030504020204" pitchFamily="34" charset="0"/>
                  <a:ea typeface="MS Mincho"/>
                </a:rPr>
                <a:t>:  </a:t>
              </a:r>
              <a:r>
                <a:rPr lang="en-US" sz="800" kern="1200">
                  <a:solidFill>
                    <a:srgbClr val="000000"/>
                  </a:solidFill>
                  <a:effectLst/>
                  <a:latin typeface="Lucida Sans" panose="020B0602030504020204" pitchFamily="34" charset="0"/>
                  <a:ea typeface="MS Mincho"/>
                </a:rPr>
                <a:t>Investigación realizada por EQ Foundation </a:t>
              </a:r>
              <a:r>
                <a:rPr lang="en-US" sz="800" i="1" kern="1200">
                  <a:solidFill>
                    <a:srgbClr val="000000"/>
                  </a:solidFill>
                  <a:effectLst/>
                  <a:latin typeface="Lucida Sans" panose="020B0602030504020204" pitchFamily="34" charset="0"/>
                  <a:ea typeface="MS Mincho"/>
                </a:rPr>
                <a:t>– EQ Foundation Research.</a:t>
              </a:r>
              <a:endParaRPr lang="en-CA" sz="1000">
                <a:effectLst/>
                <a:latin typeface="Times New Roman" panose="02020603050405020304" pitchFamily="18" charset="0"/>
                <a:ea typeface="MS Mincho"/>
              </a:endParaRPr>
            </a:p>
          </p:txBody>
        </p:sp>
      </p:grpSp>
    </p:spTree>
    <p:extLst>
      <p:ext uri="{BB962C8B-B14F-4D97-AF65-F5344CB8AC3E}">
        <p14:creationId xmlns:p14="http://schemas.microsoft.com/office/powerpoint/2010/main" val="6478018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dirty="0"/>
              <a:t>Los Vendidos al Sistema </a:t>
            </a:r>
          </a:p>
        </p:txBody>
      </p:sp>
      <p:sp>
        <p:nvSpPr>
          <p:cNvPr id="3" name="Rectangle 2"/>
          <p:cNvSpPr/>
          <p:nvPr/>
        </p:nvSpPr>
        <p:spPr>
          <a:xfrm>
            <a:off x="318356" y="1844824"/>
            <a:ext cx="8507288" cy="3596369"/>
          </a:xfrm>
          <a:prstGeom prst="rect">
            <a:avLst/>
          </a:prstGeom>
        </p:spPr>
        <p:txBody>
          <a:bodyPr wrap="square">
            <a:spAutoFit/>
          </a:bodyPr>
          <a:lstStyle/>
          <a:p>
            <a:pPr algn="just">
              <a:lnSpc>
                <a:spcPct val="115000"/>
              </a:lnSpc>
              <a:spcAft>
                <a:spcPts val="1000"/>
              </a:spcAft>
            </a:pPr>
            <a:r>
              <a:rPr lang="es-ES_tradnl" dirty="0">
                <a:latin typeface="Lucida Sans" panose="020B0602030504020204" pitchFamily="34" charset="0"/>
                <a:ea typeface="Times New Roman" panose="02020603050405020304" pitchFamily="18" charset="0"/>
                <a:cs typeface="Times New Roman" panose="02020603050405020304" pitchFamily="18" charset="0"/>
              </a:rPr>
              <a:t>Los </a:t>
            </a:r>
            <a:r>
              <a:rPr lang="es-ES_tradnl" i="1" dirty="0">
                <a:latin typeface="Lucida Sans" panose="020B0602030504020204" pitchFamily="34" charset="0"/>
                <a:ea typeface="Times New Roman" panose="02020603050405020304" pitchFamily="18" charset="0"/>
                <a:cs typeface="Times New Roman" panose="02020603050405020304" pitchFamily="18" charset="0"/>
              </a:rPr>
              <a:t>Vendidos al Sistema</a:t>
            </a:r>
            <a:r>
              <a:rPr lang="es-ES_tradnl" dirty="0">
                <a:latin typeface="Lucida Sans" panose="020B0602030504020204" pitchFamily="34" charset="0"/>
                <a:ea typeface="Times New Roman" panose="02020603050405020304" pitchFamily="18" charset="0"/>
                <a:cs typeface="Times New Roman" panose="02020603050405020304" pitchFamily="18" charset="0"/>
              </a:rPr>
              <a:t> son más propensos a creer que es tarde para comenzar una vida saludable y, por ello, no perciben la importancia de los productos orgánicos y sus beneficios. Consideran que comer saludable es muy difícil debido a que el concepto de “saludable” cambia constantemente y no es claro. Estos consumidores son menos propensos a tener una perspectiva positiva sobre la salud y consideran que los medicamentos son una mejor solución, sin preocuparse por los efectos secundarios. Este segmento está compuesto mayoritariamente por hombres con un bajo ingreso económico y tiende a tener más de 65 años respecto al promedio en general. Algunos de ellos gastan en productos orgánicos y generalmente sus desembolsos para compras son mínimos. </a:t>
            </a:r>
            <a:endParaRPr lang="en-CA" dirty="0">
              <a:effectLst/>
              <a:latin typeface="Lucida Sans" panose="020B0602030504020204" pitchFamily="34" charset="0"/>
              <a:ea typeface="MS Mincho"/>
              <a:cs typeface="Times New Roman" panose="02020603050405020304" pitchFamily="18" charset="0"/>
            </a:endParaRPr>
          </a:p>
        </p:txBody>
      </p:sp>
    </p:spTree>
    <p:extLst>
      <p:ext uri="{BB962C8B-B14F-4D97-AF65-F5344CB8AC3E}">
        <p14:creationId xmlns:p14="http://schemas.microsoft.com/office/powerpoint/2010/main" val="28799571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512" y="274638"/>
            <a:ext cx="8706388" cy="6034681"/>
          </a:xfrm>
          <a:prstGeom prst="rect">
            <a:avLst/>
          </a:prstGeom>
        </p:spPr>
      </p:pic>
    </p:spTree>
    <p:extLst>
      <p:ext uri="{BB962C8B-B14F-4D97-AF65-F5344CB8AC3E}">
        <p14:creationId xmlns:p14="http://schemas.microsoft.com/office/powerpoint/2010/main" val="16271091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Los Intocables</a:t>
            </a:r>
            <a:r>
              <a:rPr lang="es-ES" dirty="0"/>
              <a:t/>
            </a:r>
            <a:br>
              <a:rPr lang="es-ES" dirty="0"/>
            </a:br>
            <a:endParaRPr lang="es-CO" dirty="0"/>
          </a:p>
        </p:txBody>
      </p:sp>
      <p:sp>
        <p:nvSpPr>
          <p:cNvPr id="3" name="Rectangle 2"/>
          <p:cNvSpPr/>
          <p:nvPr/>
        </p:nvSpPr>
        <p:spPr>
          <a:xfrm>
            <a:off x="251520" y="1628800"/>
            <a:ext cx="8640960" cy="4524315"/>
          </a:xfrm>
          <a:prstGeom prst="rect">
            <a:avLst/>
          </a:prstGeom>
        </p:spPr>
        <p:txBody>
          <a:bodyPr wrap="square">
            <a:spAutoFit/>
          </a:bodyPr>
          <a:lstStyle/>
          <a:p>
            <a:r>
              <a:rPr lang="es-ES" dirty="0" smtClean="0"/>
              <a:t>Los </a:t>
            </a:r>
            <a:r>
              <a:rPr lang="es-ES" dirty="0"/>
              <a:t>Intocables opinan que están muy ocupados para comer saludablemente y creen que el resto de personas están obsesionadas con la salud. Este segmento se localiza principalmente en Ontario y en las Praderas Canadienses -Alberta, Saskatchewan y Manitoba-, representando el 17% de la población para 2012</a:t>
            </a:r>
            <a:r>
              <a:rPr lang="es-ES" dirty="0" smtClean="0"/>
              <a:t>.</a:t>
            </a:r>
          </a:p>
          <a:p>
            <a:endParaRPr lang="es-ES" dirty="0"/>
          </a:p>
          <a:p>
            <a:r>
              <a:rPr lang="es-ES" dirty="0"/>
              <a:t>Los Intocables asumen que la genética determina la vida y que comer adecuadamente es una pérdida de tiempo. Estos consumidores son los más inactivos y no tienden a comprar comestibles ni orgánicos ni naturales ya que consideran que son productos muy caros. Este segmento es el menos educado de todos y el menos entendido sobre la temática orgánica y cualquier otro concepto de salud. Además, no son propensos a leer las etiquetas y se abruman por una gran cantidad de opciones. </a:t>
            </a:r>
            <a:endParaRPr lang="es-ES" dirty="0" smtClean="0"/>
          </a:p>
          <a:p>
            <a:endParaRPr lang="es-ES" dirty="0"/>
          </a:p>
          <a:p>
            <a:r>
              <a:rPr lang="es-ES" dirty="0"/>
              <a:t>Los Intocables no creen en la producción orgánica o que ésta sea buena para el medio ambiente.  Así mismo, este segmento está compuesto en su mayoría por hombres con un ingreso doméstico promedio, gastando moderadamente más en comestibles y muchos menos en productos orgánicos respecto al promedio Canadiense. </a:t>
            </a:r>
          </a:p>
        </p:txBody>
      </p:sp>
    </p:spTree>
    <p:extLst>
      <p:ext uri="{BB962C8B-B14F-4D97-AF65-F5344CB8AC3E}">
        <p14:creationId xmlns:p14="http://schemas.microsoft.com/office/powerpoint/2010/main" val="18844588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a:p>
        </p:txBody>
      </p:sp>
      <p:pic>
        <p:nvPicPr>
          <p:cNvPr id="3" name="Picture 2"/>
          <p:cNvPicPr>
            <a:picLocks noChangeAspect="1"/>
          </p:cNvPicPr>
          <p:nvPr/>
        </p:nvPicPr>
        <p:blipFill>
          <a:blip r:embed="rId2"/>
          <a:stretch>
            <a:fillRect/>
          </a:stretch>
        </p:blipFill>
        <p:spPr>
          <a:xfrm>
            <a:off x="887378" y="1916832"/>
            <a:ext cx="2857500" cy="2857500"/>
          </a:xfrm>
          <a:prstGeom prst="rect">
            <a:avLst/>
          </a:prstGeom>
        </p:spPr>
      </p:pic>
      <p:pic>
        <p:nvPicPr>
          <p:cNvPr id="4" name="Picture 3"/>
          <p:cNvPicPr>
            <a:picLocks noChangeAspect="1"/>
          </p:cNvPicPr>
          <p:nvPr/>
        </p:nvPicPr>
        <p:blipFill>
          <a:blip r:embed="rId3"/>
          <a:stretch>
            <a:fillRect/>
          </a:stretch>
        </p:blipFill>
        <p:spPr>
          <a:xfrm>
            <a:off x="4139952" y="161925"/>
            <a:ext cx="2895600" cy="6534150"/>
          </a:xfrm>
          <a:prstGeom prst="rect">
            <a:avLst/>
          </a:prstGeom>
        </p:spPr>
      </p:pic>
    </p:spTree>
    <p:extLst>
      <p:ext uri="{BB962C8B-B14F-4D97-AF65-F5344CB8AC3E}">
        <p14:creationId xmlns:p14="http://schemas.microsoft.com/office/powerpoint/2010/main" val="224533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628800"/>
            <a:ext cx="9144000" cy="4082276"/>
          </a:xfrm>
          <a:prstGeom prst="rect">
            <a:avLst/>
          </a:prstGeom>
        </p:spPr>
      </p:pic>
    </p:spTree>
    <p:extLst>
      <p:ext uri="{BB962C8B-B14F-4D97-AF65-F5344CB8AC3E}">
        <p14:creationId xmlns:p14="http://schemas.microsoft.com/office/powerpoint/2010/main" val="10046446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91680" y="-66481"/>
            <a:ext cx="5352256" cy="6924481"/>
          </a:xfrm>
          <a:prstGeom prst="rect">
            <a:avLst/>
          </a:prstGeom>
        </p:spPr>
      </p:pic>
    </p:spTree>
    <p:extLst>
      <p:ext uri="{BB962C8B-B14F-4D97-AF65-F5344CB8AC3E}">
        <p14:creationId xmlns:p14="http://schemas.microsoft.com/office/powerpoint/2010/main" val="2486578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Canales De Comercialización</a:t>
            </a:r>
            <a:endParaRPr lang="es-ES" dirty="0"/>
          </a:p>
        </p:txBody>
      </p:sp>
      <p:sp>
        <p:nvSpPr>
          <p:cNvPr id="3" name="Rectangle 2"/>
          <p:cNvSpPr/>
          <p:nvPr/>
        </p:nvSpPr>
        <p:spPr>
          <a:xfrm>
            <a:off x="683568" y="1438638"/>
            <a:ext cx="7560840" cy="5078313"/>
          </a:xfrm>
          <a:prstGeom prst="rect">
            <a:avLst/>
          </a:prstGeom>
        </p:spPr>
        <p:txBody>
          <a:bodyPr wrap="square">
            <a:spAutoFit/>
          </a:bodyPr>
          <a:lstStyle/>
          <a:p>
            <a:r>
              <a:rPr lang="es-ES" dirty="0" smtClean="0"/>
              <a:t>El </a:t>
            </a:r>
            <a:r>
              <a:rPr lang="es-ES" dirty="0"/>
              <a:t>creciente mercado Canadiense de productos orgánicos ha trascendido en varios canales de comercialización como resultado de una mayor cantidad de compradores Canadienses que se convierten a una alimentación más orgánica y son más demandantes de disponibilidad de productos orgánicos en las tiendas de mayor confianza. </a:t>
            </a:r>
          </a:p>
          <a:p>
            <a:r>
              <a:rPr lang="es-ES" dirty="0"/>
              <a:t>En Canadá, los productos orgánicos se comercializan a través de cinco canales</a:t>
            </a:r>
            <a:r>
              <a:rPr lang="es-ES" dirty="0" smtClean="0"/>
              <a:t>:</a:t>
            </a:r>
          </a:p>
          <a:p>
            <a:endParaRPr lang="es-ES" dirty="0"/>
          </a:p>
          <a:p>
            <a:pPr marL="342900" indent="-342900">
              <a:buAutoNum type="arabicParenBoth"/>
            </a:pPr>
            <a:r>
              <a:rPr lang="es-ES" dirty="0" smtClean="0"/>
              <a:t>Tiendas </a:t>
            </a:r>
            <a:r>
              <a:rPr lang="es-ES" dirty="0"/>
              <a:t>Minoristas Tradicionales (</a:t>
            </a:r>
            <a:r>
              <a:rPr lang="es-ES" dirty="0" err="1"/>
              <a:t>Mainstream</a:t>
            </a:r>
            <a:r>
              <a:rPr lang="es-ES" dirty="0"/>
              <a:t> </a:t>
            </a:r>
            <a:r>
              <a:rPr lang="es-ES" dirty="0" err="1"/>
              <a:t>Retail</a:t>
            </a:r>
            <a:r>
              <a:rPr lang="es-ES" dirty="0" smtClean="0"/>
              <a:t>),</a:t>
            </a:r>
          </a:p>
          <a:p>
            <a:endParaRPr lang="es-ES" dirty="0"/>
          </a:p>
          <a:p>
            <a:pPr marL="342900" indent="-342900">
              <a:buAutoNum type="arabicParenBoth" startAt="2"/>
            </a:pPr>
            <a:r>
              <a:rPr lang="es-ES" dirty="0" smtClean="0"/>
              <a:t>Tiendas </a:t>
            </a:r>
            <a:r>
              <a:rPr lang="es-ES" dirty="0"/>
              <a:t>de Alimentos Saludables, Venta Online y </a:t>
            </a:r>
            <a:r>
              <a:rPr lang="es-ES" dirty="0" err="1"/>
              <a:t>Delivery</a:t>
            </a:r>
            <a:r>
              <a:rPr lang="es-ES" dirty="0"/>
              <a:t> (Natural </a:t>
            </a:r>
            <a:r>
              <a:rPr lang="es-ES" dirty="0" err="1" smtClean="0"/>
              <a:t>Health</a:t>
            </a:r>
            <a:r>
              <a:rPr lang="es-ES" dirty="0"/>
              <a:t>, </a:t>
            </a:r>
            <a:r>
              <a:rPr lang="es-ES" dirty="0" err="1"/>
              <a:t>Delivery</a:t>
            </a:r>
            <a:r>
              <a:rPr lang="es-ES" dirty="0"/>
              <a:t> and Online </a:t>
            </a:r>
            <a:r>
              <a:rPr lang="es-ES" dirty="0" err="1"/>
              <a:t>Retail</a:t>
            </a:r>
            <a:r>
              <a:rPr lang="es-ES" dirty="0" smtClean="0"/>
              <a:t>)</a:t>
            </a:r>
          </a:p>
          <a:p>
            <a:endParaRPr lang="es-ES" dirty="0"/>
          </a:p>
          <a:p>
            <a:pPr marL="342900" indent="-342900">
              <a:buAutoNum type="arabicParenBoth" startAt="3"/>
            </a:pPr>
            <a:r>
              <a:rPr lang="es-ES" dirty="0" smtClean="0"/>
              <a:t>Mercado </a:t>
            </a:r>
            <a:r>
              <a:rPr lang="es-ES" dirty="0"/>
              <a:t>de Campesinos – Venta Directa (</a:t>
            </a:r>
            <a:r>
              <a:rPr lang="es-ES" dirty="0" err="1"/>
              <a:t>Farmer’s</a:t>
            </a:r>
            <a:r>
              <a:rPr lang="es-ES" dirty="0"/>
              <a:t> </a:t>
            </a:r>
            <a:r>
              <a:rPr lang="es-ES" dirty="0" err="1"/>
              <a:t>Market</a:t>
            </a:r>
            <a:r>
              <a:rPr lang="es-ES" dirty="0"/>
              <a:t> – </a:t>
            </a:r>
            <a:r>
              <a:rPr lang="es-ES" dirty="0" err="1"/>
              <a:t>Direct</a:t>
            </a:r>
            <a:r>
              <a:rPr lang="es-ES" dirty="0" smtClean="0"/>
              <a:t>)</a:t>
            </a:r>
          </a:p>
          <a:p>
            <a:endParaRPr lang="es-ES" dirty="0"/>
          </a:p>
          <a:p>
            <a:pPr marL="342900" indent="-342900">
              <a:buAutoNum type="arabicParenBoth" startAt="4"/>
            </a:pPr>
            <a:r>
              <a:rPr lang="es-ES" dirty="0" smtClean="0"/>
              <a:t>Distribuidores </a:t>
            </a:r>
            <a:r>
              <a:rPr lang="es-ES" dirty="0"/>
              <a:t>Institucionales (</a:t>
            </a:r>
            <a:r>
              <a:rPr lang="es-ES" dirty="0" err="1"/>
              <a:t>Food</a:t>
            </a:r>
            <a:r>
              <a:rPr lang="es-ES" dirty="0"/>
              <a:t> </a:t>
            </a:r>
            <a:r>
              <a:rPr lang="es-ES" dirty="0" err="1"/>
              <a:t>Service</a:t>
            </a:r>
            <a:r>
              <a:rPr lang="es-ES" dirty="0"/>
              <a:t> </a:t>
            </a:r>
            <a:r>
              <a:rPr lang="es-ES" dirty="0" err="1"/>
              <a:t>Institutional</a:t>
            </a:r>
            <a:r>
              <a:rPr lang="es-ES" dirty="0" smtClean="0"/>
              <a:t>)</a:t>
            </a:r>
          </a:p>
          <a:p>
            <a:endParaRPr lang="es-ES" dirty="0"/>
          </a:p>
          <a:p>
            <a:r>
              <a:rPr lang="es-ES" dirty="0"/>
              <a:t>(</a:t>
            </a:r>
            <a:r>
              <a:rPr lang="es-ES" dirty="0" smtClean="0"/>
              <a:t>5)  Clubs </a:t>
            </a:r>
            <a:r>
              <a:rPr lang="es-ES" dirty="0"/>
              <a:t>y Cooperativas (</a:t>
            </a:r>
            <a:r>
              <a:rPr lang="es-ES" dirty="0" err="1"/>
              <a:t>Food</a:t>
            </a:r>
            <a:r>
              <a:rPr lang="es-ES" dirty="0"/>
              <a:t> Co-</a:t>
            </a:r>
            <a:r>
              <a:rPr lang="es-ES" dirty="0" err="1"/>
              <a:t>op</a:t>
            </a:r>
            <a:r>
              <a:rPr lang="es-ES" dirty="0"/>
              <a:t> and </a:t>
            </a:r>
            <a:r>
              <a:rPr lang="es-ES" dirty="0" err="1"/>
              <a:t>Buying</a:t>
            </a:r>
            <a:r>
              <a:rPr lang="es-ES" dirty="0"/>
              <a:t> Clubs).</a:t>
            </a:r>
          </a:p>
          <a:p>
            <a:endParaRPr lang="es-ES" dirty="0"/>
          </a:p>
        </p:txBody>
      </p:sp>
    </p:spTree>
    <p:extLst>
      <p:ext uri="{BB962C8B-B14F-4D97-AF65-F5344CB8AC3E}">
        <p14:creationId xmlns:p14="http://schemas.microsoft.com/office/powerpoint/2010/main" val="20123615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a:p>
        </p:txBody>
      </p:sp>
      <p:pic>
        <p:nvPicPr>
          <p:cNvPr id="3" name="Imagen 115"/>
          <p:cNvPicPr/>
          <p:nvPr/>
        </p:nvPicPr>
        <p:blipFill rotWithShape="1">
          <a:blip r:embed="rId2" cstate="screen">
            <a:extLst>
              <a:ext uri="{28A0092B-C50C-407E-A947-70E740481C1C}">
                <a14:useLocalDpi xmlns:a14="http://schemas.microsoft.com/office/drawing/2010/main"/>
              </a:ext>
            </a:extLst>
          </a:blip>
          <a:srcRect/>
          <a:stretch/>
        </p:blipFill>
        <p:spPr>
          <a:xfrm>
            <a:off x="1115616" y="0"/>
            <a:ext cx="6120680" cy="6715637"/>
          </a:xfrm>
          <a:prstGeom prst="rect">
            <a:avLst/>
          </a:prstGeom>
        </p:spPr>
      </p:pic>
    </p:spTree>
    <p:extLst>
      <p:ext uri="{BB962C8B-B14F-4D97-AF65-F5344CB8AC3E}">
        <p14:creationId xmlns:p14="http://schemas.microsoft.com/office/powerpoint/2010/main" val="25578827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dirty="0"/>
          </a:p>
        </p:txBody>
      </p:sp>
      <p:pic>
        <p:nvPicPr>
          <p:cNvPr id="3" name="Imagen 115"/>
          <p:cNvPicPr/>
          <p:nvPr/>
        </p:nvPicPr>
        <p:blipFill rotWithShape="1">
          <a:blip r:embed="rId2" cstate="screen">
            <a:extLst>
              <a:ext uri="{28A0092B-C50C-407E-A947-70E740481C1C}">
                <a14:useLocalDpi xmlns:a14="http://schemas.microsoft.com/office/drawing/2010/main"/>
              </a:ext>
            </a:extLst>
          </a:blip>
          <a:srcRect/>
          <a:stretch/>
        </p:blipFill>
        <p:spPr>
          <a:xfrm>
            <a:off x="827584" y="548680"/>
            <a:ext cx="6480720" cy="1043291"/>
          </a:xfrm>
          <a:prstGeom prst="rect">
            <a:avLst/>
          </a:prstGeom>
        </p:spPr>
      </p:pic>
      <p:pic>
        <p:nvPicPr>
          <p:cNvPr id="4" name="Imagen 115"/>
          <p:cNvPicPr/>
          <p:nvPr/>
        </p:nvPicPr>
        <p:blipFill rotWithShape="1">
          <a:blip r:embed="rId3" cstate="screen">
            <a:extLst>
              <a:ext uri="{28A0092B-C50C-407E-A947-70E740481C1C}">
                <a14:useLocalDpi xmlns:a14="http://schemas.microsoft.com/office/drawing/2010/main"/>
              </a:ext>
            </a:extLst>
          </a:blip>
          <a:srcRect/>
          <a:stretch/>
        </p:blipFill>
        <p:spPr>
          <a:xfrm>
            <a:off x="1043608" y="1988840"/>
            <a:ext cx="6192688" cy="4680520"/>
          </a:xfrm>
          <a:prstGeom prst="rect">
            <a:avLst/>
          </a:prstGeom>
        </p:spPr>
      </p:pic>
    </p:spTree>
    <p:extLst>
      <p:ext uri="{BB962C8B-B14F-4D97-AF65-F5344CB8AC3E}">
        <p14:creationId xmlns:p14="http://schemas.microsoft.com/office/powerpoint/2010/main" val="11150305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CO" dirty="0" smtClean="0"/>
              <a:t>Antecedentes</a:t>
            </a:r>
            <a:endParaRPr lang="es-CO" dirty="0"/>
          </a:p>
        </p:txBody>
      </p:sp>
      <p:sp>
        <p:nvSpPr>
          <p:cNvPr id="3" name="Content Placeholder 2"/>
          <p:cNvSpPr>
            <a:spLocks noGrp="1"/>
          </p:cNvSpPr>
          <p:nvPr>
            <p:ph idx="1"/>
          </p:nvPr>
        </p:nvSpPr>
        <p:spPr/>
        <p:txBody>
          <a:bodyPr>
            <a:noAutofit/>
          </a:bodyPr>
          <a:lstStyle/>
          <a:p>
            <a:r>
              <a:rPr lang="es-ES" sz="1350" dirty="0">
                <a:latin typeface="+mj-lt"/>
              </a:rPr>
              <a:t>El Mecanismo de Respuesta de Socios Comerciales (TPRF, por sus siglas en inglés) es un componente del Proyecto de servicios de acceso al mercado canadiense y de desarrollo de capacidades (CMA-CBS, por sus siglas en inglés), financiado por el Ministerio de Asuntos Exteriores, Comercio y Desarrollo de Canadá (MAECD) e implementado por TFO Canada. </a:t>
            </a:r>
          </a:p>
          <a:p>
            <a:endParaRPr lang="es-ES" sz="1350" dirty="0">
              <a:latin typeface="+mj-lt"/>
            </a:endParaRPr>
          </a:p>
          <a:p>
            <a:r>
              <a:rPr lang="es-ES" sz="1350" dirty="0">
                <a:latin typeface="+mj-lt"/>
              </a:rPr>
              <a:t>El proyecto " Promoción de las exportaciones orgánicas de pequeñas y medianas empresas en tres regiones colombianas a Canada “ está  en ejecución por EQ FOUNDATION y su socio local URBACAM. Este ayudará a Colombia, y en particular a sus </a:t>
            </a:r>
            <a:r>
              <a:rPr lang="es-ES" sz="1350" dirty="0" err="1">
                <a:latin typeface="+mj-lt"/>
              </a:rPr>
              <a:t>PYMEs</a:t>
            </a:r>
            <a:r>
              <a:rPr lang="es-ES" sz="1350" dirty="0">
                <a:latin typeface="+mj-lt"/>
              </a:rPr>
              <a:t>, a aprovechar las nuevas oportunidades de exportación generadas gracias a los acuerdos de libre comercio con Canadá. </a:t>
            </a:r>
          </a:p>
          <a:p>
            <a:pPr marL="0" indent="0">
              <a:buNone/>
            </a:pPr>
            <a:endParaRPr lang="es-ES" sz="1350" dirty="0">
              <a:latin typeface="+mj-lt"/>
            </a:endParaRPr>
          </a:p>
          <a:p>
            <a:r>
              <a:rPr lang="es-ES" sz="1350" dirty="0">
                <a:latin typeface="+mj-lt"/>
              </a:rPr>
              <a:t>EQ </a:t>
            </a:r>
            <a:r>
              <a:rPr lang="es-ES" sz="1350" dirty="0" err="1">
                <a:latin typeface="+mj-lt"/>
              </a:rPr>
              <a:t>Foundation</a:t>
            </a:r>
            <a:r>
              <a:rPr lang="es-ES" sz="1350" dirty="0">
                <a:latin typeface="+mj-lt"/>
              </a:rPr>
              <a:t> es un entidad Canadiense sin animo de lucro que cree en el cambio a través del equilibrio. Nuestros criterios de selección de proyectos toman en cuenta cuatro elementos claves, lo Cultural , lo  Social, lo Ambiental y lo Económico. Estos elementos en conjunto constituyen una fuerza para generar impacto duradero y sostenible.</a:t>
            </a:r>
          </a:p>
          <a:p>
            <a:pPr marL="0" indent="0">
              <a:buNone/>
            </a:pPr>
            <a:endParaRPr lang="en-CA" sz="1350" dirty="0"/>
          </a:p>
        </p:txBody>
      </p:sp>
    </p:spTree>
    <p:extLst>
      <p:ext uri="{BB962C8B-B14F-4D97-AF65-F5344CB8AC3E}">
        <p14:creationId xmlns:p14="http://schemas.microsoft.com/office/powerpoint/2010/main" val="3727966522"/>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51630"/>
            <a:ext cx="8229600" cy="1143000"/>
          </a:xfrm>
        </p:spPr>
        <p:txBody>
          <a:bodyPr/>
          <a:lstStyle/>
          <a:p>
            <a:r>
              <a:rPr lang="es-ES" dirty="0" smtClean="0"/>
              <a:t>Tiendas Minoristas Tradicionales</a:t>
            </a:r>
            <a:endParaRPr lang="es-ES" dirty="0"/>
          </a:p>
        </p:txBody>
      </p:sp>
      <p:sp>
        <p:nvSpPr>
          <p:cNvPr id="4" name="Rectangle 3"/>
          <p:cNvSpPr/>
          <p:nvPr/>
        </p:nvSpPr>
        <p:spPr>
          <a:xfrm>
            <a:off x="298025" y="1700808"/>
            <a:ext cx="8157592" cy="3139321"/>
          </a:xfrm>
          <a:prstGeom prst="rect">
            <a:avLst/>
          </a:prstGeom>
        </p:spPr>
        <p:txBody>
          <a:bodyPr wrap="square">
            <a:spAutoFit/>
          </a:bodyPr>
          <a:lstStyle/>
          <a:p>
            <a:r>
              <a:rPr lang="es-ES" dirty="0" smtClean="0"/>
              <a:t>El </a:t>
            </a:r>
            <a:r>
              <a:rPr lang="es-ES" dirty="0"/>
              <a:t>mercado de tiendas minoristas tradicionales de productos orgánicos es el canal de comercialización más grande de alimentos orgánicos en Canadá. Para 2012, estas tiendas alcanzaron unas ventas de $1,350.30 millones de dólares que constituyen el 45% del total de las ventas de alimentos y bebidas orgánicas. Así mismo, las ventas de orgánicos en este canal se han incrementado constantemente a una tasa del 21%, superando las tasas de crecimiento de otros productos.</a:t>
            </a:r>
          </a:p>
          <a:p>
            <a:r>
              <a:rPr lang="es-ES" dirty="0"/>
              <a:t>En Canadá, el mercado de tiendas minoristas tradicionales está compuesto por: Supermercados –por ejemplo: </a:t>
            </a:r>
            <a:r>
              <a:rPr lang="es-ES" dirty="0" err="1"/>
              <a:t>Sobeys</a:t>
            </a:r>
            <a:r>
              <a:rPr lang="es-ES" dirty="0"/>
              <a:t> (www.sobeys.com), </a:t>
            </a:r>
            <a:r>
              <a:rPr lang="es-ES" dirty="0" err="1"/>
              <a:t>Lowblas</a:t>
            </a:r>
            <a:r>
              <a:rPr lang="es-ES" dirty="0"/>
              <a:t> (www.lowblas.ca), Metro (www.metro.ca) y Marketplace IGA (www.marketplaceiga.com); Tiendas Masivas –por ejemplo: </a:t>
            </a:r>
            <a:r>
              <a:rPr lang="es-ES" dirty="0" err="1"/>
              <a:t>Walmart</a:t>
            </a:r>
            <a:r>
              <a:rPr lang="es-ES" dirty="0"/>
              <a:t> (www.walmart.ca</a:t>
            </a:r>
            <a:r>
              <a:rPr lang="es-ES" dirty="0" smtClean="0"/>
              <a:t>) </a:t>
            </a:r>
            <a:r>
              <a:rPr lang="es-ES" dirty="0"/>
              <a:t>y Costco (www.costco.ca); y, Farmacias –por ejemplo: </a:t>
            </a:r>
            <a:r>
              <a:rPr lang="es-ES" dirty="0" err="1"/>
              <a:t>Shopper’s</a:t>
            </a:r>
            <a:r>
              <a:rPr lang="es-ES" dirty="0"/>
              <a:t> </a:t>
            </a:r>
            <a:r>
              <a:rPr lang="es-ES" dirty="0" err="1"/>
              <a:t>Drug</a:t>
            </a:r>
            <a:r>
              <a:rPr lang="es-ES" dirty="0"/>
              <a:t> </a:t>
            </a:r>
            <a:r>
              <a:rPr lang="es-ES" dirty="0" err="1"/>
              <a:t>Mart</a:t>
            </a:r>
            <a:r>
              <a:rPr lang="es-ES" dirty="0"/>
              <a:t> (www1.shoppersdrugmart.ca).</a:t>
            </a:r>
          </a:p>
        </p:txBody>
      </p:sp>
    </p:spTree>
    <p:extLst>
      <p:ext uri="{BB962C8B-B14F-4D97-AF65-F5344CB8AC3E}">
        <p14:creationId xmlns:p14="http://schemas.microsoft.com/office/powerpoint/2010/main" val="27405712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3568" y="1401180"/>
            <a:ext cx="8496944" cy="2295525"/>
          </a:xfrm>
          <a:prstGeom prst="rect">
            <a:avLst/>
          </a:prstGeom>
        </p:spPr>
      </p:pic>
      <p:pic>
        <p:nvPicPr>
          <p:cNvPr id="4" name="Picture 3"/>
          <p:cNvPicPr>
            <a:picLocks noChangeAspect="1"/>
          </p:cNvPicPr>
          <p:nvPr/>
        </p:nvPicPr>
        <p:blipFill>
          <a:blip r:embed="rId3"/>
          <a:stretch>
            <a:fillRect/>
          </a:stretch>
        </p:blipFill>
        <p:spPr>
          <a:xfrm>
            <a:off x="67291" y="2460821"/>
            <a:ext cx="9113221" cy="873317"/>
          </a:xfrm>
          <a:prstGeom prst="rect">
            <a:avLst/>
          </a:prstGeom>
        </p:spPr>
      </p:pic>
      <p:pic>
        <p:nvPicPr>
          <p:cNvPr id="5" name="Picture 4"/>
          <p:cNvPicPr>
            <a:picLocks noChangeAspect="1"/>
          </p:cNvPicPr>
          <p:nvPr/>
        </p:nvPicPr>
        <p:blipFill>
          <a:blip r:embed="rId4"/>
          <a:stretch>
            <a:fillRect/>
          </a:stretch>
        </p:blipFill>
        <p:spPr>
          <a:xfrm>
            <a:off x="211307" y="3226239"/>
            <a:ext cx="8897197" cy="418785"/>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l="3979" r="4507"/>
          <a:stretch/>
        </p:blipFill>
        <p:spPr>
          <a:xfrm>
            <a:off x="7236296" y="384911"/>
            <a:ext cx="1023080" cy="1423906"/>
          </a:xfrm>
          <a:prstGeom prst="rect">
            <a:avLst/>
          </a:prstGeom>
        </p:spPr>
      </p:pic>
      <p:pic>
        <p:nvPicPr>
          <p:cNvPr id="7" name="Picture 6"/>
          <p:cNvPicPr>
            <a:picLocks noChangeAspect="1"/>
          </p:cNvPicPr>
          <p:nvPr/>
        </p:nvPicPr>
        <p:blipFill>
          <a:blip r:embed="rId6"/>
          <a:stretch>
            <a:fillRect/>
          </a:stretch>
        </p:blipFill>
        <p:spPr>
          <a:xfrm>
            <a:off x="197501" y="4116495"/>
            <a:ext cx="1717528" cy="2570201"/>
          </a:xfrm>
          <a:prstGeom prst="rect">
            <a:avLst/>
          </a:prstGeom>
        </p:spPr>
      </p:pic>
    </p:spTree>
    <p:extLst>
      <p:ext uri="{BB962C8B-B14F-4D97-AF65-F5344CB8AC3E}">
        <p14:creationId xmlns:p14="http://schemas.microsoft.com/office/powerpoint/2010/main" val="8580937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dirty="0"/>
              <a:t>Tiendas de Alimentos Saludables </a:t>
            </a:r>
            <a:br>
              <a:rPr lang="es-CO" dirty="0"/>
            </a:br>
            <a:endParaRPr lang="es-CO" dirty="0"/>
          </a:p>
        </p:txBody>
      </p:sp>
      <p:sp>
        <p:nvSpPr>
          <p:cNvPr id="3" name="Rectangle 2"/>
          <p:cNvSpPr/>
          <p:nvPr/>
        </p:nvSpPr>
        <p:spPr>
          <a:xfrm>
            <a:off x="287524" y="1700808"/>
            <a:ext cx="8568952" cy="2930931"/>
          </a:xfrm>
          <a:prstGeom prst="rect">
            <a:avLst/>
          </a:prstGeom>
        </p:spPr>
        <p:txBody>
          <a:bodyPr wrap="square">
            <a:spAutoFit/>
          </a:bodyPr>
          <a:lstStyle/>
          <a:p>
            <a:pPr algn="just">
              <a:lnSpc>
                <a:spcPct val="115000"/>
              </a:lnSpc>
              <a:spcAft>
                <a:spcPts val="1000"/>
              </a:spcAft>
            </a:pPr>
            <a:r>
              <a:rPr lang="es-ES_tradnl" dirty="0" smtClean="0">
                <a:latin typeface="Lucida Sans" panose="020B0602030504020204" pitchFamily="34" charset="0"/>
                <a:ea typeface="Times New Roman" panose="02020603050405020304" pitchFamily="18" charset="0"/>
                <a:cs typeface="Times New Roman" panose="02020603050405020304" pitchFamily="18" charset="0"/>
              </a:rPr>
              <a:t>Las </a:t>
            </a:r>
            <a:r>
              <a:rPr lang="es-ES_tradnl" dirty="0">
                <a:latin typeface="Lucida Sans" panose="020B0602030504020204" pitchFamily="34" charset="0"/>
                <a:ea typeface="Times New Roman" panose="02020603050405020304" pitchFamily="18" charset="0"/>
                <a:cs typeface="Times New Roman" panose="02020603050405020304" pitchFamily="18" charset="0"/>
              </a:rPr>
              <a:t>tiendas de alimentos saludables alcanzaron unas ventas de $864,7 millones de dólares en 2012, siendo el segundo canal de comercialización más grande con 29% de participación en las ventas de productos orgánicos.  Se estima que más de 3.000 tiendas están localizadas a lo largo de Canadá, incluyendo empresas de venta por internet y empresas de servicio de venta a domicilio. Los principales jugadores del mercado son las tiendas individuales y en cadena que se enfocan en la venta de productos saludables, alimentos orgánicos, alimentos producidos localmente, suplementos y medicina alternativa. </a:t>
            </a:r>
            <a:endParaRPr lang="en-CA" dirty="0">
              <a:latin typeface="Lucida Sans" panose="020B0602030504020204" pitchFamily="34" charset="0"/>
              <a:ea typeface="MS Mincho"/>
              <a:cs typeface="Times New Roman" panose="02020603050405020304" pitchFamily="18" charset="0"/>
            </a:endParaRPr>
          </a:p>
        </p:txBody>
      </p:sp>
    </p:spTree>
    <p:extLst>
      <p:ext uri="{BB962C8B-B14F-4D97-AF65-F5344CB8AC3E}">
        <p14:creationId xmlns:p14="http://schemas.microsoft.com/office/powerpoint/2010/main" val="1230985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7524" y="1428789"/>
            <a:ext cx="8568952" cy="3724609"/>
          </a:xfrm>
          <a:prstGeom prst="rect">
            <a:avLst/>
          </a:prstGeom>
        </p:spPr>
        <p:txBody>
          <a:bodyPr wrap="square">
            <a:spAutoFit/>
          </a:bodyPr>
          <a:lstStyle/>
          <a:p>
            <a:pPr algn="just">
              <a:lnSpc>
                <a:spcPct val="115000"/>
              </a:lnSpc>
              <a:spcAft>
                <a:spcPts val="1000"/>
              </a:spcAft>
            </a:pPr>
            <a:r>
              <a:rPr lang="es-ES_tradnl" dirty="0" smtClean="0">
                <a:latin typeface="Lucida Sans" panose="020B0602030504020204" pitchFamily="34" charset="0"/>
                <a:ea typeface="Times New Roman" panose="02020603050405020304" pitchFamily="18" charset="0"/>
                <a:cs typeface="Times New Roman" panose="02020603050405020304" pitchFamily="18" charset="0"/>
              </a:rPr>
              <a:t>. </a:t>
            </a:r>
            <a:endParaRPr lang="en-CA" dirty="0">
              <a:latin typeface="Lucida Sans" panose="020B0602030504020204" pitchFamily="34" charset="0"/>
              <a:ea typeface="MS Mincho"/>
              <a:cs typeface="Times New Roman" panose="02020603050405020304" pitchFamily="18" charset="0"/>
            </a:endParaRPr>
          </a:p>
          <a:p>
            <a:pPr algn="just">
              <a:lnSpc>
                <a:spcPct val="115000"/>
              </a:lnSpc>
              <a:spcAft>
                <a:spcPts val="1000"/>
              </a:spcAft>
            </a:pPr>
            <a:r>
              <a:rPr lang="es-ES_tradnl" dirty="0" smtClean="0">
                <a:latin typeface="Lucida Sans" panose="020B0602030504020204" pitchFamily="34" charset="0"/>
                <a:ea typeface="Times New Roman" panose="02020603050405020304" pitchFamily="18" charset="0"/>
                <a:cs typeface="Times New Roman" panose="02020603050405020304" pitchFamily="18" charset="0"/>
              </a:rPr>
              <a:t>El </a:t>
            </a:r>
            <a:r>
              <a:rPr lang="es-ES_tradnl" dirty="0">
                <a:latin typeface="Lucida Sans" panose="020B0602030504020204" pitchFamily="34" charset="0"/>
                <a:ea typeface="Times New Roman" panose="02020603050405020304" pitchFamily="18" charset="0"/>
                <a:cs typeface="Times New Roman" panose="02020603050405020304" pitchFamily="18" charset="0"/>
              </a:rPr>
              <a:t>servicio de venta de productos orgánicos a domicilio se ha convertido en un canal muy popular en Canadá, principalmente en las áreas urbanas y en los campus universitarios. Este tipo de negocios ofrece un acceso real a productos orgánicos frescos, y algunos alimentos procesados, así como la conveniencia de realizar órdenes en línea y entregas a domicilio en casa u oficina. La empresa </a:t>
            </a:r>
            <a:r>
              <a:rPr lang="es-ES_tradnl" i="1" dirty="0">
                <a:latin typeface="Lucida Sans" panose="020B0602030504020204" pitchFamily="34" charset="0"/>
                <a:ea typeface="Times New Roman" panose="02020603050405020304" pitchFamily="18" charset="0"/>
                <a:cs typeface="Times New Roman" panose="02020603050405020304" pitchFamily="18" charset="0"/>
              </a:rPr>
              <a:t>Mama </a:t>
            </a:r>
            <a:r>
              <a:rPr lang="es-ES_tradnl" i="1" dirty="0" err="1">
                <a:latin typeface="Lucida Sans" panose="020B0602030504020204" pitchFamily="34" charset="0"/>
                <a:ea typeface="Times New Roman" panose="02020603050405020304" pitchFamily="18" charset="0"/>
                <a:cs typeface="Times New Roman" panose="02020603050405020304" pitchFamily="18" charset="0"/>
              </a:rPr>
              <a:t>Earth</a:t>
            </a:r>
            <a:r>
              <a:rPr lang="es-ES_tradnl" i="1" dirty="0">
                <a:latin typeface="Lucida Sans" panose="020B0602030504020204" pitchFamily="34" charset="0"/>
                <a:ea typeface="Times New Roman" panose="02020603050405020304" pitchFamily="18" charset="0"/>
                <a:cs typeface="Times New Roman" panose="02020603050405020304" pitchFamily="18" charset="0"/>
              </a:rPr>
              <a:t> </a:t>
            </a:r>
            <a:r>
              <a:rPr lang="es-ES_tradnl" i="1" dirty="0" err="1">
                <a:latin typeface="Lucida Sans" panose="020B0602030504020204" pitchFamily="34" charset="0"/>
                <a:ea typeface="Times New Roman" panose="02020603050405020304" pitchFamily="18" charset="0"/>
                <a:cs typeface="Times New Roman" panose="02020603050405020304" pitchFamily="18" charset="0"/>
              </a:rPr>
              <a:t>Organics</a:t>
            </a:r>
            <a:r>
              <a:rPr lang="es-ES_tradnl" i="1" dirty="0">
                <a:latin typeface="Lucida Sans" panose="020B0602030504020204" pitchFamily="34" charset="0"/>
                <a:ea typeface="Times New Roman" panose="02020603050405020304" pitchFamily="18" charset="0"/>
                <a:cs typeface="Times New Roman" panose="02020603050405020304" pitchFamily="18" charset="0"/>
              </a:rPr>
              <a:t> </a:t>
            </a:r>
            <a:r>
              <a:rPr lang="es-ES_tradnl" dirty="0">
                <a:latin typeface="Lucida Sans" panose="020B0602030504020204" pitchFamily="34" charset="0"/>
                <a:ea typeface="Times New Roman" panose="02020603050405020304" pitchFamily="18" charset="0"/>
                <a:cs typeface="Times New Roman" panose="02020603050405020304" pitchFamily="18" charset="0"/>
              </a:rPr>
              <a:t>(</a:t>
            </a:r>
            <a:r>
              <a:rPr lang="es-ES_tradnl" u="sng" dirty="0">
                <a:solidFill>
                  <a:srgbClr val="0000FF"/>
                </a:solidFill>
                <a:latin typeface="Lucida Sans" panose="020B0602030504020204" pitchFamily="34" charset="0"/>
                <a:ea typeface="MS Mincho"/>
                <a:cs typeface="Times New Roman" panose="02020603050405020304" pitchFamily="18" charset="0"/>
                <a:hlinkClick r:id="rId2"/>
              </a:rPr>
              <a:t>www.mamaearth.ca</a:t>
            </a:r>
            <a:r>
              <a:rPr lang="es-ES_tradnl" dirty="0">
                <a:latin typeface="Lucida Sans" panose="020B0602030504020204" pitchFamily="34" charset="0"/>
                <a:ea typeface="Times New Roman" panose="02020603050405020304" pitchFamily="18" charset="0"/>
                <a:cs typeface="Times New Roman" panose="02020603050405020304" pitchFamily="18" charset="0"/>
              </a:rPr>
              <a:t>) es una prestadora de servicios a domicilio que vende canastas de alimentos orgánicos frescos; éstos son comprados directamente a campesinos y productores de orgánicos que se ubican localmente, y después los reparte a domicilio a las locaciones de sus clientes. </a:t>
            </a:r>
            <a:endParaRPr lang="en-CA" dirty="0">
              <a:effectLst/>
              <a:latin typeface="Lucida Sans" panose="020B0602030504020204" pitchFamily="34" charset="0"/>
              <a:ea typeface="MS Mincho"/>
              <a:cs typeface="Times New Roman" panose="02020603050405020304" pitchFamily="18" charset="0"/>
            </a:endParaRPr>
          </a:p>
        </p:txBody>
      </p:sp>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i="0" kern="1200" baseline="0">
                <a:solidFill>
                  <a:schemeClr val="tx1"/>
                </a:solidFill>
                <a:latin typeface="+mj-lt"/>
                <a:ea typeface="+mj-ea"/>
                <a:cs typeface="+mj-cs"/>
              </a:defRPr>
            </a:lvl1pPr>
          </a:lstStyle>
          <a:p>
            <a:r>
              <a:rPr lang="es-CO" dirty="0" smtClean="0"/>
              <a:t>Tiendas de Alimentos Saludables </a:t>
            </a:r>
            <a:br>
              <a:rPr lang="es-CO" dirty="0" smtClean="0"/>
            </a:br>
            <a:endParaRPr lang="es-CO" dirty="0"/>
          </a:p>
        </p:txBody>
      </p:sp>
    </p:spTree>
    <p:extLst>
      <p:ext uri="{BB962C8B-B14F-4D97-AF65-F5344CB8AC3E}">
        <p14:creationId xmlns:p14="http://schemas.microsoft.com/office/powerpoint/2010/main" val="15789588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a:p>
        </p:txBody>
      </p:sp>
      <p:pic>
        <p:nvPicPr>
          <p:cNvPr id="3" name="Picture 2"/>
          <p:cNvPicPr>
            <a:picLocks noChangeAspect="1"/>
          </p:cNvPicPr>
          <p:nvPr/>
        </p:nvPicPr>
        <p:blipFill>
          <a:blip r:embed="rId2"/>
          <a:stretch>
            <a:fillRect/>
          </a:stretch>
        </p:blipFill>
        <p:spPr>
          <a:xfrm>
            <a:off x="0" y="2004285"/>
            <a:ext cx="7242942" cy="4824536"/>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1052836"/>
            <a:ext cx="1143571" cy="1143571"/>
          </a:xfrm>
          <a:prstGeom prst="rect">
            <a:avLst/>
          </a:prstGeom>
        </p:spPr>
      </p:pic>
      <p:pic>
        <p:nvPicPr>
          <p:cNvPr id="5" name="Picture 4"/>
          <p:cNvPicPr>
            <a:picLocks noChangeAspect="1"/>
          </p:cNvPicPr>
          <p:nvPr/>
        </p:nvPicPr>
        <p:blipFill>
          <a:blip r:embed="rId4"/>
          <a:stretch>
            <a:fillRect/>
          </a:stretch>
        </p:blipFill>
        <p:spPr>
          <a:xfrm>
            <a:off x="2483768" y="1624622"/>
            <a:ext cx="5989861" cy="721213"/>
          </a:xfrm>
          <a:prstGeom prst="rect">
            <a:avLst/>
          </a:prstGeom>
        </p:spPr>
      </p:pic>
    </p:spTree>
    <p:extLst>
      <p:ext uri="{BB962C8B-B14F-4D97-AF65-F5344CB8AC3E}">
        <p14:creationId xmlns:p14="http://schemas.microsoft.com/office/powerpoint/2010/main" val="5368803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a:p>
        </p:txBody>
      </p:sp>
      <p:pic>
        <p:nvPicPr>
          <p:cNvPr id="3" name="Picture 2"/>
          <p:cNvPicPr>
            <a:picLocks noChangeAspect="1"/>
          </p:cNvPicPr>
          <p:nvPr/>
        </p:nvPicPr>
        <p:blipFill>
          <a:blip r:embed="rId2"/>
          <a:stretch>
            <a:fillRect/>
          </a:stretch>
        </p:blipFill>
        <p:spPr>
          <a:xfrm>
            <a:off x="380555" y="1556792"/>
            <a:ext cx="6703145" cy="5112568"/>
          </a:xfrm>
          <a:prstGeom prst="rect">
            <a:avLst/>
          </a:prstGeom>
        </p:spPr>
      </p:pic>
      <p:pic>
        <p:nvPicPr>
          <p:cNvPr id="1026" name="Picture 2" descr="http://www.blogto.com/listings/grocery/upload/2011/02/20110204-qi_health_food1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2160" y="846138"/>
            <a:ext cx="2544217" cy="1940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8801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a:p>
        </p:txBody>
      </p:sp>
      <p:pic>
        <p:nvPicPr>
          <p:cNvPr id="3" name="Picture 2"/>
          <p:cNvPicPr>
            <a:picLocks noChangeAspect="1"/>
          </p:cNvPicPr>
          <p:nvPr/>
        </p:nvPicPr>
        <p:blipFill>
          <a:blip r:embed="rId2"/>
          <a:stretch>
            <a:fillRect/>
          </a:stretch>
        </p:blipFill>
        <p:spPr>
          <a:xfrm>
            <a:off x="251520" y="1196752"/>
            <a:ext cx="7339606" cy="4889307"/>
          </a:xfrm>
          <a:prstGeom prst="rect">
            <a:avLst/>
          </a:prstGeom>
        </p:spPr>
      </p:pic>
      <p:pic>
        <p:nvPicPr>
          <p:cNvPr id="4" name="Picture 3"/>
          <p:cNvPicPr>
            <a:picLocks noChangeAspect="1"/>
          </p:cNvPicPr>
          <p:nvPr/>
        </p:nvPicPr>
        <p:blipFill>
          <a:blip r:embed="rId3"/>
          <a:stretch>
            <a:fillRect/>
          </a:stretch>
        </p:blipFill>
        <p:spPr>
          <a:xfrm>
            <a:off x="19700" y="293688"/>
            <a:ext cx="5438775" cy="1104900"/>
          </a:xfrm>
          <a:prstGeom prst="rect">
            <a:avLst/>
          </a:prstGeom>
        </p:spPr>
      </p:pic>
    </p:spTree>
    <p:extLst>
      <p:ext uri="{BB962C8B-B14F-4D97-AF65-F5344CB8AC3E}">
        <p14:creationId xmlns:p14="http://schemas.microsoft.com/office/powerpoint/2010/main" val="31290069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dirty="0"/>
              <a:t>Mercado de Campesinos</a:t>
            </a:r>
            <a:br>
              <a:rPr lang="es-CO" dirty="0"/>
            </a:br>
            <a:endParaRPr lang="es-CO" dirty="0"/>
          </a:p>
        </p:txBody>
      </p:sp>
      <p:sp>
        <p:nvSpPr>
          <p:cNvPr id="3" name="Rectangle 2"/>
          <p:cNvSpPr/>
          <p:nvPr/>
        </p:nvSpPr>
        <p:spPr>
          <a:xfrm>
            <a:off x="456910" y="1556792"/>
            <a:ext cx="8208912" cy="3724609"/>
          </a:xfrm>
          <a:prstGeom prst="rect">
            <a:avLst/>
          </a:prstGeom>
        </p:spPr>
        <p:txBody>
          <a:bodyPr wrap="square">
            <a:spAutoFit/>
          </a:bodyPr>
          <a:lstStyle/>
          <a:p>
            <a:pPr algn="just">
              <a:lnSpc>
                <a:spcPct val="115000"/>
              </a:lnSpc>
              <a:spcAft>
                <a:spcPts val="1000"/>
              </a:spcAft>
            </a:pPr>
            <a:r>
              <a:rPr lang="es-ES_tradnl" b="1" cap="small" dirty="0">
                <a:latin typeface="Lucida Sans" panose="020B0602030504020204" pitchFamily="34" charset="0"/>
                <a:ea typeface="Times New Roman" panose="02020603050405020304" pitchFamily="18" charset="0"/>
                <a:cs typeface="Times New Roman" panose="02020603050405020304" pitchFamily="18" charset="0"/>
              </a:rPr>
              <a:t>Mercado de Campesinos</a:t>
            </a:r>
            <a:endParaRPr lang="en-CA" dirty="0">
              <a:latin typeface="Lucida Sans" panose="020B0602030504020204" pitchFamily="34" charset="0"/>
              <a:ea typeface="MS Mincho"/>
              <a:cs typeface="Times New Roman" panose="02020603050405020304" pitchFamily="18" charset="0"/>
            </a:endParaRPr>
          </a:p>
          <a:p>
            <a:pPr algn="just">
              <a:lnSpc>
                <a:spcPct val="115000"/>
              </a:lnSpc>
              <a:spcAft>
                <a:spcPts val="1000"/>
              </a:spcAft>
            </a:pPr>
            <a:r>
              <a:rPr lang="es-ES_tradnl" dirty="0">
                <a:latin typeface="Lucida Sans" panose="020B0602030504020204" pitchFamily="34" charset="0"/>
                <a:ea typeface="Times New Roman" panose="02020603050405020304" pitchFamily="18" charset="0"/>
                <a:cs typeface="Times New Roman" panose="02020603050405020304" pitchFamily="18" charset="0"/>
              </a:rPr>
              <a:t>Las ventas de productos orgánicos del mercado de campesinos se valoraron en $377.6 millones de dólares en 2012 -correspondiente a un 13% de las ventas totales de alimentos orgánicos-, a través de 550 mercados de campesinos a lo largo del territorio Canadiense. Los consumidores de orgánicos prefieren este canal de comercialización por el significado de la experiencia de compra ya que se constituye como una oportunidad para entrar en contacto con el medio ambiente y para entender el proceso productivo de estos productos. Es preciso destacar que existen varios </a:t>
            </a:r>
            <a:r>
              <a:rPr lang="es-ES_tradnl" u="sng" dirty="0">
                <a:solidFill>
                  <a:srgbClr val="0000FF"/>
                </a:solidFill>
                <a:latin typeface="Lucida Sans" panose="020B0602030504020204" pitchFamily="34" charset="0"/>
                <a:ea typeface="Times New Roman" panose="02020603050405020304" pitchFamily="18" charset="0"/>
                <a:cs typeface="Times New Roman" panose="02020603050405020304" pitchFamily="18" charset="0"/>
                <a:hlinkClick r:id="rId2"/>
              </a:rPr>
              <a:t>programas gubernamentales y provinciales</a:t>
            </a:r>
            <a:r>
              <a:rPr lang="es-ES_tradnl" dirty="0">
                <a:latin typeface="Lucida Sans" panose="020B0602030504020204" pitchFamily="34" charset="0"/>
                <a:ea typeface="Times New Roman" panose="02020603050405020304" pitchFamily="18" charset="0"/>
                <a:cs typeface="Times New Roman" panose="02020603050405020304" pitchFamily="18" charset="0"/>
              </a:rPr>
              <a:t> promoviendo la comunidad de productores campesinos en Canadá.</a:t>
            </a:r>
            <a:endParaRPr lang="en-CA" dirty="0">
              <a:effectLst/>
              <a:latin typeface="Lucida Sans" panose="020B0602030504020204" pitchFamily="34" charset="0"/>
              <a:ea typeface="MS Mincho"/>
              <a:cs typeface="Times New Roman" panose="02020603050405020304" pitchFamily="18" charset="0"/>
            </a:endParaRPr>
          </a:p>
        </p:txBody>
      </p:sp>
    </p:spTree>
    <p:extLst>
      <p:ext uri="{BB962C8B-B14F-4D97-AF65-F5344CB8AC3E}">
        <p14:creationId xmlns:p14="http://schemas.microsoft.com/office/powerpoint/2010/main" val="25439321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a:p>
        </p:txBody>
      </p:sp>
      <p:pic>
        <p:nvPicPr>
          <p:cNvPr id="3" name="Picture 2"/>
          <p:cNvPicPr>
            <a:picLocks noChangeAspect="1"/>
          </p:cNvPicPr>
          <p:nvPr/>
        </p:nvPicPr>
        <p:blipFill>
          <a:blip r:embed="rId2"/>
          <a:stretch>
            <a:fillRect/>
          </a:stretch>
        </p:blipFill>
        <p:spPr>
          <a:xfrm>
            <a:off x="2322512" y="2286000"/>
            <a:ext cx="6858000" cy="4572000"/>
          </a:xfrm>
          <a:prstGeom prst="rect">
            <a:avLst/>
          </a:prstGeom>
        </p:spPr>
      </p:pic>
      <p:pic>
        <p:nvPicPr>
          <p:cNvPr id="4" name="Picture 3"/>
          <p:cNvPicPr>
            <a:picLocks noChangeAspect="1"/>
          </p:cNvPicPr>
          <p:nvPr/>
        </p:nvPicPr>
        <p:blipFill>
          <a:blip r:embed="rId3"/>
          <a:stretch>
            <a:fillRect/>
          </a:stretch>
        </p:blipFill>
        <p:spPr>
          <a:xfrm>
            <a:off x="-36512" y="1"/>
            <a:ext cx="3744416" cy="2494162"/>
          </a:xfrm>
          <a:prstGeom prst="rect">
            <a:avLst/>
          </a:prstGeom>
        </p:spPr>
      </p:pic>
    </p:spTree>
    <p:extLst>
      <p:ext uri="{BB962C8B-B14F-4D97-AF65-F5344CB8AC3E}">
        <p14:creationId xmlns:p14="http://schemas.microsoft.com/office/powerpoint/2010/main" val="34240510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a:p>
        </p:txBody>
      </p:sp>
      <p:sp>
        <p:nvSpPr>
          <p:cNvPr id="3" name="Rectangle 2"/>
          <p:cNvSpPr/>
          <p:nvPr/>
        </p:nvSpPr>
        <p:spPr>
          <a:xfrm>
            <a:off x="429725" y="1442953"/>
            <a:ext cx="8229600" cy="4808496"/>
          </a:xfrm>
          <a:prstGeom prst="rect">
            <a:avLst/>
          </a:prstGeom>
        </p:spPr>
        <p:txBody>
          <a:bodyPr wrap="square">
            <a:spAutoFit/>
          </a:bodyPr>
          <a:lstStyle/>
          <a:p>
            <a:pPr algn="just">
              <a:lnSpc>
                <a:spcPct val="115000"/>
              </a:lnSpc>
              <a:spcAft>
                <a:spcPts val="1000"/>
              </a:spcAft>
            </a:pPr>
            <a:r>
              <a:rPr lang="es-ES_tradnl" b="1" cap="small" dirty="0">
                <a:latin typeface="Lucida Sans" panose="020B0602030504020204" pitchFamily="34" charset="0"/>
                <a:ea typeface="Times New Roman" panose="02020603050405020304" pitchFamily="18" charset="0"/>
                <a:cs typeface="Times New Roman" panose="02020603050405020304" pitchFamily="18" charset="0"/>
              </a:rPr>
              <a:t>Distribuidores Institucionales</a:t>
            </a:r>
            <a:r>
              <a:rPr lang="es-ES_tradnl" b="1" dirty="0">
                <a:latin typeface="Lucida Sans" panose="020B0602030504020204" pitchFamily="34" charset="0"/>
                <a:ea typeface="Times New Roman" panose="02020603050405020304" pitchFamily="18" charset="0"/>
                <a:cs typeface="Times New Roman" panose="02020603050405020304" pitchFamily="18" charset="0"/>
              </a:rPr>
              <a:t>: </a:t>
            </a:r>
            <a:endParaRPr lang="en-CA" dirty="0">
              <a:latin typeface="Lucida Sans" panose="020B0602030504020204" pitchFamily="34" charset="0"/>
              <a:ea typeface="MS Mincho"/>
              <a:cs typeface="Times New Roman" panose="02020603050405020304" pitchFamily="18" charset="0"/>
            </a:endParaRPr>
          </a:p>
          <a:p>
            <a:pPr algn="just">
              <a:lnSpc>
                <a:spcPct val="115000"/>
              </a:lnSpc>
              <a:spcAft>
                <a:spcPts val="1000"/>
              </a:spcAft>
            </a:pPr>
            <a:r>
              <a:rPr lang="es-ES_tradnl" dirty="0">
                <a:latin typeface="Lucida Sans" panose="020B0602030504020204" pitchFamily="34" charset="0"/>
                <a:ea typeface="Times New Roman" panose="02020603050405020304" pitchFamily="18" charset="0"/>
                <a:cs typeface="Times New Roman" panose="02020603050405020304" pitchFamily="18" charset="0"/>
              </a:rPr>
              <a:t>Esta categoría está compuesta por los proveedores a empresas prestadoras de servicios de alimentación, restaurantes independientes y en cadena, tiendas de café, hoteles e instituciones que operan cafeterías como las escuelas, hospitales y lugares de trabajo. Las ventas de productos orgánicos en este canal representaron el 12% de las ventas totales de alimentos orgánicos y alcanzaron un valor de $371 millones de dólares para 2012. El comportamiento creciente de este canal de comercialización es impulsado por el alto interés de los cocineros profesionales y restaurantes por ingredientes orgánicos, demandando a sus distribuidores en Canadá –por ejemplo, SYSCO (</a:t>
            </a:r>
            <a:r>
              <a:rPr lang="es-ES_tradnl" u="sng" dirty="0">
                <a:solidFill>
                  <a:srgbClr val="0000FF"/>
                </a:solidFill>
                <a:latin typeface="Lucida Sans" panose="020B0602030504020204" pitchFamily="34" charset="0"/>
                <a:ea typeface="Times New Roman" panose="02020603050405020304" pitchFamily="18" charset="0"/>
                <a:cs typeface="Times New Roman" panose="02020603050405020304" pitchFamily="18" charset="0"/>
                <a:hlinkClick r:id="rId2"/>
              </a:rPr>
              <a:t>www.sysco.ca</a:t>
            </a:r>
            <a:r>
              <a:rPr lang="es-ES_tradnl" dirty="0">
                <a:latin typeface="Lucida Sans" panose="020B0602030504020204" pitchFamily="34" charset="0"/>
                <a:ea typeface="Times New Roman" panose="02020603050405020304" pitchFamily="18" charset="0"/>
                <a:cs typeface="Times New Roman" panose="02020603050405020304" pitchFamily="18" charset="0"/>
              </a:rPr>
              <a:t>)-  que les provean una amplia oferta de productos orgánicos.</a:t>
            </a:r>
            <a:endParaRPr lang="en-CA" dirty="0">
              <a:latin typeface="Lucida Sans" panose="020B0602030504020204" pitchFamily="34" charset="0"/>
              <a:ea typeface="MS Mincho"/>
              <a:cs typeface="Times New Roman" panose="02020603050405020304" pitchFamily="18" charset="0"/>
            </a:endParaRPr>
          </a:p>
          <a:p>
            <a:pPr algn="just">
              <a:lnSpc>
                <a:spcPct val="115000"/>
              </a:lnSpc>
              <a:spcAft>
                <a:spcPts val="1000"/>
              </a:spcAft>
            </a:pPr>
            <a:r>
              <a:rPr lang="es-ES_tradnl" dirty="0">
                <a:latin typeface="Lucida Sans" panose="020B0602030504020204" pitchFamily="34" charset="0"/>
                <a:ea typeface="Times New Roman" panose="02020603050405020304" pitchFamily="18" charset="0"/>
                <a:cs typeface="Times New Roman" panose="02020603050405020304" pitchFamily="18" charset="0"/>
              </a:rPr>
              <a:t> </a:t>
            </a:r>
            <a:endParaRPr lang="en-CA" dirty="0">
              <a:latin typeface="Lucida Sans" panose="020B0602030504020204" pitchFamily="34" charset="0"/>
              <a:ea typeface="MS Mincho"/>
              <a:cs typeface="Times New Roman" panose="02020603050405020304" pitchFamily="18" charset="0"/>
            </a:endParaRPr>
          </a:p>
        </p:txBody>
      </p:sp>
    </p:spTree>
    <p:extLst>
      <p:ext uri="{BB962C8B-B14F-4D97-AF65-F5344CB8AC3E}">
        <p14:creationId xmlns:p14="http://schemas.microsoft.com/office/powerpoint/2010/main" val="3805651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a:p>
        </p:txBody>
      </p:sp>
      <p:sp>
        <p:nvSpPr>
          <p:cNvPr id="3" name="Content Placeholder 2"/>
          <p:cNvSpPr>
            <a:spLocks noGrp="1"/>
          </p:cNvSpPr>
          <p:nvPr>
            <p:ph idx="1"/>
          </p:nvPr>
        </p:nvSpPr>
        <p:spPr/>
        <p:txBody>
          <a:bodyPr/>
          <a:lstStyle/>
          <a:p>
            <a:r>
              <a:rPr lang="es-CO" dirty="0" smtClean="0"/>
              <a:t>El Consumidor Canadiense</a:t>
            </a:r>
          </a:p>
          <a:p>
            <a:endParaRPr lang="es-CO" dirty="0"/>
          </a:p>
          <a:p>
            <a:r>
              <a:rPr lang="es-CO" dirty="0" smtClean="0"/>
              <a:t>Canales de Distribución</a:t>
            </a:r>
          </a:p>
          <a:p>
            <a:endParaRPr lang="es-CO" dirty="0"/>
          </a:p>
          <a:p>
            <a:r>
              <a:rPr lang="es-CO" dirty="0" smtClean="0"/>
              <a:t>Recomendaciones</a:t>
            </a:r>
            <a:endParaRPr lang="es-CO" dirty="0"/>
          </a:p>
          <a:p>
            <a:endParaRPr lang="es-CO" dirty="0"/>
          </a:p>
        </p:txBody>
      </p:sp>
    </p:spTree>
    <p:extLst>
      <p:ext uri="{BB962C8B-B14F-4D97-AF65-F5344CB8AC3E}">
        <p14:creationId xmlns:p14="http://schemas.microsoft.com/office/powerpoint/2010/main" val="36277058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a:p>
        </p:txBody>
      </p:sp>
      <p:sp>
        <p:nvSpPr>
          <p:cNvPr id="3" name="Rectangle 2"/>
          <p:cNvSpPr/>
          <p:nvPr/>
        </p:nvSpPr>
        <p:spPr>
          <a:xfrm>
            <a:off x="395536" y="1398420"/>
            <a:ext cx="8352928" cy="2450414"/>
          </a:xfrm>
          <a:prstGeom prst="rect">
            <a:avLst/>
          </a:prstGeom>
        </p:spPr>
        <p:txBody>
          <a:bodyPr wrap="square">
            <a:spAutoFit/>
          </a:bodyPr>
          <a:lstStyle/>
          <a:p>
            <a:pPr algn="just">
              <a:lnSpc>
                <a:spcPct val="115000"/>
              </a:lnSpc>
              <a:spcAft>
                <a:spcPts val="1000"/>
              </a:spcAft>
            </a:pPr>
            <a:r>
              <a:rPr lang="es-AR" b="1" cap="small" dirty="0">
                <a:latin typeface="Lucida Sans" panose="020B0602030504020204" pitchFamily="34" charset="0"/>
                <a:ea typeface="Times New Roman" panose="02020603050405020304" pitchFamily="18" charset="0"/>
                <a:cs typeface="Times New Roman" panose="02020603050405020304" pitchFamily="18" charset="0"/>
              </a:rPr>
              <a:t>Clubs y Cooperativas</a:t>
            </a:r>
            <a:endParaRPr lang="en-CA" dirty="0">
              <a:latin typeface="Lucida Sans" panose="020B0602030504020204" pitchFamily="34" charset="0"/>
              <a:ea typeface="MS Mincho"/>
              <a:cs typeface="Times New Roman" panose="02020603050405020304" pitchFamily="18" charset="0"/>
            </a:endParaRPr>
          </a:p>
          <a:p>
            <a:pPr algn="just">
              <a:lnSpc>
                <a:spcPct val="115000"/>
              </a:lnSpc>
              <a:spcAft>
                <a:spcPts val="1000"/>
              </a:spcAft>
            </a:pPr>
            <a:r>
              <a:rPr lang="es-ES_tradnl" dirty="0">
                <a:latin typeface="Lucida Sans" panose="020B0602030504020204" pitchFamily="34" charset="0"/>
                <a:ea typeface="Times New Roman" panose="02020603050405020304" pitchFamily="18" charset="0"/>
                <a:cs typeface="Times New Roman" panose="02020603050405020304" pitchFamily="18" charset="0"/>
              </a:rPr>
              <a:t>Representando el 1% de las ventas totales de alimentos orgánicos en Canadá, equivalente a $15 millones de dólares en 2012, este canal ha incrementado las compras de orgánicos debido a la mayor demanda de las cooperativas y clubs privados cuyos miembros se benefician de la compra directa de orgánicos a distribuidores para posteriormente repartirlos entre ellos. </a:t>
            </a:r>
            <a:endParaRPr lang="en-CA" dirty="0">
              <a:latin typeface="Lucida Sans" panose="020B0602030504020204" pitchFamily="34" charset="0"/>
              <a:ea typeface="MS Mincho"/>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699792" y="4365104"/>
            <a:ext cx="3057525" cy="1381125"/>
          </a:xfrm>
          <a:prstGeom prst="rect">
            <a:avLst/>
          </a:prstGeom>
        </p:spPr>
      </p:pic>
    </p:spTree>
    <p:extLst>
      <p:ext uri="{BB962C8B-B14F-4D97-AF65-F5344CB8AC3E}">
        <p14:creationId xmlns:p14="http://schemas.microsoft.com/office/powerpoint/2010/main" val="39143181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Cultura</a:t>
            </a:r>
            <a:r>
              <a:rPr lang="en-US" dirty="0" smtClean="0"/>
              <a:t> de </a:t>
            </a:r>
            <a:r>
              <a:rPr lang="en-US" dirty="0" err="1" smtClean="0"/>
              <a:t>Negocios</a:t>
            </a:r>
            <a:r>
              <a:rPr lang="en-US" dirty="0" smtClean="0"/>
              <a:t> </a:t>
            </a:r>
            <a:r>
              <a:rPr lang="en-US" dirty="0" err="1" smtClean="0"/>
              <a:t>en</a:t>
            </a:r>
            <a:r>
              <a:rPr lang="en-US" dirty="0" smtClean="0"/>
              <a:t> Canada</a:t>
            </a:r>
            <a:endParaRPr lang="en-US" dirty="0"/>
          </a:p>
        </p:txBody>
      </p:sp>
      <p:sp>
        <p:nvSpPr>
          <p:cNvPr id="4" name="TextBox 3"/>
          <p:cNvSpPr txBox="1"/>
          <p:nvPr/>
        </p:nvSpPr>
        <p:spPr>
          <a:xfrm>
            <a:off x="0" y="1700808"/>
            <a:ext cx="9144000" cy="5078313"/>
          </a:xfrm>
          <a:prstGeom prst="rect">
            <a:avLst/>
          </a:prstGeom>
          <a:noFill/>
        </p:spPr>
        <p:txBody>
          <a:bodyPr wrap="square" rtlCol="0">
            <a:spAutoFit/>
          </a:bodyPr>
          <a:lstStyle/>
          <a:p>
            <a:r>
              <a:rPr lang="en-US" dirty="0" smtClean="0"/>
              <a:t>Canada </a:t>
            </a:r>
            <a:r>
              <a:rPr lang="en-US" dirty="0" err="1" smtClean="0"/>
              <a:t>es</a:t>
            </a:r>
            <a:r>
              <a:rPr lang="en-US" dirty="0" smtClean="0"/>
              <a:t> </a:t>
            </a:r>
            <a:r>
              <a:rPr lang="en-US" dirty="0" err="1" smtClean="0"/>
              <a:t>reconocido</a:t>
            </a:r>
            <a:r>
              <a:rPr lang="en-US" dirty="0" smtClean="0"/>
              <a:t> </a:t>
            </a:r>
            <a:r>
              <a:rPr lang="en-US" dirty="0" err="1" smtClean="0"/>
              <a:t>como</a:t>
            </a:r>
            <a:r>
              <a:rPr lang="en-US" dirty="0"/>
              <a:t> </a:t>
            </a:r>
            <a:r>
              <a:rPr lang="en-US" dirty="0" smtClean="0"/>
              <a:t>socio </a:t>
            </a:r>
            <a:r>
              <a:rPr lang="en-US" dirty="0" err="1" smtClean="0"/>
              <a:t>estrategico</a:t>
            </a:r>
            <a:r>
              <a:rPr lang="en-US" dirty="0" smtClean="0"/>
              <a:t> </a:t>
            </a:r>
            <a:r>
              <a:rPr lang="en-US" dirty="0" err="1" smtClean="0"/>
              <a:t>mundialmente</a:t>
            </a:r>
            <a:r>
              <a:rPr lang="en-US" dirty="0" smtClean="0"/>
              <a:t>. </a:t>
            </a:r>
            <a:r>
              <a:rPr lang="en-US" dirty="0" err="1" smtClean="0"/>
              <a:t>En</a:t>
            </a:r>
            <a:r>
              <a:rPr lang="en-US" dirty="0" smtClean="0"/>
              <a:t> Canada </a:t>
            </a:r>
            <a:r>
              <a:rPr lang="en-US" dirty="0" err="1" smtClean="0"/>
              <a:t>muchas</a:t>
            </a:r>
            <a:r>
              <a:rPr lang="en-US" dirty="0" smtClean="0"/>
              <a:t> </a:t>
            </a:r>
            <a:r>
              <a:rPr lang="en-US" dirty="0" err="1" smtClean="0"/>
              <a:t>diferentes</a:t>
            </a:r>
            <a:r>
              <a:rPr lang="en-US" dirty="0" smtClean="0"/>
              <a:t> </a:t>
            </a:r>
            <a:r>
              <a:rPr lang="en-US" dirty="0" err="1" smtClean="0"/>
              <a:t>culturas</a:t>
            </a:r>
            <a:r>
              <a:rPr lang="en-US" dirty="0" smtClean="0"/>
              <a:t> </a:t>
            </a:r>
            <a:r>
              <a:rPr lang="en-US" dirty="0" err="1" smtClean="0"/>
              <a:t>coexisten</a:t>
            </a:r>
            <a:r>
              <a:rPr lang="en-US" dirty="0" smtClean="0"/>
              <a:t> </a:t>
            </a:r>
            <a:r>
              <a:rPr lang="en-US" dirty="0" err="1" smtClean="0"/>
              <a:t>bajo</a:t>
            </a:r>
            <a:r>
              <a:rPr lang="en-US" dirty="0" smtClean="0"/>
              <a:t> </a:t>
            </a:r>
            <a:r>
              <a:rPr lang="en-US" dirty="0" err="1" smtClean="0"/>
              <a:t>una</a:t>
            </a:r>
            <a:r>
              <a:rPr lang="en-US" dirty="0" smtClean="0"/>
              <a:t> sola </a:t>
            </a:r>
            <a:r>
              <a:rPr lang="en-US" dirty="0" err="1" smtClean="0"/>
              <a:t>sombrilla</a:t>
            </a:r>
            <a:r>
              <a:rPr lang="en-US" dirty="0" smtClean="0"/>
              <a:t>  </a:t>
            </a:r>
            <a:r>
              <a:rPr lang="en-US" dirty="0" err="1" smtClean="0"/>
              <a:t>en</a:t>
            </a:r>
            <a:r>
              <a:rPr lang="en-US" dirty="0" smtClean="0"/>
              <a:t> dos </a:t>
            </a:r>
            <a:r>
              <a:rPr lang="en-US" dirty="0" err="1" smtClean="0"/>
              <a:t>deiferentes</a:t>
            </a:r>
            <a:r>
              <a:rPr lang="en-US" dirty="0" smtClean="0"/>
              <a:t> </a:t>
            </a:r>
            <a:r>
              <a:rPr lang="en-US" dirty="0" err="1" smtClean="0"/>
              <a:t>regiones</a:t>
            </a:r>
            <a:r>
              <a:rPr lang="en-US" dirty="0" smtClean="0"/>
              <a:t>: La region </a:t>
            </a:r>
            <a:r>
              <a:rPr lang="en-US" dirty="0" err="1" smtClean="0"/>
              <a:t>Inglesa</a:t>
            </a:r>
            <a:r>
              <a:rPr lang="en-US" dirty="0" smtClean="0"/>
              <a:t> y La region </a:t>
            </a:r>
            <a:r>
              <a:rPr lang="en-US" dirty="0" err="1" smtClean="0"/>
              <a:t>Francesa</a:t>
            </a:r>
            <a:r>
              <a:rPr lang="en-US" dirty="0" smtClean="0"/>
              <a:t>, </a:t>
            </a:r>
            <a:r>
              <a:rPr lang="en-US" dirty="0" err="1" smtClean="0"/>
              <a:t>cada</a:t>
            </a:r>
            <a:r>
              <a:rPr lang="en-US" dirty="0" smtClean="0"/>
              <a:t> region con </a:t>
            </a:r>
            <a:r>
              <a:rPr lang="en-US" dirty="0" err="1" smtClean="0"/>
              <a:t>caracteristicas</a:t>
            </a:r>
            <a:r>
              <a:rPr lang="en-US" dirty="0" smtClean="0"/>
              <a:t> </a:t>
            </a:r>
            <a:r>
              <a:rPr lang="en-US" dirty="0" err="1" smtClean="0"/>
              <a:t>particulares</a:t>
            </a:r>
            <a:r>
              <a:rPr lang="en-US" dirty="0" smtClean="0"/>
              <a:t> y </a:t>
            </a:r>
            <a:r>
              <a:rPr lang="en-US" dirty="0" err="1" smtClean="0"/>
              <a:t>comportamientos</a:t>
            </a:r>
            <a:r>
              <a:rPr lang="en-US" dirty="0" smtClean="0"/>
              <a:t> de </a:t>
            </a:r>
            <a:r>
              <a:rPr lang="en-US" dirty="0" err="1" smtClean="0"/>
              <a:t>compra</a:t>
            </a:r>
            <a:r>
              <a:rPr lang="en-US" dirty="0" smtClean="0"/>
              <a:t> </a:t>
            </a:r>
            <a:r>
              <a:rPr lang="en-US" dirty="0" err="1" smtClean="0"/>
              <a:t>diferenciados</a:t>
            </a:r>
            <a:r>
              <a:rPr lang="en-US" dirty="0" smtClean="0"/>
              <a:t>. De </a:t>
            </a:r>
            <a:r>
              <a:rPr lang="en-US" dirty="0" err="1" smtClean="0"/>
              <a:t>acuerdo</a:t>
            </a:r>
            <a:r>
              <a:rPr lang="en-US" dirty="0" smtClean="0"/>
              <a:t> al </a:t>
            </a:r>
            <a:r>
              <a:rPr lang="en-US" dirty="0" err="1" smtClean="0"/>
              <a:t>estudio</a:t>
            </a:r>
            <a:r>
              <a:rPr lang="en-US" dirty="0" smtClean="0"/>
              <a:t> “Where  Cultures Meet”, </a:t>
            </a:r>
            <a:r>
              <a:rPr lang="en-US" dirty="0" err="1" smtClean="0"/>
              <a:t>lps</a:t>
            </a:r>
            <a:r>
              <a:rPr lang="en-US" dirty="0" smtClean="0"/>
              <a:t> </a:t>
            </a:r>
            <a:r>
              <a:rPr lang="en-US" dirty="0" err="1" smtClean="0"/>
              <a:t>angloparlantes</a:t>
            </a:r>
            <a:r>
              <a:rPr lang="en-US" dirty="0" smtClean="0"/>
              <a:t> son mas </a:t>
            </a:r>
            <a:r>
              <a:rPr lang="en-US" dirty="0" err="1" smtClean="0"/>
              <a:t>orientados</a:t>
            </a:r>
            <a:r>
              <a:rPr lang="en-US" dirty="0" smtClean="0"/>
              <a:t> a </a:t>
            </a:r>
            <a:r>
              <a:rPr lang="en-US" dirty="0" err="1" smtClean="0"/>
              <a:t>los</a:t>
            </a:r>
            <a:r>
              <a:rPr lang="en-US" dirty="0" smtClean="0"/>
              <a:t> </a:t>
            </a:r>
            <a:r>
              <a:rPr lang="en-US" dirty="0" err="1" smtClean="0"/>
              <a:t>resultados</a:t>
            </a:r>
            <a:r>
              <a:rPr lang="en-US" dirty="0" smtClean="0"/>
              <a:t>, </a:t>
            </a:r>
            <a:r>
              <a:rPr lang="en-US" dirty="0" err="1" smtClean="0"/>
              <a:t>tienen</a:t>
            </a:r>
            <a:r>
              <a:rPr lang="en-US" dirty="0" smtClean="0"/>
              <a:t> el </a:t>
            </a:r>
            <a:r>
              <a:rPr lang="en-US" dirty="0" err="1" smtClean="0"/>
              <a:t>tiempo</a:t>
            </a:r>
            <a:r>
              <a:rPr lang="en-US" dirty="0" smtClean="0"/>
              <a:t> </a:t>
            </a:r>
            <a:r>
              <a:rPr lang="en-US" dirty="0" err="1" smtClean="0"/>
              <a:t>muy</a:t>
            </a:r>
            <a:r>
              <a:rPr lang="en-US" dirty="0" smtClean="0"/>
              <a:t> </a:t>
            </a:r>
            <a:r>
              <a:rPr lang="en-US" dirty="0" err="1" smtClean="0"/>
              <a:t>limitado</a:t>
            </a:r>
            <a:r>
              <a:rPr lang="en-US" dirty="0" smtClean="0"/>
              <a:t> para las </a:t>
            </a:r>
            <a:r>
              <a:rPr lang="en-US" dirty="0" err="1" smtClean="0"/>
              <a:t>citas</a:t>
            </a:r>
            <a:r>
              <a:rPr lang="en-US" dirty="0" smtClean="0"/>
              <a:t> de </a:t>
            </a:r>
            <a:r>
              <a:rPr lang="en-US" dirty="0" err="1" smtClean="0"/>
              <a:t>negocios</a:t>
            </a:r>
            <a:r>
              <a:rPr lang="en-US" dirty="0" smtClean="0"/>
              <a:t>, </a:t>
            </a:r>
            <a:r>
              <a:rPr lang="en-US" dirty="0" err="1" smtClean="0"/>
              <a:t>todo</a:t>
            </a:r>
            <a:r>
              <a:rPr lang="en-US" dirty="0" smtClean="0"/>
              <a:t> se </a:t>
            </a:r>
            <a:r>
              <a:rPr lang="en-US" dirty="0" err="1" smtClean="0"/>
              <a:t>planea</a:t>
            </a:r>
            <a:r>
              <a:rPr lang="en-US" dirty="0" smtClean="0"/>
              <a:t> con </a:t>
            </a:r>
            <a:r>
              <a:rPr lang="en-US" dirty="0" err="1" smtClean="0"/>
              <a:t>anterioridad</a:t>
            </a:r>
            <a:r>
              <a:rPr lang="en-US" dirty="0" smtClean="0"/>
              <a:t>, </a:t>
            </a:r>
            <a:r>
              <a:rPr lang="en-US" dirty="0" err="1" smtClean="0"/>
              <a:t>mientras</a:t>
            </a:r>
            <a:r>
              <a:rPr lang="en-US" dirty="0" smtClean="0"/>
              <a:t> que </a:t>
            </a:r>
            <a:r>
              <a:rPr lang="en-US" dirty="0" err="1" smtClean="0"/>
              <a:t>los</a:t>
            </a:r>
            <a:r>
              <a:rPr lang="en-US" dirty="0" smtClean="0"/>
              <a:t> </a:t>
            </a:r>
            <a:r>
              <a:rPr lang="en-US" dirty="0" err="1" smtClean="0"/>
              <a:t>francoparlantes</a:t>
            </a:r>
            <a:r>
              <a:rPr lang="en-US" dirty="0" smtClean="0"/>
              <a:t> se </a:t>
            </a:r>
            <a:r>
              <a:rPr lang="en-US" dirty="0" err="1" smtClean="0"/>
              <a:t>interesan</a:t>
            </a:r>
            <a:r>
              <a:rPr lang="en-US" dirty="0" smtClean="0"/>
              <a:t> mas </a:t>
            </a:r>
            <a:r>
              <a:rPr lang="en-US" dirty="0" err="1" smtClean="0"/>
              <a:t>en</a:t>
            </a:r>
            <a:r>
              <a:rPr lang="en-US" dirty="0" smtClean="0"/>
              <a:t> el </a:t>
            </a:r>
            <a:r>
              <a:rPr lang="en-US" dirty="0" err="1" smtClean="0"/>
              <a:t>proceso</a:t>
            </a:r>
            <a:r>
              <a:rPr lang="en-US" dirty="0" smtClean="0"/>
              <a:t>, </a:t>
            </a:r>
            <a:r>
              <a:rPr lang="en-US" dirty="0" err="1" smtClean="0"/>
              <a:t>tienen</a:t>
            </a:r>
            <a:r>
              <a:rPr lang="en-US" dirty="0" smtClean="0"/>
              <a:t> </a:t>
            </a:r>
            <a:r>
              <a:rPr lang="en-US" dirty="0" err="1" smtClean="0"/>
              <a:t>tendencia</a:t>
            </a:r>
            <a:r>
              <a:rPr lang="en-US" dirty="0" smtClean="0"/>
              <a:t> a </a:t>
            </a:r>
            <a:r>
              <a:rPr lang="en-US" dirty="0" err="1" smtClean="0"/>
              <a:t>ser</a:t>
            </a:r>
            <a:r>
              <a:rPr lang="en-US" dirty="0" smtClean="0"/>
              <a:t> mas </a:t>
            </a:r>
            <a:r>
              <a:rPr lang="en-US" dirty="0" err="1" smtClean="0"/>
              <a:t>comunicativos</a:t>
            </a:r>
            <a:r>
              <a:rPr lang="en-US" dirty="0" smtClean="0"/>
              <a:t> y a </a:t>
            </a:r>
            <a:r>
              <a:rPr lang="en-US" dirty="0" err="1" smtClean="0"/>
              <a:t>expresar</a:t>
            </a:r>
            <a:r>
              <a:rPr lang="en-US" dirty="0" smtClean="0"/>
              <a:t> mas </a:t>
            </a:r>
            <a:r>
              <a:rPr lang="en-US" dirty="0" err="1" smtClean="0"/>
              <a:t>sus</a:t>
            </a:r>
            <a:r>
              <a:rPr lang="en-US" dirty="0" smtClean="0"/>
              <a:t> ideas y </a:t>
            </a:r>
            <a:r>
              <a:rPr lang="en-US" dirty="0" err="1" smtClean="0"/>
              <a:t>conceptos</a:t>
            </a:r>
            <a:r>
              <a:rPr lang="en-US" dirty="0" smtClean="0"/>
              <a:t>.</a:t>
            </a:r>
          </a:p>
          <a:p>
            <a:endParaRPr lang="en-US" dirty="0"/>
          </a:p>
          <a:p>
            <a:r>
              <a:rPr lang="en-US" dirty="0" smtClean="0"/>
              <a:t>El </a:t>
            </a:r>
            <a:r>
              <a:rPr lang="en-US" dirty="0" err="1" smtClean="0"/>
              <a:t>importador</a:t>
            </a:r>
            <a:r>
              <a:rPr lang="en-US" dirty="0" smtClean="0"/>
              <a:t> </a:t>
            </a:r>
            <a:r>
              <a:rPr lang="en-US" dirty="0" err="1" smtClean="0"/>
              <a:t>Canadiense</a:t>
            </a:r>
            <a:r>
              <a:rPr lang="en-US" dirty="0" smtClean="0"/>
              <a:t>, </a:t>
            </a:r>
            <a:r>
              <a:rPr lang="en-US" dirty="0" err="1" smtClean="0"/>
              <a:t>toma</a:t>
            </a:r>
            <a:r>
              <a:rPr lang="en-US" dirty="0" smtClean="0"/>
              <a:t> </a:t>
            </a:r>
            <a:r>
              <a:rPr lang="en-US" dirty="0" err="1" smtClean="0"/>
              <a:t>tiempo</a:t>
            </a:r>
            <a:r>
              <a:rPr lang="en-US" dirty="0" smtClean="0"/>
              <a:t> </a:t>
            </a:r>
            <a:r>
              <a:rPr lang="en-US" dirty="0" err="1" smtClean="0"/>
              <a:t>en</a:t>
            </a:r>
            <a:r>
              <a:rPr lang="en-US" dirty="0" smtClean="0"/>
              <a:t> </a:t>
            </a:r>
            <a:r>
              <a:rPr lang="en-US" dirty="0" err="1" smtClean="0"/>
              <a:t>hacer</a:t>
            </a:r>
            <a:r>
              <a:rPr lang="en-US" dirty="0" smtClean="0"/>
              <a:t> </a:t>
            </a:r>
            <a:r>
              <a:rPr lang="en-US" dirty="0" err="1" smtClean="0"/>
              <a:t>sus</a:t>
            </a:r>
            <a:r>
              <a:rPr lang="en-US" dirty="0" smtClean="0"/>
              <a:t> </a:t>
            </a:r>
            <a:r>
              <a:rPr lang="en-US" dirty="0" err="1" smtClean="0"/>
              <a:t>alianzas</a:t>
            </a:r>
            <a:r>
              <a:rPr lang="en-US" dirty="0" smtClean="0"/>
              <a:t>  </a:t>
            </a:r>
            <a:r>
              <a:rPr lang="en-US" dirty="0" err="1" smtClean="0"/>
              <a:t>pero</a:t>
            </a:r>
            <a:r>
              <a:rPr lang="en-US" dirty="0" smtClean="0"/>
              <a:t> </a:t>
            </a:r>
            <a:r>
              <a:rPr lang="en-US" dirty="0" err="1" smtClean="0"/>
              <a:t>una</a:t>
            </a:r>
            <a:r>
              <a:rPr lang="en-US" dirty="0" smtClean="0"/>
              <a:t> </a:t>
            </a:r>
            <a:r>
              <a:rPr lang="en-US" dirty="0" err="1" smtClean="0"/>
              <a:t>vez</a:t>
            </a:r>
            <a:r>
              <a:rPr lang="en-US" dirty="0" smtClean="0"/>
              <a:t> se </a:t>
            </a:r>
            <a:r>
              <a:rPr lang="en-US" dirty="0" err="1" smtClean="0"/>
              <a:t>concreta</a:t>
            </a:r>
            <a:r>
              <a:rPr lang="en-US" dirty="0" smtClean="0"/>
              <a:t> la </a:t>
            </a:r>
            <a:r>
              <a:rPr lang="en-US" dirty="0" err="1" smtClean="0"/>
              <a:t>negociacion</a:t>
            </a:r>
            <a:r>
              <a:rPr lang="en-US" dirty="0" smtClean="0"/>
              <a:t> son </a:t>
            </a:r>
            <a:r>
              <a:rPr lang="en-US" dirty="0" err="1" smtClean="0"/>
              <a:t>aliados</a:t>
            </a:r>
            <a:r>
              <a:rPr lang="en-US" dirty="0" smtClean="0"/>
              <a:t> de </a:t>
            </a:r>
            <a:r>
              <a:rPr lang="en-US" dirty="0" err="1" smtClean="0"/>
              <a:t>negocios</a:t>
            </a:r>
            <a:r>
              <a:rPr lang="en-US" dirty="0" smtClean="0"/>
              <a:t> de largo </a:t>
            </a:r>
            <a:r>
              <a:rPr lang="en-US" dirty="0" err="1" smtClean="0"/>
              <a:t>plazo</a:t>
            </a:r>
            <a:r>
              <a:rPr lang="en-US" dirty="0" smtClean="0"/>
              <a:t> y </a:t>
            </a:r>
            <a:r>
              <a:rPr lang="en-US" dirty="0" err="1" smtClean="0"/>
              <a:t>establecen</a:t>
            </a:r>
            <a:r>
              <a:rPr lang="en-US" dirty="0" smtClean="0"/>
              <a:t> </a:t>
            </a:r>
            <a:r>
              <a:rPr lang="en-US" dirty="0" err="1" smtClean="0"/>
              <a:t>una</a:t>
            </a:r>
            <a:r>
              <a:rPr lang="en-US" dirty="0" smtClean="0"/>
              <a:t> </a:t>
            </a:r>
            <a:r>
              <a:rPr lang="en-US" dirty="0" err="1" smtClean="0"/>
              <a:t>relacion</a:t>
            </a:r>
            <a:r>
              <a:rPr lang="en-US" dirty="0" smtClean="0"/>
              <a:t> de </a:t>
            </a:r>
            <a:r>
              <a:rPr lang="en-US" dirty="0" err="1" smtClean="0"/>
              <a:t>confianza</a:t>
            </a:r>
            <a:r>
              <a:rPr lang="en-US" dirty="0" smtClean="0"/>
              <a:t> con </a:t>
            </a:r>
            <a:r>
              <a:rPr lang="en-US" dirty="0" err="1" smtClean="0"/>
              <a:t>sus</a:t>
            </a:r>
            <a:r>
              <a:rPr lang="en-US" dirty="0" smtClean="0"/>
              <a:t> </a:t>
            </a:r>
            <a:r>
              <a:rPr lang="en-US" dirty="0" err="1" smtClean="0"/>
              <a:t>proveedores</a:t>
            </a:r>
            <a:r>
              <a:rPr lang="en-US" dirty="0" smtClean="0"/>
              <a:t>. </a:t>
            </a:r>
          </a:p>
          <a:p>
            <a:endParaRPr lang="en-US" dirty="0"/>
          </a:p>
          <a:p>
            <a:r>
              <a:rPr lang="en-US" dirty="0" smtClean="0"/>
              <a:t>La </a:t>
            </a:r>
            <a:r>
              <a:rPr lang="en-US" dirty="0" err="1" smtClean="0"/>
              <a:t>diferencias</a:t>
            </a:r>
            <a:r>
              <a:rPr lang="en-US" dirty="0" smtClean="0"/>
              <a:t> </a:t>
            </a:r>
            <a:r>
              <a:rPr lang="en-US" dirty="0" err="1" smtClean="0"/>
              <a:t>culturales</a:t>
            </a:r>
            <a:r>
              <a:rPr lang="en-US" dirty="0" smtClean="0"/>
              <a:t> entre Canada y USA son </a:t>
            </a:r>
            <a:r>
              <a:rPr lang="en-US" dirty="0" err="1" smtClean="0"/>
              <a:t>tambien</a:t>
            </a:r>
            <a:r>
              <a:rPr lang="en-US" dirty="0" smtClean="0"/>
              <a:t> notables. No </a:t>
            </a:r>
            <a:r>
              <a:rPr lang="en-US" dirty="0" err="1" smtClean="0"/>
              <a:t>es</a:t>
            </a:r>
            <a:r>
              <a:rPr lang="en-US" dirty="0" smtClean="0"/>
              <a:t> lo </a:t>
            </a:r>
            <a:r>
              <a:rPr lang="en-US" dirty="0" err="1" smtClean="0"/>
              <a:t>mismo</a:t>
            </a:r>
            <a:r>
              <a:rPr lang="en-US" dirty="0" smtClean="0"/>
              <a:t> </a:t>
            </a:r>
            <a:r>
              <a:rPr lang="en-US" dirty="0" err="1" smtClean="0"/>
              <a:t>hacer</a:t>
            </a:r>
            <a:r>
              <a:rPr lang="en-US" dirty="0" smtClean="0"/>
              <a:t> </a:t>
            </a:r>
            <a:r>
              <a:rPr lang="en-US" dirty="0" err="1" smtClean="0"/>
              <a:t>negocios</a:t>
            </a:r>
            <a:r>
              <a:rPr lang="en-US" dirty="0" smtClean="0"/>
              <a:t> con </a:t>
            </a:r>
            <a:r>
              <a:rPr lang="en-US" dirty="0" err="1" smtClean="0"/>
              <a:t>los</a:t>
            </a:r>
            <a:r>
              <a:rPr lang="en-US" dirty="0" smtClean="0"/>
              <a:t> </a:t>
            </a:r>
            <a:r>
              <a:rPr lang="en-US" dirty="0" err="1" smtClean="0"/>
              <a:t>unos</a:t>
            </a:r>
            <a:r>
              <a:rPr lang="en-US" dirty="0" smtClean="0"/>
              <a:t> que con </a:t>
            </a:r>
            <a:r>
              <a:rPr lang="en-US" dirty="0" err="1" smtClean="0"/>
              <a:t>los</a:t>
            </a:r>
            <a:r>
              <a:rPr lang="en-US" dirty="0" smtClean="0"/>
              <a:t> </a:t>
            </a:r>
            <a:r>
              <a:rPr lang="en-US" dirty="0" err="1" smtClean="0"/>
              <a:t>otros</a:t>
            </a:r>
            <a:r>
              <a:rPr lang="en-US" dirty="0" smtClean="0"/>
              <a:t>. El Mercado </a:t>
            </a:r>
            <a:r>
              <a:rPr lang="en-US" dirty="0" err="1" smtClean="0"/>
              <a:t>Canadiense</a:t>
            </a:r>
            <a:r>
              <a:rPr lang="en-US" dirty="0" smtClean="0"/>
              <a:t> </a:t>
            </a:r>
            <a:r>
              <a:rPr lang="en-US" dirty="0" err="1" smtClean="0"/>
              <a:t>tiene</a:t>
            </a:r>
            <a:r>
              <a:rPr lang="en-US" dirty="0" smtClean="0"/>
              <a:t> un </a:t>
            </a:r>
            <a:r>
              <a:rPr lang="en-US" dirty="0" err="1" smtClean="0"/>
              <a:t>comportamiento</a:t>
            </a:r>
            <a:r>
              <a:rPr lang="en-US" dirty="0" smtClean="0"/>
              <a:t> </a:t>
            </a:r>
            <a:r>
              <a:rPr lang="en-US" dirty="0" err="1" smtClean="0"/>
              <a:t>distinto</a:t>
            </a:r>
            <a:r>
              <a:rPr lang="en-US" dirty="0" smtClean="0"/>
              <a:t> </a:t>
            </a:r>
            <a:r>
              <a:rPr lang="en-US" dirty="0" err="1" smtClean="0"/>
              <a:t>en</a:t>
            </a:r>
            <a:r>
              <a:rPr lang="en-US" dirty="0" smtClean="0"/>
              <a:t> gusto, </a:t>
            </a:r>
            <a:r>
              <a:rPr lang="en-US" dirty="0" err="1" smtClean="0"/>
              <a:t>tiempo</a:t>
            </a:r>
            <a:r>
              <a:rPr lang="en-US" dirty="0" smtClean="0"/>
              <a:t> </a:t>
            </a:r>
            <a:r>
              <a:rPr lang="en-US" dirty="0" err="1" smtClean="0"/>
              <a:t>en</a:t>
            </a:r>
            <a:r>
              <a:rPr lang="en-US" dirty="0" smtClean="0"/>
              <a:t> </a:t>
            </a:r>
            <a:r>
              <a:rPr lang="en-US" dirty="0" err="1" smtClean="0"/>
              <a:t>toma</a:t>
            </a:r>
            <a:r>
              <a:rPr lang="en-US" dirty="0" smtClean="0"/>
              <a:t> de </a:t>
            </a:r>
            <a:r>
              <a:rPr lang="en-US" dirty="0" err="1" smtClean="0"/>
              <a:t>desciones</a:t>
            </a:r>
            <a:r>
              <a:rPr lang="en-US" dirty="0" smtClean="0"/>
              <a:t>, </a:t>
            </a:r>
            <a:r>
              <a:rPr lang="en-US" dirty="0" err="1" smtClean="0"/>
              <a:t>desarrollo</a:t>
            </a:r>
            <a:r>
              <a:rPr lang="en-US" dirty="0" smtClean="0"/>
              <a:t> de </a:t>
            </a:r>
            <a:r>
              <a:rPr lang="en-US" dirty="0" err="1" smtClean="0"/>
              <a:t>relaciones</a:t>
            </a:r>
            <a:r>
              <a:rPr lang="en-US" dirty="0" smtClean="0"/>
              <a:t>, factor </a:t>
            </a:r>
            <a:r>
              <a:rPr lang="en-US" dirty="0" err="1" smtClean="0"/>
              <a:t>riesgo</a:t>
            </a:r>
            <a:r>
              <a:rPr lang="en-US" dirty="0" smtClean="0"/>
              <a:t> etc. </a:t>
            </a:r>
            <a:r>
              <a:rPr lang="en-US" dirty="0" err="1" smtClean="0"/>
              <a:t>en</a:t>
            </a:r>
            <a:r>
              <a:rPr lang="en-US" dirty="0" smtClean="0"/>
              <a:t> </a:t>
            </a:r>
            <a:r>
              <a:rPr lang="en-US" dirty="0" err="1" smtClean="0"/>
              <a:t>comparacion</a:t>
            </a:r>
            <a:r>
              <a:rPr lang="en-US" dirty="0" smtClean="0"/>
              <a:t> al Mercado Americano.</a:t>
            </a:r>
          </a:p>
          <a:p>
            <a:r>
              <a:rPr lang="en-US" dirty="0" smtClean="0"/>
              <a:t> </a:t>
            </a:r>
          </a:p>
          <a:p>
            <a:endParaRPr lang="en-US" dirty="0"/>
          </a:p>
        </p:txBody>
      </p:sp>
    </p:spTree>
    <p:extLst>
      <p:ext uri="{BB962C8B-B14F-4D97-AF65-F5344CB8AC3E}">
        <p14:creationId xmlns:p14="http://schemas.microsoft.com/office/powerpoint/2010/main" val="21339640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a:p>
        </p:txBody>
      </p:sp>
      <p:pic>
        <p:nvPicPr>
          <p:cNvPr id="3" name="Imagen 116"/>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8416" y="1268760"/>
            <a:ext cx="7427168" cy="5251722"/>
          </a:xfrm>
          <a:prstGeom prst="rect">
            <a:avLst/>
          </a:prstGeom>
          <a:noFill/>
        </p:spPr>
      </p:pic>
    </p:spTree>
    <p:extLst>
      <p:ext uri="{BB962C8B-B14F-4D97-AF65-F5344CB8AC3E}">
        <p14:creationId xmlns:p14="http://schemas.microsoft.com/office/powerpoint/2010/main" val="9163319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dirty="0" smtClean="0"/>
              <a:t>Aplicación Móvil</a:t>
            </a:r>
            <a:endParaRPr lang="es-CO"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403652" y="1249320"/>
            <a:ext cx="6894767" cy="1747632"/>
          </a:xfr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97485" y="3003959"/>
            <a:ext cx="2476698" cy="1238349"/>
          </a:xfrm>
          <a:prstGeom prst="rect">
            <a:avLst/>
          </a:prstGeom>
        </p:spPr>
      </p:pic>
      <p:pic>
        <p:nvPicPr>
          <p:cNvPr id="8" name="Picture 7"/>
          <p:cNvPicPr>
            <a:picLocks noChangeAspect="1"/>
          </p:cNvPicPr>
          <p:nvPr/>
        </p:nvPicPr>
        <p:blipFill>
          <a:blip r:embed="rId4"/>
          <a:stretch>
            <a:fillRect/>
          </a:stretch>
        </p:blipFill>
        <p:spPr>
          <a:xfrm>
            <a:off x="2001345" y="4120083"/>
            <a:ext cx="5739011" cy="1757193"/>
          </a:xfrm>
          <a:prstGeom prst="rect">
            <a:avLst/>
          </a:prstGeom>
        </p:spPr>
      </p:pic>
    </p:spTree>
    <p:extLst>
      <p:ext uri="{BB962C8B-B14F-4D97-AF65-F5344CB8AC3E}">
        <p14:creationId xmlns:p14="http://schemas.microsoft.com/office/powerpoint/2010/main" val="14739168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EQ-logoFINAL.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89611" y="3800147"/>
            <a:ext cx="3341177" cy="887919"/>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1760" y="2384854"/>
            <a:ext cx="4296872" cy="912633"/>
          </a:xfrm>
          <a:prstGeom prst="rect">
            <a:avLst/>
          </a:prstGeom>
        </p:spPr>
      </p:pic>
      <p:pic>
        <p:nvPicPr>
          <p:cNvPr id="3" name="Picture 2"/>
          <p:cNvPicPr>
            <a:picLocks noChangeAspect="1"/>
          </p:cNvPicPr>
          <p:nvPr/>
        </p:nvPicPr>
        <p:blipFill>
          <a:blip r:embed="rId4"/>
          <a:stretch>
            <a:fillRect/>
          </a:stretch>
        </p:blipFill>
        <p:spPr>
          <a:xfrm>
            <a:off x="3745423" y="5373216"/>
            <a:ext cx="1629544" cy="792948"/>
          </a:xfrm>
          <a:prstGeom prst="rect">
            <a:avLst/>
          </a:prstGeom>
        </p:spPr>
      </p:pic>
      <p:pic>
        <p:nvPicPr>
          <p:cNvPr id="1026" name="Picture 2" descr="http://swc-cfc.gc.ca/images/goc-gdc-sig.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15616" y="872197"/>
            <a:ext cx="6606540" cy="82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917968"/>
      </p:ext>
    </p:extLst>
  </p:cSld>
  <p:clrMapOvr>
    <a:masterClrMapping/>
  </p:clrMapOvr>
  <mc:AlternateContent xmlns:mc="http://schemas.openxmlformats.org/markup-compatibility/2006" xmlns:p14="http://schemas.microsoft.com/office/powerpoint/2010/main">
    <mc:Choice Requires="p14">
      <p:transition spd="slow" advClick="0" advTm="15000">
        <p14:prism isContent="1" isInverted="1"/>
      </p:transition>
    </mc:Choice>
    <mc:Fallback xmlns="">
      <p:transition spd="slow" advClick="0" advTm="1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dirty="0" smtClean="0"/>
              <a:t>Como es el Consumidor Canadiense</a:t>
            </a:r>
            <a:endParaRPr lang="es-CO" dirty="0"/>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43607" y="1390592"/>
            <a:ext cx="6710773" cy="4702704"/>
          </a:xfrm>
        </p:spPr>
      </p:pic>
    </p:spTree>
    <p:extLst>
      <p:ext uri="{BB962C8B-B14F-4D97-AF65-F5344CB8AC3E}">
        <p14:creationId xmlns:p14="http://schemas.microsoft.com/office/powerpoint/2010/main" val="29964761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El Consumidor Orgánico en Canadá</a:t>
            </a:r>
            <a:endParaRPr lang="es-CO"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082" y="2780928"/>
            <a:ext cx="9139461" cy="1152128"/>
          </a:xfrm>
          <a:prstGeom prst="rect">
            <a:avLst/>
          </a:prstGeom>
        </p:spPr>
      </p:pic>
    </p:spTree>
    <p:extLst>
      <p:ext uri="{BB962C8B-B14F-4D97-AF65-F5344CB8AC3E}">
        <p14:creationId xmlns:p14="http://schemas.microsoft.com/office/powerpoint/2010/main" val="6050646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El Consumidor Orgánico en Canadá</a:t>
            </a:r>
            <a:endParaRPr lang="es-CO"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39752" y="1200227"/>
            <a:ext cx="3960440" cy="5657773"/>
          </a:xfrm>
          <a:prstGeom prst="rect">
            <a:avLst/>
          </a:prstGeom>
        </p:spPr>
      </p:pic>
    </p:spTree>
    <p:extLst>
      <p:ext uri="{BB962C8B-B14F-4D97-AF65-F5344CB8AC3E}">
        <p14:creationId xmlns:p14="http://schemas.microsoft.com/office/powerpoint/2010/main" val="28488787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El Consumidor Orgánico en Canadá</a:t>
            </a:r>
            <a:endParaRPr lang="es-CO"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87916" y="1052735"/>
            <a:ext cx="4488340" cy="5771143"/>
          </a:xfrm>
          <a:prstGeom prst="rect">
            <a:avLst/>
          </a:prstGeom>
        </p:spPr>
      </p:pic>
    </p:spTree>
    <p:extLst>
      <p:ext uri="{BB962C8B-B14F-4D97-AF65-F5344CB8AC3E}">
        <p14:creationId xmlns:p14="http://schemas.microsoft.com/office/powerpoint/2010/main" val="5856124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O"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496" y="1268760"/>
            <a:ext cx="9053556" cy="4104456"/>
          </a:xfrm>
          <a:prstGeom prst="rect">
            <a:avLst/>
          </a:prstGeom>
        </p:spPr>
      </p:pic>
    </p:spTree>
    <p:extLst>
      <p:ext uri="{BB962C8B-B14F-4D97-AF65-F5344CB8AC3E}">
        <p14:creationId xmlns:p14="http://schemas.microsoft.com/office/powerpoint/2010/main" val="296251230"/>
      </p:ext>
    </p:extLst>
  </p:cSld>
  <p:clrMapOvr>
    <a:masterClrMapping/>
  </p:clrMapOvr>
  <p:timing>
    <p:tnLst>
      <p:par>
        <p:cTn id="1" dur="indefinite" restart="never" nodeType="tmRoot"/>
      </p:par>
    </p:tnLst>
  </p:timing>
</p:sld>
</file>

<file path=ppt/theme/theme1.xml><?xml version="1.0" encoding="utf-8"?>
<a:theme xmlns:a="http://schemas.openxmlformats.org/drawingml/2006/main" name="EQ">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1">
      <a:majorFont>
        <a:latin typeface="Lucida San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ree_Circle_Pictures_Shrink_16x9.potx" id="{E4CFAA27-6FFA-4DF0-9594-8BEB8611941D}" vid="{0342CDA7-504D-43A9-A860-69E1CF462AC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13881</TotalTime>
  <Words>2484</Words>
  <Application>Microsoft Office PowerPoint</Application>
  <PresentationFormat>On-screen Show (4:3)</PresentationFormat>
  <Paragraphs>141</Paragraphs>
  <Slides>44</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MS Mincho</vt:lpstr>
      <vt:lpstr>Arial</vt:lpstr>
      <vt:lpstr>Calibri</vt:lpstr>
      <vt:lpstr>Calibri Light</vt:lpstr>
      <vt:lpstr>Lucida Sans</vt:lpstr>
      <vt:lpstr>Times New Roman</vt:lpstr>
      <vt:lpstr>EQ</vt:lpstr>
      <vt:lpstr>Office Theme</vt:lpstr>
      <vt:lpstr>PowerPoint Presentation</vt:lpstr>
      <vt:lpstr>PowerPoint Presentation</vt:lpstr>
      <vt:lpstr>Antecedentes</vt:lpstr>
      <vt:lpstr>PowerPoint Presentation</vt:lpstr>
      <vt:lpstr>Como es el Consumidor Canadiense</vt:lpstr>
      <vt:lpstr>El Consumidor Orgánico en Canadá</vt:lpstr>
      <vt:lpstr>El Consumidor Orgánico en Canadá</vt:lpstr>
      <vt:lpstr>El Consumidor Orgánico en Canadá</vt:lpstr>
      <vt:lpstr>PowerPoint Presentation</vt:lpstr>
      <vt:lpstr>PowerPoint Presentation</vt:lpstr>
      <vt:lpstr> </vt:lpstr>
      <vt:lpstr>Determinantes de Compra de Productos Orgánicos en Canadá </vt:lpstr>
      <vt:lpstr>Segmentacion de los Compradores de Productos Organicos</vt:lpstr>
      <vt:lpstr>5 Segmentos</vt:lpstr>
      <vt:lpstr>Creyentes Naturales</vt:lpstr>
      <vt:lpstr>PowerPoint Presentation</vt:lpstr>
      <vt:lpstr>Habituates Sospechosos</vt:lpstr>
      <vt:lpstr>PowerPoint Presentation</vt:lpstr>
      <vt:lpstr>Los Escépticos</vt:lpstr>
      <vt:lpstr>PowerPoint Presentation</vt:lpstr>
      <vt:lpstr>Los Vendidos al Sistema </vt:lpstr>
      <vt:lpstr>PowerPoint Presentation</vt:lpstr>
      <vt:lpstr>Los Intocables </vt:lpstr>
      <vt:lpstr>PowerPoint Presentation</vt:lpstr>
      <vt:lpstr>PowerPoint Presentation</vt:lpstr>
      <vt:lpstr>PowerPoint Presentation</vt:lpstr>
      <vt:lpstr>Canales De Comercialización</vt:lpstr>
      <vt:lpstr>PowerPoint Presentation</vt:lpstr>
      <vt:lpstr>PowerPoint Presentation</vt:lpstr>
      <vt:lpstr>Tiendas Minoristas Tradicionales</vt:lpstr>
      <vt:lpstr>PowerPoint Presentation</vt:lpstr>
      <vt:lpstr>Tiendas de Alimentos Saludables  </vt:lpstr>
      <vt:lpstr>PowerPoint Presentation</vt:lpstr>
      <vt:lpstr>PowerPoint Presentation</vt:lpstr>
      <vt:lpstr>PowerPoint Presentation</vt:lpstr>
      <vt:lpstr>PowerPoint Presentation</vt:lpstr>
      <vt:lpstr>Mercado de Campesinos </vt:lpstr>
      <vt:lpstr>PowerPoint Presentation</vt:lpstr>
      <vt:lpstr>PowerPoint Presentation</vt:lpstr>
      <vt:lpstr>PowerPoint Presentation</vt:lpstr>
      <vt:lpstr>Cultura de Negocios en Canada</vt:lpstr>
      <vt:lpstr>PowerPoint Presentation</vt:lpstr>
      <vt:lpstr>Aplicación Móvil</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 Foundation</dc:title>
  <dc:creator>Rodolfo Móseres Dieppa</dc:creator>
  <cp:keywords>EQ Foundation</cp:keywords>
  <cp:lastModifiedBy>Rodo Moseres</cp:lastModifiedBy>
  <cp:revision>925</cp:revision>
  <cp:lastPrinted>2011-05-17T13:38:33Z</cp:lastPrinted>
  <dcterms:created xsi:type="dcterms:W3CDTF">2011-05-06T18:53:47Z</dcterms:created>
  <dcterms:modified xsi:type="dcterms:W3CDTF">2016-07-21T23:25:38Z</dcterms:modified>
</cp:coreProperties>
</file>