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72" r:id="rId2"/>
    <p:sldId id="442" r:id="rId3"/>
    <p:sldId id="443" r:id="rId4"/>
    <p:sldId id="444" r:id="rId5"/>
    <p:sldId id="470" r:id="rId6"/>
    <p:sldId id="471" r:id="rId7"/>
    <p:sldId id="472" r:id="rId8"/>
    <p:sldId id="279" r:id="rId9"/>
    <p:sldId id="282" r:id="rId10"/>
    <p:sldId id="319" r:id="rId11"/>
    <p:sldId id="320" r:id="rId12"/>
    <p:sldId id="348" r:id="rId13"/>
    <p:sldId id="464" r:id="rId14"/>
    <p:sldId id="432" r:id="rId15"/>
    <p:sldId id="452" r:id="rId16"/>
    <p:sldId id="454" r:id="rId17"/>
    <p:sldId id="453" r:id="rId18"/>
    <p:sldId id="455" r:id="rId19"/>
    <p:sldId id="450" r:id="rId20"/>
    <p:sldId id="451" r:id="rId21"/>
    <p:sldId id="446" r:id="rId22"/>
    <p:sldId id="447" r:id="rId23"/>
    <p:sldId id="409" r:id="rId24"/>
    <p:sldId id="410" r:id="rId25"/>
    <p:sldId id="411" r:id="rId26"/>
    <p:sldId id="467" r:id="rId27"/>
    <p:sldId id="468" r:id="rId28"/>
    <p:sldId id="466" r:id="rId29"/>
    <p:sldId id="469" r:id="rId30"/>
    <p:sldId id="459" r:id="rId31"/>
    <p:sldId id="460" r:id="rId32"/>
    <p:sldId id="461" r:id="rId33"/>
    <p:sldId id="462" r:id="rId34"/>
    <p:sldId id="463" r:id="rId35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91">
          <p15:clr>
            <a:srgbClr val="A4A3A4"/>
          </p15:clr>
        </p15:guide>
        <p15:guide id="2" pos="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31"/>
    <a:srgbClr val="006600"/>
    <a:srgbClr val="009900"/>
    <a:srgbClr val="5B870B"/>
    <a:srgbClr val="9BC309"/>
    <a:srgbClr val="7CB90F"/>
    <a:srgbClr val="69CB07"/>
    <a:srgbClr val="0000FF"/>
    <a:srgbClr val="A2F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67712" autoAdjust="0"/>
  </p:normalViewPr>
  <p:slideViewPr>
    <p:cSldViewPr showGuides="1">
      <p:cViewPr varScale="1">
        <p:scale>
          <a:sx n="74" d="100"/>
          <a:sy n="74" d="100"/>
        </p:scale>
        <p:origin x="-1200" y="-90"/>
      </p:cViewPr>
      <p:guideLst>
        <p:guide orient="horz" pos="391"/>
        <p:guide pos="476"/>
      </p:guideLst>
    </p:cSldViewPr>
  </p:slideViewPr>
  <p:outlineViewPr>
    <p:cViewPr>
      <p:scale>
        <a:sx n="33" d="100"/>
        <a:sy n="33" d="100"/>
      </p:scale>
      <p:origin x="0" y="1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notesViewPr>
    <p:cSldViewPr>
      <p:cViewPr varScale="1">
        <p:scale>
          <a:sx n="51" d="100"/>
          <a:sy n="51" d="100"/>
        </p:scale>
        <p:origin x="-295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abiola.moreno\Documents\FABIOLA%20MORENO\BASES%20DATOS\2016\ESTADISTICAS%20JUNIO%202016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effectLst/>
              </a:defRPr>
            </a:pPr>
            <a:r>
              <a:rPr lang="es-CO" sz="2000" b="1" dirty="0">
                <a:solidFill>
                  <a:srgbClr val="009900"/>
                </a:solidFill>
                <a:effectLst/>
                <a:latin typeface="Arial Black" panose="020B0A04020102020204" pitchFamily="34" charset="0"/>
              </a:rPr>
              <a:t>BIOINSUMOS DE USO AGRÍCOLA REGISTRADOS JUNIO 2016 = 245</a:t>
            </a:r>
          </a:p>
        </c:rich>
      </c:tx>
      <c:layout>
        <c:manualLayout>
          <c:xMode val="edge"/>
          <c:yMode val="edge"/>
          <c:x val="0.17992779114286447"/>
          <c:y val="1.726376173290105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167255695905644"/>
          <c:y val="0.21732133483314589"/>
          <c:w val="0.37723613002385054"/>
          <c:h val="0.69088113985751776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3105027593087948"/>
                  <c:y val="-1.85546923674689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CB-41F7-A74B-75BA76D3C15C}"/>
                </c:ext>
              </c:extLst>
            </c:dLbl>
            <c:dLbl>
              <c:idx val="1"/>
              <c:layout>
                <c:manualLayout>
                  <c:x val="9.639640734362849E-2"/>
                  <c:y val="-7.65217371603604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CB-41F7-A74B-75BA76D3C15C}"/>
                </c:ext>
              </c:extLst>
            </c:dLbl>
            <c:dLbl>
              <c:idx val="2"/>
              <c:layout>
                <c:manualLayout>
                  <c:x val="7.2986548503157764E-2"/>
                  <c:y val="8.61337103267653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CB-41F7-A74B-75BA76D3C15C}"/>
                </c:ext>
              </c:extLst>
            </c:dLbl>
            <c:dLbl>
              <c:idx val="3"/>
              <c:layout>
                <c:manualLayout>
                  <c:x val="4.1364060510370643E-2"/>
                  <c:y val="0.123971027692251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CB-41F7-A74B-75BA76D3C1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 Black" panose="020B0A040201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AGENTES MICROBIANOS  = 135 </c:v>
                </c:pt>
                <c:pt idx="1">
                  <c:v>INOCULANTES BIOLÓGICOS = 61</c:v>
                </c:pt>
                <c:pt idx="2">
                  <c:v>EXTRACTOS VEGETALES = 28</c:v>
                </c:pt>
                <c:pt idx="3">
                  <c:v>PRODUCTOS BIOQUÍMICOS = 21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135</c:v>
                </c:pt>
                <c:pt idx="1">
                  <c:v>61</c:v>
                </c:pt>
                <c:pt idx="2">
                  <c:v>28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9CB-41F7-A74B-75BA76D3C15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tx2"/>
                </a:solidFill>
              </a:defRPr>
            </a:pPr>
            <a:endParaRPr lang="es-CO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2"/>
                </a:solidFill>
              </a:defRPr>
            </a:pPr>
            <a:endParaRPr lang="es-CO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rgbClr val="009900"/>
                </a:solidFill>
              </a:defRPr>
            </a:pPr>
            <a:endParaRPr lang="es-CO"/>
          </a:p>
        </c:txPr>
      </c:legendEntry>
      <c:legendEntry>
        <c:idx val="3"/>
        <c:txPr>
          <a:bodyPr/>
          <a:lstStyle/>
          <a:p>
            <a:pPr>
              <a:defRPr sz="1600" b="1">
                <a:solidFill>
                  <a:schemeClr val="accent4">
                    <a:lumMod val="50000"/>
                  </a:schemeClr>
                </a:solidFill>
              </a:defRPr>
            </a:pPr>
            <a:endParaRPr lang="es-CO"/>
          </a:p>
        </c:txPr>
      </c:legendEntry>
      <c:layout>
        <c:manualLayout>
          <c:xMode val="edge"/>
          <c:yMode val="edge"/>
          <c:x val="0.59508278460512931"/>
          <c:y val="0.33413633295838019"/>
          <c:w val="0.40491721539487063"/>
          <c:h val="0.53344131983502063"/>
        </c:manualLayout>
      </c:layout>
      <c:overlay val="0"/>
      <c:txPr>
        <a:bodyPr/>
        <a:lstStyle/>
        <a:p>
          <a:pPr>
            <a:defRPr sz="1600"/>
          </a:pPr>
          <a:endParaRPr lang="es-CO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aseline="0">
          <a:latin typeface="Calibri" panose="020F0502020204030204" pitchFamily="34" charset="0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rgbClr val="009900"/>
                </a:solidFill>
                <a:latin typeface="Arial Black" panose="020B0A04020102020204" pitchFamily="34" charset="0"/>
              </a:defRPr>
            </a:pPr>
            <a:r>
              <a:rPr lang="es-CO" dirty="0">
                <a:solidFill>
                  <a:srgbClr val="009900"/>
                </a:solidFill>
                <a:latin typeface="Arial Black" panose="020B0A04020102020204" pitchFamily="34" charset="0"/>
              </a:rPr>
              <a:t>EMPRESAS BIOINSUMOS DE USO AGRÍCOLA = 166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  <a:ln w="25400" cap="flat" cmpd="sng" algn="ctr">
                <a:solidFill>
                  <a:schemeClr val="accent3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3F-47C6-A41D-6A75CC05022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D3F-47C6-A41D-6A75CC05022D}"/>
              </c:ext>
            </c:extLst>
          </c:dPt>
          <c:dLbls>
            <c:dLbl>
              <c:idx val="0"/>
              <c:layout>
                <c:manualLayout>
                  <c:x val="-0.11333816366377926"/>
                  <c:y val="2.30911843128541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3F-47C6-A41D-6A75CC05022D}"/>
                </c:ext>
              </c:extLst>
            </c:dLbl>
            <c:dLbl>
              <c:idx val="1"/>
              <c:layout>
                <c:manualLayout>
                  <c:x val="0.13809212499553578"/>
                  <c:y val="-3.623930857683203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3F-47C6-A41D-6A75CC050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2">
                        <a:lumMod val="50000"/>
                      </a:schemeClr>
                    </a:solidFill>
                    <a:latin typeface="Arial Black" panose="020B0A040201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Hoja2!$A$2:$A$3</c:f>
              <c:strCache>
                <c:ptCount val="2"/>
                <c:pt idx="0">
                  <c:v>EMPRESAS IMPORTADORAS = 73</c:v>
                </c:pt>
                <c:pt idx="1">
                  <c:v>EMPRESAS PRODUCTORAS = 93</c:v>
                </c:pt>
              </c:strCache>
            </c:strRef>
          </c:cat>
          <c:val>
            <c:numRef>
              <c:f>Hoja2!$B$2:$B$3</c:f>
              <c:numCache>
                <c:formatCode>General</c:formatCode>
                <c:ptCount val="2"/>
                <c:pt idx="0">
                  <c:v>73</c:v>
                </c:pt>
                <c:pt idx="1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3F-47C6-A41D-6A75CC0502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>
                <a:solidFill>
                  <a:srgbClr val="5B870B"/>
                </a:solidFill>
              </a:defRPr>
            </a:pPr>
            <a:endParaRPr lang="es-CO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es-CO"/>
          </a:p>
        </c:txPr>
      </c:legendEntry>
      <c:layout>
        <c:manualLayout>
          <c:xMode val="edge"/>
          <c:yMode val="edge"/>
          <c:x val="0.54536513129589981"/>
          <c:y val="0.44248235238819617"/>
          <c:w val="0.40252635195836661"/>
          <c:h val="0.346784194944106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87-4A09-AFD8-39E50086EA8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87-4A09-AFD8-39E50086EA8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87-4A09-AFD8-39E50086EA8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6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6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87-4A09-AFD8-39E50086EA8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E87-4A09-AFD8-39E50086EA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Hoja2!$A$1:$A$5</c:f>
              <c:strCache>
                <c:ptCount val="5"/>
                <c:pt idx="0">
                  <c:v>Acondicionadores Orgánicos</c:v>
                </c:pt>
                <c:pt idx="1">
                  <c:v>Acondicionadores Inorgánicos</c:v>
                </c:pt>
                <c:pt idx="2">
                  <c:v>Fertilizantes Inorgánicos</c:v>
                </c:pt>
                <c:pt idx="3">
                  <c:v>Fertilizantes Orgánicos</c:v>
                </c:pt>
                <c:pt idx="4">
                  <c:v>Fertilizantes Orgánico-minerales</c:v>
                </c:pt>
              </c:strCache>
            </c:strRef>
          </c:cat>
          <c:val>
            <c:numRef>
              <c:f>Hoja2!$B$1:$B$5</c:f>
              <c:numCache>
                <c:formatCode>General</c:formatCode>
                <c:ptCount val="5"/>
                <c:pt idx="0">
                  <c:v>39</c:v>
                </c:pt>
                <c:pt idx="1">
                  <c:v>95</c:v>
                </c:pt>
                <c:pt idx="2">
                  <c:v>12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E87-4A09-AFD8-39E50086EA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solidFill>
                  <a:srgbClr val="006C31"/>
                </a:solidFill>
              </a:defRPr>
            </a:pPr>
            <a:r>
              <a:rPr lang="es-CO" dirty="0">
                <a:solidFill>
                  <a:srgbClr val="006C31"/>
                </a:solidFill>
              </a:rPr>
              <a:t>Bioinsumos de Uso Agrícola</a:t>
            </a:r>
          </a:p>
        </c:rich>
      </c:tx>
      <c:layout>
        <c:manualLayout>
          <c:xMode val="edge"/>
          <c:yMode val="edge"/>
          <c:x val="0.19662606167592417"/>
          <c:y val="4.2803262802120851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Agentes de control biológico/ Agentes microbianos</c:v>
                </c:pt>
                <c:pt idx="1">
                  <c:v>Extracto vegetal</c:v>
                </c:pt>
                <c:pt idx="2">
                  <c:v>Inoculante biológico</c:v>
                </c:pt>
                <c:pt idx="3">
                  <c:v>Producto bioquímico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131</c:v>
                </c:pt>
                <c:pt idx="1">
                  <c:v>26</c:v>
                </c:pt>
                <c:pt idx="2">
                  <c:v>62</c:v>
                </c:pt>
                <c:pt idx="3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BA-4FF9-89D9-517D15730C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s-CO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8E92C-A4AB-4B6A-9732-09AD5D6772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6A69A98-C443-41C1-A397-E6DFB713CB94}">
      <dgm:prSet phldrT="[Texto]"/>
      <dgm:spPr>
        <a:solidFill>
          <a:srgbClr val="009900"/>
        </a:solidFill>
      </dgm:spPr>
      <dgm:t>
        <a:bodyPr/>
        <a:lstStyle/>
        <a:p>
          <a:r>
            <a:rPr lang="es-CO" dirty="0">
              <a:solidFill>
                <a:schemeClr val="bg1"/>
              </a:solidFill>
              <a:latin typeface="Arial Black" pitchFamily="34" charset="0"/>
            </a:rPr>
            <a:t>REGISTRO Y CONTROL </a:t>
          </a:r>
        </a:p>
      </dgm:t>
    </dgm:pt>
    <dgm:pt modelId="{506C19F1-6DB2-4E9C-B805-6719CF7372BA}" type="parTrans" cxnId="{04CF1C11-C08D-4263-B898-76EC095E7C13}">
      <dgm:prSet/>
      <dgm:spPr/>
      <dgm:t>
        <a:bodyPr/>
        <a:lstStyle/>
        <a:p>
          <a:endParaRPr lang="es-CO"/>
        </a:p>
      </dgm:t>
    </dgm:pt>
    <dgm:pt modelId="{676943BB-7D9A-496E-8B9A-EF2F5FA39D60}" type="sibTrans" cxnId="{04CF1C11-C08D-4263-B898-76EC095E7C13}">
      <dgm:prSet/>
      <dgm:spPr/>
      <dgm:t>
        <a:bodyPr/>
        <a:lstStyle/>
        <a:p>
          <a:endParaRPr lang="es-CO"/>
        </a:p>
      </dgm:t>
    </dgm:pt>
    <dgm:pt modelId="{9C9D55C8-E784-4708-BDDB-0D88313695ED}">
      <dgm:prSet phldrT="[Texto]" custT="1"/>
      <dgm:spPr>
        <a:solidFill>
          <a:srgbClr val="009900"/>
        </a:solidFill>
      </dgm:spPr>
      <dgm:t>
        <a:bodyPr/>
        <a:lstStyle/>
        <a:p>
          <a:endParaRPr lang="es-CO" sz="10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endParaRPr lang="es-CO" sz="10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endParaRPr lang="es-CO" sz="10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r>
            <a:rPr lang="es-CO" sz="1000" dirty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Eficacia agronómica y estudio  técnico-administrativo “Evaluación de la Solicitud” </a:t>
          </a:r>
        </a:p>
      </dgm:t>
    </dgm:pt>
    <dgm:pt modelId="{26C80D90-3E5A-4EAC-86DF-550665013744}" type="parTrans" cxnId="{D3117FD8-141E-4B23-9D88-B6DF43F61463}">
      <dgm:prSet/>
      <dgm:spPr>
        <a:solidFill>
          <a:srgbClr val="9BC309"/>
        </a:solidFill>
      </dgm:spPr>
      <dgm:t>
        <a:bodyPr/>
        <a:lstStyle/>
        <a:p>
          <a:endParaRPr lang="es-CO" dirty="0"/>
        </a:p>
      </dgm:t>
    </dgm:pt>
    <dgm:pt modelId="{2E7924B7-774E-4308-900A-7F046D3A9BFA}" type="sibTrans" cxnId="{D3117FD8-141E-4B23-9D88-B6DF43F61463}">
      <dgm:prSet/>
      <dgm:spPr/>
      <dgm:t>
        <a:bodyPr/>
        <a:lstStyle/>
        <a:p>
          <a:endParaRPr lang="es-CO"/>
        </a:p>
      </dgm:t>
    </dgm:pt>
    <dgm:pt modelId="{CB1D6B63-B01D-45F2-94C5-19844BF58D01}">
      <dgm:prSet phldrT="[Texto]" custT="1"/>
      <dgm:spPr>
        <a:solidFill>
          <a:srgbClr val="009900"/>
        </a:solidFill>
      </dgm:spPr>
      <dgm:t>
        <a:bodyPr/>
        <a:lstStyle/>
        <a:p>
          <a:endParaRPr lang="es-CO" sz="1100" dirty="0">
            <a:solidFill>
              <a:schemeClr val="bg1"/>
            </a:solidFill>
            <a:latin typeface="Arial Black" pitchFamily="34" charset="0"/>
          </a:endParaRPr>
        </a:p>
        <a:p>
          <a:endParaRPr lang="es-CO" sz="1100" dirty="0">
            <a:solidFill>
              <a:schemeClr val="bg1"/>
            </a:solidFill>
            <a:latin typeface="Arial Black" pitchFamily="34" charset="0"/>
          </a:endParaRPr>
        </a:p>
        <a:p>
          <a:endParaRPr lang="es-CO" sz="1100" dirty="0">
            <a:solidFill>
              <a:schemeClr val="bg1"/>
            </a:solidFill>
            <a:latin typeface="Arial Black" pitchFamily="34" charset="0"/>
          </a:endParaRPr>
        </a:p>
        <a:p>
          <a:r>
            <a:rPr lang="es-CO" sz="1100" dirty="0">
              <a:solidFill>
                <a:schemeClr val="bg1"/>
              </a:solidFill>
              <a:latin typeface="Arial Black" pitchFamily="34" charset="0"/>
            </a:rPr>
            <a:t>Evalúa los riesgos  sobre la salud  “Concepto Toxicológico” </a:t>
          </a:r>
        </a:p>
      </dgm:t>
    </dgm:pt>
    <dgm:pt modelId="{7AB61AA1-91EA-4A55-BAEA-8D40A15A8747}" type="parTrans" cxnId="{86670EDC-6253-409B-8D73-6495EECE0995}">
      <dgm:prSet/>
      <dgm:spPr>
        <a:solidFill>
          <a:srgbClr val="9BC309"/>
        </a:solidFill>
      </dgm:spPr>
      <dgm:t>
        <a:bodyPr/>
        <a:lstStyle/>
        <a:p>
          <a:endParaRPr lang="es-CO" dirty="0"/>
        </a:p>
      </dgm:t>
    </dgm:pt>
    <dgm:pt modelId="{ECC2A585-46EE-4CEE-BD83-104901436402}" type="sibTrans" cxnId="{86670EDC-6253-409B-8D73-6495EECE0995}">
      <dgm:prSet/>
      <dgm:spPr/>
      <dgm:t>
        <a:bodyPr/>
        <a:lstStyle/>
        <a:p>
          <a:endParaRPr lang="es-CO"/>
        </a:p>
      </dgm:t>
    </dgm:pt>
    <dgm:pt modelId="{2CF474AB-C0C4-416D-84EE-27EB5A13462B}">
      <dgm:prSet phldrT="[Texto]" custT="1"/>
      <dgm:spPr>
        <a:solidFill>
          <a:srgbClr val="009900"/>
        </a:solidFill>
      </dgm:spPr>
      <dgm:t>
        <a:bodyPr/>
        <a:lstStyle/>
        <a:p>
          <a:endParaRPr lang="es-CO" sz="1000" dirty="0">
            <a:solidFill>
              <a:schemeClr val="bg1"/>
            </a:solidFill>
          </a:endParaRPr>
        </a:p>
        <a:p>
          <a:endParaRPr lang="es-CO" sz="10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endParaRPr lang="es-CO" sz="10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endParaRPr lang="es-CO" sz="10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endParaRPr lang="es-CO" sz="10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r>
            <a:rPr lang="es-CO" sz="1000" dirty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Evalúa los riesgos ambientales “Licencia Ambiental” </a:t>
          </a:r>
        </a:p>
        <a:p>
          <a:endParaRPr lang="es-CO" sz="700" dirty="0">
            <a:solidFill>
              <a:schemeClr val="bg1"/>
            </a:solidFill>
          </a:endParaRPr>
        </a:p>
      </dgm:t>
    </dgm:pt>
    <dgm:pt modelId="{7A079DE3-8803-4573-8F58-EA81EFEEFEFA}" type="parTrans" cxnId="{7ECEDBE9-531B-4B01-9DCF-7935A5A72130}">
      <dgm:prSet/>
      <dgm:spPr>
        <a:solidFill>
          <a:srgbClr val="9BC309"/>
        </a:solidFill>
      </dgm:spPr>
      <dgm:t>
        <a:bodyPr/>
        <a:lstStyle/>
        <a:p>
          <a:endParaRPr lang="es-CO" dirty="0"/>
        </a:p>
      </dgm:t>
    </dgm:pt>
    <dgm:pt modelId="{B6231FF0-417D-4374-AAFC-37484C713C20}" type="sibTrans" cxnId="{7ECEDBE9-531B-4B01-9DCF-7935A5A72130}">
      <dgm:prSet/>
      <dgm:spPr/>
      <dgm:t>
        <a:bodyPr/>
        <a:lstStyle/>
        <a:p>
          <a:endParaRPr lang="es-CO"/>
        </a:p>
      </dgm:t>
    </dgm:pt>
    <dgm:pt modelId="{69A8DF21-9E57-469E-898E-80912CD4DAA0}">
      <dgm:prSet/>
      <dgm:spPr/>
      <dgm:t>
        <a:bodyPr/>
        <a:lstStyle/>
        <a:p>
          <a:endParaRPr lang="es-CO" dirty="0">
            <a:solidFill>
              <a:srgbClr val="5B870B"/>
            </a:solidFill>
            <a:latin typeface="Arial Black" pitchFamily="34" charset="0"/>
          </a:endParaRPr>
        </a:p>
      </dgm:t>
    </dgm:pt>
    <dgm:pt modelId="{8D20A2E0-756B-4CCB-AD20-29D32CFB5B48}" type="parTrans" cxnId="{B64A3E7B-D332-422C-B09E-11BFFF4F821A}">
      <dgm:prSet/>
      <dgm:spPr/>
      <dgm:t>
        <a:bodyPr/>
        <a:lstStyle/>
        <a:p>
          <a:endParaRPr lang="es-CO"/>
        </a:p>
      </dgm:t>
    </dgm:pt>
    <dgm:pt modelId="{A476F5BB-E53B-4CB9-B703-32827C8817EE}" type="sibTrans" cxnId="{B64A3E7B-D332-422C-B09E-11BFFF4F821A}">
      <dgm:prSet/>
      <dgm:spPr/>
      <dgm:t>
        <a:bodyPr/>
        <a:lstStyle/>
        <a:p>
          <a:endParaRPr lang="es-CO"/>
        </a:p>
      </dgm:t>
    </dgm:pt>
    <dgm:pt modelId="{3F118CDC-5366-470C-8CD9-A8663CA9644D}">
      <dgm:prSet/>
      <dgm:spPr/>
      <dgm:t>
        <a:bodyPr/>
        <a:lstStyle/>
        <a:p>
          <a:endParaRPr lang="es-CO"/>
        </a:p>
      </dgm:t>
    </dgm:pt>
    <dgm:pt modelId="{DBB99076-6E06-4AEF-A877-92B82C2B0F35}" type="parTrans" cxnId="{7756BF64-A89B-4DE1-85FB-7B7CC27CECD5}">
      <dgm:prSet/>
      <dgm:spPr/>
      <dgm:t>
        <a:bodyPr/>
        <a:lstStyle/>
        <a:p>
          <a:endParaRPr lang="es-CO"/>
        </a:p>
      </dgm:t>
    </dgm:pt>
    <dgm:pt modelId="{5E98B949-A101-41C8-BA08-8ECD62B0DA7D}" type="sibTrans" cxnId="{7756BF64-A89B-4DE1-85FB-7B7CC27CECD5}">
      <dgm:prSet/>
      <dgm:spPr/>
      <dgm:t>
        <a:bodyPr/>
        <a:lstStyle/>
        <a:p>
          <a:endParaRPr lang="es-CO"/>
        </a:p>
      </dgm:t>
    </dgm:pt>
    <dgm:pt modelId="{97E69BA1-12DC-4EC9-BFE4-A795F25A0D0B}">
      <dgm:prSet/>
      <dgm:spPr/>
      <dgm:t>
        <a:bodyPr/>
        <a:lstStyle/>
        <a:p>
          <a:endParaRPr lang="es-CO" dirty="0">
            <a:solidFill>
              <a:srgbClr val="5B870B"/>
            </a:solidFill>
            <a:latin typeface="Arial Black" pitchFamily="34" charset="0"/>
          </a:endParaRPr>
        </a:p>
      </dgm:t>
    </dgm:pt>
    <dgm:pt modelId="{B56197FD-68F1-4652-ACBC-B8909A3AC985}" type="parTrans" cxnId="{7FBC609E-F7AF-415B-918C-DF1C66AB109C}">
      <dgm:prSet/>
      <dgm:spPr/>
      <dgm:t>
        <a:bodyPr/>
        <a:lstStyle/>
        <a:p>
          <a:endParaRPr lang="es-CO"/>
        </a:p>
      </dgm:t>
    </dgm:pt>
    <dgm:pt modelId="{70B19BBF-3D11-4CF1-B998-D945ACC6604D}" type="sibTrans" cxnId="{7FBC609E-F7AF-415B-918C-DF1C66AB109C}">
      <dgm:prSet/>
      <dgm:spPr/>
      <dgm:t>
        <a:bodyPr/>
        <a:lstStyle/>
        <a:p>
          <a:endParaRPr lang="es-CO"/>
        </a:p>
      </dgm:t>
    </dgm:pt>
    <dgm:pt modelId="{13294B36-C560-4EEA-9B51-92EEAA4BA243}">
      <dgm:prSet/>
      <dgm:spPr/>
      <dgm:t>
        <a:bodyPr/>
        <a:lstStyle/>
        <a:p>
          <a:endParaRPr lang="es-CO"/>
        </a:p>
      </dgm:t>
    </dgm:pt>
    <dgm:pt modelId="{8EFC47EB-FA65-4B02-A6C8-D501E11324B5}" type="parTrans" cxnId="{1725A839-434E-4214-B0F5-45AAE7E4D89A}">
      <dgm:prSet/>
      <dgm:spPr/>
      <dgm:t>
        <a:bodyPr/>
        <a:lstStyle/>
        <a:p>
          <a:endParaRPr lang="es-CO"/>
        </a:p>
      </dgm:t>
    </dgm:pt>
    <dgm:pt modelId="{82F9A3D6-9174-4F11-9B6A-E4AFAB0096F9}" type="sibTrans" cxnId="{1725A839-434E-4214-B0F5-45AAE7E4D89A}">
      <dgm:prSet/>
      <dgm:spPr/>
      <dgm:t>
        <a:bodyPr/>
        <a:lstStyle/>
        <a:p>
          <a:endParaRPr lang="es-CO"/>
        </a:p>
      </dgm:t>
    </dgm:pt>
    <dgm:pt modelId="{FE6419E8-6D45-4A3B-BCC5-F5BDB977741F}" type="pres">
      <dgm:prSet presAssocID="{4808E92C-A4AB-4B6A-9732-09AD5D6772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24970171-C213-4AEC-BCA6-6FF2E97DD720}" type="pres">
      <dgm:prSet presAssocID="{16A69A98-C443-41C1-A397-E6DFB713CB94}" presName="centerShape" presStyleLbl="node0" presStyleIdx="0" presStyleCnt="1" custScaleX="90649" custScaleY="75507" custLinFactNeighborX="0" custLinFactNeighborY="0"/>
      <dgm:spPr/>
      <dgm:t>
        <a:bodyPr/>
        <a:lstStyle/>
        <a:p>
          <a:endParaRPr lang="es-CO"/>
        </a:p>
      </dgm:t>
    </dgm:pt>
    <dgm:pt modelId="{A602F183-462D-488A-9A6D-2003A8AA8BA6}" type="pres">
      <dgm:prSet presAssocID="{26C80D90-3E5A-4EAC-86DF-550665013744}" presName="parTrans" presStyleLbl="sibTrans2D1" presStyleIdx="0" presStyleCnt="3" custScaleX="130306" custLinFactNeighborX="3700" custLinFactNeighborY="6035"/>
      <dgm:spPr/>
      <dgm:t>
        <a:bodyPr/>
        <a:lstStyle/>
        <a:p>
          <a:endParaRPr lang="es-CO"/>
        </a:p>
      </dgm:t>
    </dgm:pt>
    <dgm:pt modelId="{173A0E2F-6DF3-46A9-9B1A-28F42581BEEE}" type="pres">
      <dgm:prSet presAssocID="{26C80D90-3E5A-4EAC-86DF-550665013744}" presName="connectorText" presStyleLbl="sibTrans2D1" presStyleIdx="0" presStyleCnt="3"/>
      <dgm:spPr/>
      <dgm:t>
        <a:bodyPr/>
        <a:lstStyle/>
        <a:p>
          <a:endParaRPr lang="es-CO"/>
        </a:p>
      </dgm:t>
    </dgm:pt>
    <dgm:pt modelId="{08F26EFF-1CB8-4FB8-9F8F-EC12BC563591}" type="pres">
      <dgm:prSet presAssocID="{9C9D55C8-E784-4708-BDDB-0D88313695ED}" presName="node" presStyleLbl="node1" presStyleIdx="0" presStyleCnt="3" custScaleX="148163" custScaleY="12831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8C8BBA-BC2A-462A-97E1-67E091C79810}" type="pres">
      <dgm:prSet presAssocID="{7AB61AA1-91EA-4A55-BAEA-8D40A15A8747}" presName="parTrans" presStyleLbl="sibTrans2D1" presStyleIdx="1" presStyleCnt="3" custScaleX="175596"/>
      <dgm:spPr/>
      <dgm:t>
        <a:bodyPr/>
        <a:lstStyle/>
        <a:p>
          <a:endParaRPr lang="es-CO"/>
        </a:p>
      </dgm:t>
    </dgm:pt>
    <dgm:pt modelId="{5F9B8734-4E61-4AE1-9646-22C172DA0566}" type="pres">
      <dgm:prSet presAssocID="{7AB61AA1-91EA-4A55-BAEA-8D40A15A8747}" presName="connectorText" presStyleLbl="sibTrans2D1" presStyleIdx="1" presStyleCnt="3"/>
      <dgm:spPr/>
      <dgm:t>
        <a:bodyPr/>
        <a:lstStyle/>
        <a:p>
          <a:endParaRPr lang="es-CO"/>
        </a:p>
      </dgm:t>
    </dgm:pt>
    <dgm:pt modelId="{446B5C34-8244-4B55-8855-2ED271FFAD70}" type="pres">
      <dgm:prSet presAssocID="{CB1D6B63-B01D-45F2-94C5-19844BF58D01}" presName="node" presStyleLbl="node1" presStyleIdx="1" presStyleCnt="3" custScaleX="156979" custScaleY="140852" custRadScaleRad="104971" custRadScaleInc="-259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4C7AF5-C131-457B-A750-67F84F804FA1}" type="pres">
      <dgm:prSet presAssocID="{7A079DE3-8803-4573-8F58-EA81EFEEFEFA}" presName="parTrans" presStyleLbl="sibTrans2D1" presStyleIdx="2" presStyleCnt="3" custScaleX="120594" custLinFactNeighborX="-30565" custLinFactNeighborY="-11867"/>
      <dgm:spPr/>
      <dgm:t>
        <a:bodyPr/>
        <a:lstStyle/>
        <a:p>
          <a:endParaRPr lang="es-CO"/>
        </a:p>
      </dgm:t>
    </dgm:pt>
    <dgm:pt modelId="{1894A705-BA52-4B76-B018-6932C9FF0A67}" type="pres">
      <dgm:prSet presAssocID="{7A079DE3-8803-4573-8F58-EA81EFEEFEFA}" presName="connectorText" presStyleLbl="sibTrans2D1" presStyleIdx="2" presStyleCnt="3"/>
      <dgm:spPr/>
      <dgm:t>
        <a:bodyPr/>
        <a:lstStyle/>
        <a:p>
          <a:endParaRPr lang="es-CO"/>
        </a:p>
      </dgm:t>
    </dgm:pt>
    <dgm:pt modelId="{73546C35-2EB4-43EA-9181-32F07F6F54A3}" type="pres">
      <dgm:prSet presAssocID="{2CF474AB-C0C4-416D-84EE-27EB5A13462B}" presName="node" presStyleLbl="node1" presStyleIdx="2" presStyleCnt="3" custScaleX="144327" custScaleY="136114" custRadScaleRad="106832" custRadScaleInc="58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873B6BE-A63C-4937-8F41-6DA78C395BF2}" type="presOf" srcId="{2CF474AB-C0C4-416D-84EE-27EB5A13462B}" destId="{73546C35-2EB4-43EA-9181-32F07F6F54A3}" srcOrd="0" destOrd="0" presId="urn:microsoft.com/office/officeart/2005/8/layout/radial5"/>
    <dgm:cxn modelId="{86670EDC-6253-409B-8D73-6495EECE0995}" srcId="{16A69A98-C443-41C1-A397-E6DFB713CB94}" destId="{CB1D6B63-B01D-45F2-94C5-19844BF58D01}" srcOrd="1" destOrd="0" parTransId="{7AB61AA1-91EA-4A55-BAEA-8D40A15A8747}" sibTransId="{ECC2A585-46EE-4CEE-BD83-104901436402}"/>
    <dgm:cxn modelId="{7756BF64-A89B-4DE1-85FB-7B7CC27CECD5}" srcId="{69A8DF21-9E57-469E-898E-80912CD4DAA0}" destId="{3F118CDC-5366-470C-8CD9-A8663CA9644D}" srcOrd="0" destOrd="0" parTransId="{DBB99076-6E06-4AEF-A877-92B82C2B0F35}" sibTransId="{5E98B949-A101-41C8-BA08-8ECD62B0DA7D}"/>
    <dgm:cxn modelId="{50BB4FA6-D4C5-4144-ACDF-4DD1A56312D8}" type="presOf" srcId="{7AB61AA1-91EA-4A55-BAEA-8D40A15A8747}" destId="{728C8BBA-BC2A-462A-97E1-67E091C79810}" srcOrd="0" destOrd="0" presId="urn:microsoft.com/office/officeart/2005/8/layout/radial5"/>
    <dgm:cxn modelId="{7FBC609E-F7AF-415B-918C-DF1C66AB109C}" srcId="{4808E92C-A4AB-4B6A-9732-09AD5D677288}" destId="{97E69BA1-12DC-4EC9-BFE4-A795F25A0D0B}" srcOrd="1" destOrd="0" parTransId="{B56197FD-68F1-4652-ACBC-B8909A3AC985}" sibTransId="{70B19BBF-3D11-4CF1-B998-D945ACC6604D}"/>
    <dgm:cxn modelId="{D3117FD8-141E-4B23-9D88-B6DF43F61463}" srcId="{16A69A98-C443-41C1-A397-E6DFB713CB94}" destId="{9C9D55C8-E784-4708-BDDB-0D88313695ED}" srcOrd="0" destOrd="0" parTransId="{26C80D90-3E5A-4EAC-86DF-550665013744}" sibTransId="{2E7924B7-774E-4308-900A-7F046D3A9BFA}"/>
    <dgm:cxn modelId="{903A007B-6025-48BE-AEBB-56E5E5020DDF}" type="presOf" srcId="{26C80D90-3E5A-4EAC-86DF-550665013744}" destId="{A602F183-462D-488A-9A6D-2003A8AA8BA6}" srcOrd="0" destOrd="0" presId="urn:microsoft.com/office/officeart/2005/8/layout/radial5"/>
    <dgm:cxn modelId="{D92E1FA4-2066-4928-B9EB-45B6E583CE2D}" type="presOf" srcId="{CB1D6B63-B01D-45F2-94C5-19844BF58D01}" destId="{446B5C34-8244-4B55-8855-2ED271FFAD70}" srcOrd="0" destOrd="0" presId="urn:microsoft.com/office/officeart/2005/8/layout/radial5"/>
    <dgm:cxn modelId="{3F510EBB-1D73-43E9-92D8-F2F6134F3D5C}" type="presOf" srcId="{16A69A98-C443-41C1-A397-E6DFB713CB94}" destId="{24970171-C213-4AEC-BCA6-6FF2E97DD720}" srcOrd="0" destOrd="0" presId="urn:microsoft.com/office/officeart/2005/8/layout/radial5"/>
    <dgm:cxn modelId="{B64A3E7B-D332-422C-B09E-11BFFF4F821A}" srcId="{4808E92C-A4AB-4B6A-9732-09AD5D677288}" destId="{69A8DF21-9E57-469E-898E-80912CD4DAA0}" srcOrd="2" destOrd="0" parTransId="{8D20A2E0-756B-4CCB-AD20-29D32CFB5B48}" sibTransId="{A476F5BB-E53B-4CB9-B703-32827C8817EE}"/>
    <dgm:cxn modelId="{35311F31-FDA3-49EA-B53C-21A208890825}" type="presOf" srcId="{7A079DE3-8803-4573-8F58-EA81EFEEFEFA}" destId="{C14C7AF5-C131-457B-A750-67F84F804FA1}" srcOrd="0" destOrd="0" presId="urn:microsoft.com/office/officeart/2005/8/layout/radial5"/>
    <dgm:cxn modelId="{1F3D4FE4-304E-45AF-B11C-6CCC24396E38}" type="presOf" srcId="{26C80D90-3E5A-4EAC-86DF-550665013744}" destId="{173A0E2F-6DF3-46A9-9B1A-28F42581BEEE}" srcOrd="1" destOrd="0" presId="urn:microsoft.com/office/officeart/2005/8/layout/radial5"/>
    <dgm:cxn modelId="{1725A839-434E-4214-B0F5-45AAE7E4D89A}" srcId="{97E69BA1-12DC-4EC9-BFE4-A795F25A0D0B}" destId="{13294B36-C560-4EEA-9B51-92EEAA4BA243}" srcOrd="0" destOrd="0" parTransId="{8EFC47EB-FA65-4B02-A6C8-D501E11324B5}" sibTransId="{82F9A3D6-9174-4F11-9B6A-E4AFAB0096F9}"/>
    <dgm:cxn modelId="{4544FB8C-A07E-4B92-8256-FB51AD8C8021}" type="presOf" srcId="{7A079DE3-8803-4573-8F58-EA81EFEEFEFA}" destId="{1894A705-BA52-4B76-B018-6932C9FF0A67}" srcOrd="1" destOrd="0" presId="urn:microsoft.com/office/officeart/2005/8/layout/radial5"/>
    <dgm:cxn modelId="{04CF1C11-C08D-4263-B898-76EC095E7C13}" srcId="{4808E92C-A4AB-4B6A-9732-09AD5D677288}" destId="{16A69A98-C443-41C1-A397-E6DFB713CB94}" srcOrd="0" destOrd="0" parTransId="{506C19F1-6DB2-4E9C-B805-6719CF7372BA}" sibTransId="{676943BB-7D9A-496E-8B9A-EF2F5FA39D60}"/>
    <dgm:cxn modelId="{1B041BC9-91D6-4533-97F6-328B6DA98A59}" type="presOf" srcId="{9C9D55C8-E784-4708-BDDB-0D88313695ED}" destId="{08F26EFF-1CB8-4FB8-9F8F-EC12BC563591}" srcOrd="0" destOrd="0" presId="urn:microsoft.com/office/officeart/2005/8/layout/radial5"/>
    <dgm:cxn modelId="{7ECEDBE9-531B-4B01-9DCF-7935A5A72130}" srcId="{16A69A98-C443-41C1-A397-E6DFB713CB94}" destId="{2CF474AB-C0C4-416D-84EE-27EB5A13462B}" srcOrd="2" destOrd="0" parTransId="{7A079DE3-8803-4573-8F58-EA81EFEEFEFA}" sibTransId="{B6231FF0-417D-4374-AAFC-37484C713C20}"/>
    <dgm:cxn modelId="{FC121AA2-EF58-47A6-834E-B7D9A7A2AD73}" type="presOf" srcId="{4808E92C-A4AB-4B6A-9732-09AD5D677288}" destId="{FE6419E8-6D45-4A3B-BCC5-F5BDB977741F}" srcOrd="0" destOrd="0" presId="urn:microsoft.com/office/officeart/2005/8/layout/radial5"/>
    <dgm:cxn modelId="{7CEB93E7-B235-46C9-800D-1EBC89FC5D05}" type="presOf" srcId="{7AB61AA1-91EA-4A55-BAEA-8D40A15A8747}" destId="{5F9B8734-4E61-4AE1-9646-22C172DA0566}" srcOrd="1" destOrd="0" presId="urn:microsoft.com/office/officeart/2005/8/layout/radial5"/>
    <dgm:cxn modelId="{F3AC11E9-9A46-44C3-876E-71052E86FBC1}" type="presParOf" srcId="{FE6419E8-6D45-4A3B-BCC5-F5BDB977741F}" destId="{24970171-C213-4AEC-BCA6-6FF2E97DD720}" srcOrd="0" destOrd="0" presId="urn:microsoft.com/office/officeart/2005/8/layout/radial5"/>
    <dgm:cxn modelId="{6749F492-029E-44D4-BCA7-F11912040B90}" type="presParOf" srcId="{FE6419E8-6D45-4A3B-BCC5-F5BDB977741F}" destId="{A602F183-462D-488A-9A6D-2003A8AA8BA6}" srcOrd="1" destOrd="0" presId="urn:microsoft.com/office/officeart/2005/8/layout/radial5"/>
    <dgm:cxn modelId="{0BA2EC5C-1FD3-4267-A5AF-B24A61BFC6FF}" type="presParOf" srcId="{A602F183-462D-488A-9A6D-2003A8AA8BA6}" destId="{173A0E2F-6DF3-46A9-9B1A-28F42581BEEE}" srcOrd="0" destOrd="0" presId="urn:microsoft.com/office/officeart/2005/8/layout/radial5"/>
    <dgm:cxn modelId="{922BADBF-0998-4FEB-925D-978BFC33A877}" type="presParOf" srcId="{FE6419E8-6D45-4A3B-BCC5-F5BDB977741F}" destId="{08F26EFF-1CB8-4FB8-9F8F-EC12BC563591}" srcOrd="2" destOrd="0" presId="urn:microsoft.com/office/officeart/2005/8/layout/radial5"/>
    <dgm:cxn modelId="{2E1987B4-F608-49D2-925D-CB83E319A42D}" type="presParOf" srcId="{FE6419E8-6D45-4A3B-BCC5-F5BDB977741F}" destId="{728C8BBA-BC2A-462A-97E1-67E091C79810}" srcOrd="3" destOrd="0" presId="urn:microsoft.com/office/officeart/2005/8/layout/radial5"/>
    <dgm:cxn modelId="{84979E51-3D29-4F9A-9CD4-2C47D6732E36}" type="presParOf" srcId="{728C8BBA-BC2A-462A-97E1-67E091C79810}" destId="{5F9B8734-4E61-4AE1-9646-22C172DA0566}" srcOrd="0" destOrd="0" presId="urn:microsoft.com/office/officeart/2005/8/layout/radial5"/>
    <dgm:cxn modelId="{4041BF67-91D3-433F-A68E-38711379E400}" type="presParOf" srcId="{FE6419E8-6D45-4A3B-BCC5-F5BDB977741F}" destId="{446B5C34-8244-4B55-8855-2ED271FFAD70}" srcOrd="4" destOrd="0" presId="urn:microsoft.com/office/officeart/2005/8/layout/radial5"/>
    <dgm:cxn modelId="{D53AD46A-EF19-4BB5-99EE-ABE0E14F37DD}" type="presParOf" srcId="{FE6419E8-6D45-4A3B-BCC5-F5BDB977741F}" destId="{C14C7AF5-C131-457B-A750-67F84F804FA1}" srcOrd="5" destOrd="0" presId="urn:microsoft.com/office/officeart/2005/8/layout/radial5"/>
    <dgm:cxn modelId="{A86A1D48-049D-48BF-83BB-2C721E607D4C}" type="presParOf" srcId="{C14C7AF5-C131-457B-A750-67F84F804FA1}" destId="{1894A705-BA52-4B76-B018-6932C9FF0A67}" srcOrd="0" destOrd="0" presId="urn:microsoft.com/office/officeart/2005/8/layout/radial5"/>
    <dgm:cxn modelId="{D391C29E-D31E-4E23-86CD-89779F014F23}" type="presParOf" srcId="{FE6419E8-6D45-4A3B-BCC5-F5BDB977741F}" destId="{73546C35-2EB4-43EA-9181-32F07F6F54A3}" srcOrd="6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B4C74-48D6-48A1-960A-5DA66225695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EBEC0B41-0C9C-47A7-B750-59D6DC1AE8DA}">
      <dgm:prSet phldrT="[Texto]" custT="1"/>
      <dgm:spPr/>
      <dgm:t>
        <a:bodyPr/>
        <a:lstStyle/>
        <a:p>
          <a:r>
            <a:rPr lang="es-CO" sz="1800" dirty="0"/>
            <a:t>REGISTRO DE EMPRESA</a:t>
          </a:r>
        </a:p>
      </dgm:t>
    </dgm:pt>
    <dgm:pt modelId="{FB100308-EBA6-417E-9D8A-C09446FC26A6}" type="parTrans" cxnId="{49B0B33C-AB65-4F92-8A2A-BF70735AB984}">
      <dgm:prSet/>
      <dgm:spPr/>
      <dgm:t>
        <a:bodyPr/>
        <a:lstStyle/>
        <a:p>
          <a:endParaRPr lang="es-CO"/>
        </a:p>
      </dgm:t>
    </dgm:pt>
    <dgm:pt modelId="{DE1F9673-4E52-4E25-B8FE-AB5C559237EF}" type="sibTrans" cxnId="{49B0B33C-AB65-4F92-8A2A-BF70735AB984}">
      <dgm:prSet/>
      <dgm:spPr/>
      <dgm:t>
        <a:bodyPr/>
        <a:lstStyle/>
        <a:p>
          <a:endParaRPr lang="es-CO"/>
        </a:p>
      </dgm:t>
    </dgm:pt>
    <dgm:pt modelId="{E2C1735D-69C3-43FC-81FC-B75F72FCB841}">
      <dgm:prSet phldrT="[Texto]" custT="1"/>
      <dgm:spPr/>
      <dgm:t>
        <a:bodyPr/>
        <a:lstStyle/>
        <a:p>
          <a:r>
            <a:rPr lang="es-CO" sz="1200" dirty="0"/>
            <a:t>Productor</a:t>
          </a:r>
        </a:p>
      </dgm:t>
    </dgm:pt>
    <dgm:pt modelId="{B5AF14FE-1689-424C-A2A7-0413D2BA8C4B}" type="parTrans" cxnId="{CB797B04-AE76-4237-B071-5A52EE7B9641}">
      <dgm:prSet/>
      <dgm:spPr/>
      <dgm:t>
        <a:bodyPr/>
        <a:lstStyle/>
        <a:p>
          <a:endParaRPr lang="es-CO"/>
        </a:p>
      </dgm:t>
    </dgm:pt>
    <dgm:pt modelId="{CFB15CAC-656D-49E9-890C-208BEDC1C542}" type="sibTrans" cxnId="{CB797B04-AE76-4237-B071-5A52EE7B9641}">
      <dgm:prSet/>
      <dgm:spPr/>
      <dgm:t>
        <a:bodyPr/>
        <a:lstStyle/>
        <a:p>
          <a:endParaRPr lang="es-CO"/>
        </a:p>
      </dgm:t>
    </dgm:pt>
    <dgm:pt modelId="{374BD26F-BD97-458F-86A2-D6F402002460}">
      <dgm:prSet phldrT="[Texto]" custT="1"/>
      <dgm:spPr/>
      <dgm:t>
        <a:bodyPr/>
        <a:lstStyle/>
        <a:p>
          <a:r>
            <a:rPr lang="es-CO" sz="1800" dirty="0"/>
            <a:t>PROTOCOLO</a:t>
          </a:r>
        </a:p>
      </dgm:t>
    </dgm:pt>
    <dgm:pt modelId="{E8437546-90B8-4556-9283-517C215752D1}" type="parTrans" cxnId="{F4174BE6-A1D4-4F1B-B4DF-F7D48290EFA9}">
      <dgm:prSet/>
      <dgm:spPr/>
      <dgm:t>
        <a:bodyPr/>
        <a:lstStyle/>
        <a:p>
          <a:endParaRPr lang="es-CO"/>
        </a:p>
      </dgm:t>
    </dgm:pt>
    <dgm:pt modelId="{A2F516EF-A987-4779-9E8D-B09C5D5AC730}" type="sibTrans" cxnId="{F4174BE6-A1D4-4F1B-B4DF-F7D48290EFA9}">
      <dgm:prSet/>
      <dgm:spPr/>
      <dgm:t>
        <a:bodyPr/>
        <a:lstStyle/>
        <a:p>
          <a:endParaRPr lang="es-CO"/>
        </a:p>
      </dgm:t>
    </dgm:pt>
    <dgm:pt modelId="{3BADF9D0-5BE0-4396-841A-B3ADFDE6759C}">
      <dgm:prSet phldrT="[Texto]" custT="1"/>
      <dgm:spPr/>
      <dgm:t>
        <a:bodyPr/>
        <a:lstStyle/>
        <a:p>
          <a:r>
            <a:rPr lang="es-CO" sz="1400" dirty="0"/>
            <a:t> Departamento Técnico de Eficacia. </a:t>
          </a:r>
        </a:p>
      </dgm:t>
    </dgm:pt>
    <dgm:pt modelId="{8556FF66-67AD-4923-82E2-B79525623FF9}" type="parTrans" cxnId="{CE44176D-983E-42DC-BB95-8A35DD0B856C}">
      <dgm:prSet/>
      <dgm:spPr/>
      <dgm:t>
        <a:bodyPr/>
        <a:lstStyle/>
        <a:p>
          <a:endParaRPr lang="es-CO"/>
        </a:p>
      </dgm:t>
    </dgm:pt>
    <dgm:pt modelId="{C941A387-2C3F-4F8C-8570-1B441D026D1A}" type="sibTrans" cxnId="{CE44176D-983E-42DC-BB95-8A35DD0B856C}">
      <dgm:prSet/>
      <dgm:spPr/>
      <dgm:t>
        <a:bodyPr/>
        <a:lstStyle/>
        <a:p>
          <a:endParaRPr lang="es-CO"/>
        </a:p>
      </dgm:t>
    </dgm:pt>
    <dgm:pt modelId="{7B4ED6ED-478C-41F2-A4B4-47CC15F01779}">
      <dgm:prSet phldrT="[Texto]" custT="1"/>
      <dgm:spPr/>
      <dgm:t>
        <a:bodyPr/>
        <a:lstStyle/>
        <a:p>
          <a:r>
            <a:rPr lang="es-CO" sz="1800" dirty="0"/>
            <a:t>PERMISO DE EXPERIMENTACIÓN</a:t>
          </a:r>
        </a:p>
      </dgm:t>
    </dgm:pt>
    <dgm:pt modelId="{5F634315-61A7-4E37-A965-81D0A0BD6C5C}" type="parTrans" cxnId="{714B9886-254D-42A7-8C78-A9534A506447}">
      <dgm:prSet/>
      <dgm:spPr/>
      <dgm:t>
        <a:bodyPr/>
        <a:lstStyle/>
        <a:p>
          <a:endParaRPr lang="es-CO"/>
        </a:p>
      </dgm:t>
    </dgm:pt>
    <dgm:pt modelId="{FA6797A9-D9DC-4F93-8E2D-7AD7A059EDDC}" type="sibTrans" cxnId="{714B9886-254D-42A7-8C78-A9534A506447}">
      <dgm:prSet/>
      <dgm:spPr/>
      <dgm:t>
        <a:bodyPr/>
        <a:lstStyle/>
        <a:p>
          <a:endParaRPr lang="es-CO"/>
        </a:p>
      </dgm:t>
    </dgm:pt>
    <dgm:pt modelId="{8ED9B7DE-CFAF-4BEC-9852-937F2F152653}">
      <dgm:prSet phldrT="[Texto]"/>
      <dgm:spPr/>
      <dgm:t>
        <a:bodyPr/>
        <a:lstStyle/>
        <a:p>
          <a:r>
            <a:rPr lang="es-CO" dirty="0"/>
            <a:t>Para desarrollo de pruebas de eficacia y pruebas de estabilidad.</a:t>
          </a:r>
        </a:p>
      </dgm:t>
    </dgm:pt>
    <dgm:pt modelId="{FF89301B-858E-4F9A-9ABD-C10D2C51E6E0}" type="parTrans" cxnId="{CABABEDB-6758-484C-84A9-3E69E47ABDE3}">
      <dgm:prSet/>
      <dgm:spPr/>
      <dgm:t>
        <a:bodyPr/>
        <a:lstStyle/>
        <a:p>
          <a:endParaRPr lang="es-CO"/>
        </a:p>
      </dgm:t>
    </dgm:pt>
    <dgm:pt modelId="{E81E3803-75C6-410A-B5E0-C2FE93F037EB}" type="sibTrans" cxnId="{CABABEDB-6758-484C-84A9-3E69E47ABDE3}">
      <dgm:prSet/>
      <dgm:spPr/>
      <dgm:t>
        <a:bodyPr/>
        <a:lstStyle/>
        <a:p>
          <a:endParaRPr lang="es-CO"/>
        </a:p>
      </dgm:t>
    </dgm:pt>
    <dgm:pt modelId="{640E6A05-0AD1-47D5-91D2-A523D094903A}">
      <dgm:prSet phldrT="[Texto]" custT="1"/>
      <dgm:spPr/>
      <dgm:t>
        <a:bodyPr/>
        <a:lstStyle/>
        <a:p>
          <a:r>
            <a:rPr lang="es-CO" sz="1200" u="none" dirty="0"/>
            <a:t>Productor por maquila.</a:t>
          </a:r>
        </a:p>
      </dgm:t>
    </dgm:pt>
    <dgm:pt modelId="{46901AB6-56EB-4398-B6B5-7BFCA6DF4AD5}" type="parTrans" cxnId="{B157C0AE-8258-4AB8-BF5D-E10C187C9E75}">
      <dgm:prSet/>
      <dgm:spPr/>
      <dgm:t>
        <a:bodyPr/>
        <a:lstStyle/>
        <a:p>
          <a:endParaRPr lang="es-CO"/>
        </a:p>
      </dgm:t>
    </dgm:pt>
    <dgm:pt modelId="{DCDDC7FF-BEBE-4614-B421-9ADEA6C06D29}" type="sibTrans" cxnId="{B157C0AE-8258-4AB8-BF5D-E10C187C9E75}">
      <dgm:prSet/>
      <dgm:spPr/>
      <dgm:t>
        <a:bodyPr/>
        <a:lstStyle/>
        <a:p>
          <a:endParaRPr lang="es-CO"/>
        </a:p>
      </dgm:t>
    </dgm:pt>
    <dgm:pt modelId="{EFFB7194-ADFF-4CE5-9AE7-0B0F2583B26E}">
      <dgm:prSet phldrT="[Texto]" custT="1"/>
      <dgm:spPr/>
      <dgm:t>
        <a:bodyPr/>
        <a:lstStyle/>
        <a:p>
          <a:r>
            <a:rPr lang="es-CO" sz="1200" dirty="0"/>
            <a:t>Importador</a:t>
          </a:r>
          <a:r>
            <a:rPr lang="es-CO" sz="1200" u="sng" dirty="0"/>
            <a:t> </a:t>
          </a:r>
        </a:p>
      </dgm:t>
    </dgm:pt>
    <dgm:pt modelId="{D7C4DA5D-DE43-487B-B2C6-144FF7E24203}" type="parTrans" cxnId="{93B3C55A-F9E6-4E9F-A6C6-F9193C94FE61}">
      <dgm:prSet/>
      <dgm:spPr/>
      <dgm:t>
        <a:bodyPr/>
        <a:lstStyle/>
        <a:p>
          <a:endParaRPr lang="es-CO"/>
        </a:p>
      </dgm:t>
    </dgm:pt>
    <dgm:pt modelId="{6F9DBF23-7ADB-43C8-8430-3A3735A8E949}" type="sibTrans" cxnId="{93B3C55A-F9E6-4E9F-A6C6-F9193C94FE61}">
      <dgm:prSet/>
      <dgm:spPr/>
      <dgm:t>
        <a:bodyPr/>
        <a:lstStyle/>
        <a:p>
          <a:endParaRPr lang="es-CO"/>
        </a:p>
      </dgm:t>
    </dgm:pt>
    <dgm:pt modelId="{3C6CD969-DE34-4667-98FA-597367BC70DE}">
      <dgm:prSet phldrT="[Texto]" custT="1"/>
      <dgm:spPr/>
      <dgm:t>
        <a:bodyPr/>
        <a:lstStyle/>
        <a:p>
          <a:r>
            <a:rPr lang="es-CO" sz="1200" dirty="0"/>
            <a:t>Departamento Técnico de Eficacia.</a:t>
          </a:r>
        </a:p>
      </dgm:t>
    </dgm:pt>
    <dgm:pt modelId="{D2BC394E-48DB-41DB-A3AE-E6F1E615C5D0}" type="parTrans" cxnId="{87DEE756-9E90-4F8D-AD38-259132B6A7D3}">
      <dgm:prSet/>
      <dgm:spPr/>
      <dgm:t>
        <a:bodyPr/>
        <a:lstStyle/>
        <a:p>
          <a:endParaRPr lang="es-CO"/>
        </a:p>
      </dgm:t>
    </dgm:pt>
    <dgm:pt modelId="{A0F8C816-7077-4429-8CA2-EF235AC9FEDF}" type="sibTrans" cxnId="{87DEE756-9E90-4F8D-AD38-259132B6A7D3}">
      <dgm:prSet/>
      <dgm:spPr/>
      <dgm:t>
        <a:bodyPr/>
        <a:lstStyle/>
        <a:p>
          <a:endParaRPr lang="es-CO"/>
        </a:p>
      </dgm:t>
    </dgm:pt>
    <dgm:pt modelId="{70B40BDD-80A7-4DED-91AD-B4086B11130F}">
      <dgm:prSet/>
      <dgm:spPr/>
      <dgm:t>
        <a:bodyPr/>
        <a:lstStyle/>
        <a:p>
          <a:r>
            <a:rPr lang="es-CO" dirty="0"/>
            <a:t>REGISTRO DE PRODUCTO</a:t>
          </a:r>
        </a:p>
      </dgm:t>
    </dgm:pt>
    <dgm:pt modelId="{CAB1C2E0-4589-4574-9DF4-C7A3733F7F94}" type="parTrans" cxnId="{2067D634-E2ED-4932-B6EF-47774096BE36}">
      <dgm:prSet/>
      <dgm:spPr/>
      <dgm:t>
        <a:bodyPr/>
        <a:lstStyle/>
        <a:p>
          <a:endParaRPr lang="es-CO"/>
        </a:p>
      </dgm:t>
    </dgm:pt>
    <dgm:pt modelId="{F17F2CDB-5335-45C0-B667-B511690CD53B}" type="sibTrans" cxnId="{2067D634-E2ED-4932-B6EF-47774096BE36}">
      <dgm:prSet/>
      <dgm:spPr/>
      <dgm:t>
        <a:bodyPr/>
        <a:lstStyle/>
        <a:p>
          <a:endParaRPr lang="es-CO"/>
        </a:p>
      </dgm:t>
    </dgm:pt>
    <dgm:pt modelId="{084167E9-6A53-4917-B820-8BE7FD283632}" type="pres">
      <dgm:prSet presAssocID="{1E6B4C74-48D6-48A1-960A-5DA66225695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B1A72026-1849-48B6-BE0D-EA53FAB3E047}" type="pres">
      <dgm:prSet presAssocID="{EBEC0B41-0C9C-47A7-B750-59D6DC1AE8DA}" presName="composite" presStyleCnt="0"/>
      <dgm:spPr/>
    </dgm:pt>
    <dgm:pt modelId="{69594A68-4BDF-4029-A756-4EE603A8BD1C}" type="pres">
      <dgm:prSet presAssocID="{EBEC0B41-0C9C-47A7-B750-59D6DC1AE8DA}" presName="bentUpArrow1" presStyleLbl="alignImgPlace1" presStyleIdx="0" presStyleCnt="3"/>
      <dgm:spPr/>
    </dgm:pt>
    <dgm:pt modelId="{6835402A-6D2B-4E32-ACBB-6F05A1E3E29B}" type="pres">
      <dgm:prSet presAssocID="{EBEC0B41-0C9C-47A7-B750-59D6DC1AE8DA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97801B6-CD78-442C-B41A-A1EB4E59D244}" type="pres">
      <dgm:prSet presAssocID="{EBEC0B41-0C9C-47A7-B750-59D6DC1AE8DA}" presName="ChildText" presStyleLbl="revTx" presStyleIdx="0" presStyleCnt="3" custScaleX="209706" custScaleY="145462" custLinFactNeighborX="63716" custLinFactNeighborY="-2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CCEBBC-813B-4FE3-A5D5-5B229C049229}" type="pres">
      <dgm:prSet presAssocID="{DE1F9673-4E52-4E25-B8FE-AB5C559237EF}" presName="sibTrans" presStyleCnt="0"/>
      <dgm:spPr/>
    </dgm:pt>
    <dgm:pt modelId="{D5945C90-0A55-4A27-9979-DFB79CCAC228}" type="pres">
      <dgm:prSet presAssocID="{374BD26F-BD97-458F-86A2-D6F402002460}" presName="composite" presStyleCnt="0"/>
      <dgm:spPr/>
    </dgm:pt>
    <dgm:pt modelId="{E5019246-71A9-48E1-AE3C-61ACC6268993}" type="pres">
      <dgm:prSet presAssocID="{374BD26F-BD97-458F-86A2-D6F402002460}" presName="bentUpArrow1" presStyleLbl="alignImgPlace1" presStyleIdx="1" presStyleCnt="3"/>
      <dgm:spPr/>
    </dgm:pt>
    <dgm:pt modelId="{38CE8721-03A2-412C-B49E-C2540D171614}" type="pres">
      <dgm:prSet presAssocID="{374BD26F-BD97-458F-86A2-D6F402002460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3F600EE-7598-4000-81E8-DEEC312D5B52}" type="pres">
      <dgm:prSet presAssocID="{374BD26F-BD97-458F-86A2-D6F402002460}" presName="ChildText" presStyleLbl="revTx" presStyleIdx="1" presStyleCnt="3" custScaleX="191697" custScaleY="48764" custLinFactNeighborX="48871" custLinFactNeighborY="4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39BDA2-285D-4C9B-9753-5080ABFBC629}" type="pres">
      <dgm:prSet presAssocID="{A2F516EF-A987-4779-9E8D-B09C5D5AC730}" presName="sibTrans" presStyleCnt="0"/>
      <dgm:spPr/>
    </dgm:pt>
    <dgm:pt modelId="{346C6076-9AB3-4C03-B2E8-C9F16E77B199}" type="pres">
      <dgm:prSet presAssocID="{7B4ED6ED-478C-41F2-A4B4-47CC15F01779}" presName="composite" presStyleCnt="0"/>
      <dgm:spPr/>
    </dgm:pt>
    <dgm:pt modelId="{2DC13707-31F3-4368-BBBF-7E8D15B07BA4}" type="pres">
      <dgm:prSet presAssocID="{7B4ED6ED-478C-41F2-A4B4-47CC15F01779}" presName="bentUpArrow1" presStyleLbl="alignImgPlace1" presStyleIdx="2" presStyleCnt="3"/>
      <dgm:spPr/>
    </dgm:pt>
    <dgm:pt modelId="{E5724F13-2E60-479A-885D-C5C3BF38E785}" type="pres">
      <dgm:prSet presAssocID="{7B4ED6ED-478C-41F2-A4B4-47CC15F01779}" presName="ParentText" presStyleLbl="node1" presStyleIdx="2" presStyleCnt="4" custScaleX="138155" custScaleY="93001" custLinFactNeighborX="-24750" custLinFactNeighborY="16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116FD88-2692-4AB9-966D-28DB81218BF6}" type="pres">
      <dgm:prSet presAssocID="{7B4ED6ED-478C-41F2-A4B4-47CC15F01779}" presName="ChildText" presStyleLbl="revTx" presStyleIdx="2" presStyleCnt="3" custScaleX="184891" custLinFactNeighborX="40943" custLinFactNeighborY="-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33CFD0-9C19-4533-9B3E-63AF79519DC6}" type="pres">
      <dgm:prSet presAssocID="{FA6797A9-D9DC-4F93-8E2D-7AD7A059EDDC}" presName="sibTrans" presStyleCnt="0"/>
      <dgm:spPr/>
    </dgm:pt>
    <dgm:pt modelId="{67BE6693-B412-40FF-B1C9-0E98BC1E9297}" type="pres">
      <dgm:prSet presAssocID="{70B40BDD-80A7-4DED-91AD-B4086B11130F}" presName="composite" presStyleCnt="0"/>
      <dgm:spPr/>
    </dgm:pt>
    <dgm:pt modelId="{1D1B3575-F1B9-4A07-9F1A-DD855F7B9A82}" type="pres">
      <dgm:prSet presAssocID="{70B40BDD-80A7-4DED-91AD-B4086B11130F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714B9886-254D-42A7-8C78-A9534A506447}" srcId="{1E6B4C74-48D6-48A1-960A-5DA66225695E}" destId="{7B4ED6ED-478C-41F2-A4B4-47CC15F01779}" srcOrd="2" destOrd="0" parTransId="{5F634315-61A7-4E37-A965-81D0A0BD6C5C}" sibTransId="{FA6797A9-D9DC-4F93-8E2D-7AD7A059EDDC}"/>
    <dgm:cxn modelId="{C70ACCC8-DA49-4F38-863A-CC5DA13E16A4}" type="presOf" srcId="{8ED9B7DE-CFAF-4BEC-9852-937F2F152653}" destId="{7116FD88-2692-4AB9-966D-28DB81218BF6}" srcOrd="0" destOrd="0" presId="urn:microsoft.com/office/officeart/2005/8/layout/StepDownProcess"/>
    <dgm:cxn modelId="{35DEEC61-7234-4500-8DBE-C6DF85C9267D}" type="presOf" srcId="{EFFB7194-ADFF-4CE5-9AE7-0B0F2583B26E}" destId="{497801B6-CD78-442C-B41A-A1EB4E59D244}" srcOrd="0" destOrd="2" presId="urn:microsoft.com/office/officeart/2005/8/layout/StepDownProcess"/>
    <dgm:cxn modelId="{497EC9E9-0362-4AE3-9057-2C4308D463BB}" type="presOf" srcId="{3C6CD969-DE34-4667-98FA-597367BC70DE}" destId="{497801B6-CD78-442C-B41A-A1EB4E59D244}" srcOrd="0" destOrd="3" presId="urn:microsoft.com/office/officeart/2005/8/layout/StepDownProcess"/>
    <dgm:cxn modelId="{93B3C55A-F9E6-4E9F-A6C6-F9193C94FE61}" srcId="{EBEC0B41-0C9C-47A7-B750-59D6DC1AE8DA}" destId="{EFFB7194-ADFF-4CE5-9AE7-0B0F2583B26E}" srcOrd="2" destOrd="0" parTransId="{D7C4DA5D-DE43-487B-B2C6-144FF7E24203}" sibTransId="{6F9DBF23-7ADB-43C8-8430-3A3735A8E949}"/>
    <dgm:cxn modelId="{B0CAC612-5241-405D-9369-B6BC8CCF52C6}" type="presOf" srcId="{E2C1735D-69C3-43FC-81FC-B75F72FCB841}" destId="{497801B6-CD78-442C-B41A-A1EB4E59D244}" srcOrd="0" destOrd="0" presId="urn:microsoft.com/office/officeart/2005/8/layout/StepDownProcess"/>
    <dgm:cxn modelId="{B157C0AE-8258-4AB8-BF5D-E10C187C9E75}" srcId="{EBEC0B41-0C9C-47A7-B750-59D6DC1AE8DA}" destId="{640E6A05-0AD1-47D5-91D2-A523D094903A}" srcOrd="1" destOrd="0" parTransId="{46901AB6-56EB-4398-B6B5-7BFCA6DF4AD5}" sibTransId="{DCDDC7FF-BEBE-4614-B421-9ADEA6C06D29}"/>
    <dgm:cxn modelId="{CE44176D-983E-42DC-BB95-8A35DD0B856C}" srcId="{374BD26F-BD97-458F-86A2-D6F402002460}" destId="{3BADF9D0-5BE0-4396-841A-B3ADFDE6759C}" srcOrd="0" destOrd="0" parTransId="{8556FF66-67AD-4923-82E2-B79525623FF9}" sibTransId="{C941A387-2C3F-4F8C-8570-1B441D026D1A}"/>
    <dgm:cxn modelId="{688685C6-BA09-4716-8764-6928945E1A4F}" type="presOf" srcId="{1E6B4C74-48D6-48A1-960A-5DA66225695E}" destId="{084167E9-6A53-4917-B820-8BE7FD283632}" srcOrd="0" destOrd="0" presId="urn:microsoft.com/office/officeart/2005/8/layout/StepDownProcess"/>
    <dgm:cxn modelId="{BFACA928-60E6-42BE-BAFA-622B7A7889AD}" type="presOf" srcId="{7B4ED6ED-478C-41F2-A4B4-47CC15F01779}" destId="{E5724F13-2E60-479A-885D-C5C3BF38E785}" srcOrd="0" destOrd="0" presId="urn:microsoft.com/office/officeart/2005/8/layout/StepDownProcess"/>
    <dgm:cxn modelId="{9715238F-A455-4689-B47B-34D91386D246}" type="presOf" srcId="{70B40BDD-80A7-4DED-91AD-B4086B11130F}" destId="{1D1B3575-F1B9-4A07-9F1A-DD855F7B9A82}" srcOrd="0" destOrd="0" presId="urn:microsoft.com/office/officeart/2005/8/layout/StepDownProcess"/>
    <dgm:cxn modelId="{F4174BE6-A1D4-4F1B-B4DF-F7D48290EFA9}" srcId="{1E6B4C74-48D6-48A1-960A-5DA66225695E}" destId="{374BD26F-BD97-458F-86A2-D6F402002460}" srcOrd="1" destOrd="0" parTransId="{E8437546-90B8-4556-9283-517C215752D1}" sibTransId="{A2F516EF-A987-4779-9E8D-B09C5D5AC730}"/>
    <dgm:cxn modelId="{87DEE756-9E90-4F8D-AD38-259132B6A7D3}" srcId="{EBEC0B41-0C9C-47A7-B750-59D6DC1AE8DA}" destId="{3C6CD969-DE34-4667-98FA-597367BC70DE}" srcOrd="3" destOrd="0" parTransId="{D2BC394E-48DB-41DB-A3AE-E6F1E615C5D0}" sibTransId="{A0F8C816-7077-4429-8CA2-EF235AC9FEDF}"/>
    <dgm:cxn modelId="{FB1635D5-821C-48C3-8AF6-44C223D08D99}" type="presOf" srcId="{EBEC0B41-0C9C-47A7-B750-59D6DC1AE8DA}" destId="{6835402A-6D2B-4E32-ACBB-6F05A1E3E29B}" srcOrd="0" destOrd="0" presId="urn:microsoft.com/office/officeart/2005/8/layout/StepDownProcess"/>
    <dgm:cxn modelId="{CB797B04-AE76-4237-B071-5A52EE7B9641}" srcId="{EBEC0B41-0C9C-47A7-B750-59D6DC1AE8DA}" destId="{E2C1735D-69C3-43FC-81FC-B75F72FCB841}" srcOrd="0" destOrd="0" parTransId="{B5AF14FE-1689-424C-A2A7-0413D2BA8C4B}" sibTransId="{CFB15CAC-656D-49E9-890C-208BEDC1C542}"/>
    <dgm:cxn modelId="{49B0B33C-AB65-4F92-8A2A-BF70735AB984}" srcId="{1E6B4C74-48D6-48A1-960A-5DA66225695E}" destId="{EBEC0B41-0C9C-47A7-B750-59D6DC1AE8DA}" srcOrd="0" destOrd="0" parTransId="{FB100308-EBA6-417E-9D8A-C09446FC26A6}" sibTransId="{DE1F9673-4E52-4E25-B8FE-AB5C559237EF}"/>
    <dgm:cxn modelId="{D6869AE8-A330-48E5-8791-C15A47ACD575}" type="presOf" srcId="{3BADF9D0-5BE0-4396-841A-B3ADFDE6759C}" destId="{A3F600EE-7598-4000-81E8-DEEC312D5B52}" srcOrd="0" destOrd="0" presId="urn:microsoft.com/office/officeart/2005/8/layout/StepDownProcess"/>
    <dgm:cxn modelId="{DFE9BC3E-EEB5-42F5-8C84-A25AAF1B7844}" type="presOf" srcId="{640E6A05-0AD1-47D5-91D2-A523D094903A}" destId="{497801B6-CD78-442C-B41A-A1EB4E59D244}" srcOrd="0" destOrd="1" presId="urn:microsoft.com/office/officeart/2005/8/layout/StepDownProcess"/>
    <dgm:cxn modelId="{2067D634-E2ED-4932-B6EF-47774096BE36}" srcId="{1E6B4C74-48D6-48A1-960A-5DA66225695E}" destId="{70B40BDD-80A7-4DED-91AD-B4086B11130F}" srcOrd="3" destOrd="0" parTransId="{CAB1C2E0-4589-4574-9DF4-C7A3733F7F94}" sibTransId="{F17F2CDB-5335-45C0-B667-B511690CD53B}"/>
    <dgm:cxn modelId="{CFA51023-53DC-4928-B22B-0C9D933B9458}" type="presOf" srcId="{374BD26F-BD97-458F-86A2-D6F402002460}" destId="{38CE8721-03A2-412C-B49E-C2540D171614}" srcOrd="0" destOrd="0" presId="urn:microsoft.com/office/officeart/2005/8/layout/StepDownProcess"/>
    <dgm:cxn modelId="{CABABEDB-6758-484C-84A9-3E69E47ABDE3}" srcId="{7B4ED6ED-478C-41F2-A4B4-47CC15F01779}" destId="{8ED9B7DE-CFAF-4BEC-9852-937F2F152653}" srcOrd="0" destOrd="0" parTransId="{FF89301B-858E-4F9A-9ABD-C10D2C51E6E0}" sibTransId="{E81E3803-75C6-410A-B5E0-C2FE93F037EB}"/>
    <dgm:cxn modelId="{0912E440-8F2F-410F-A7F9-DFD58AC9FE89}" type="presParOf" srcId="{084167E9-6A53-4917-B820-8BE7FD283632}" destId="{B1A72026-1849-48B6-BE0D-EA53FAB3E047}" srcOrd="0" destOrd="0" presId="urn:microsoft.com/office/officeart/2005/8/layout/StepDownProcess"/>
    <dgm:cxn modelId="{9B7289FF-994A-4B4D-B251-F54831860320}" type="presParOf" srcId="{B1A72026-1849-48B6-BE0D-EA53FAB3E047}" destId="{69594A68-4BDF-4029-A756-4EE603A8BD1C}" srcOrd="0" destOrd="0" presId="urn:microsoft.com/office/officeart/2005/8/layout/StepDownProcess"/>
    <dgm:cxn modelId="{BFD7B9DF-73D0-478F-B0A1-EC012138F157}" type="presParOf" srcId="{B1A72026-1849-48B6-BE0D-EA53FAB3E047}" destId="{6835402A-6D2B-4E32-ACBB-6F05A1E3E29B}" srcOrd="1" destOrd="0" presId="urn:microsoft.com/office/officeart/2005/8/layout/StepDownProcess"/>
    <dgm:cxn modelId="{2F83FD71-D04D-4BCB-86D6-129952D03C1E}" type="presParOf" srcId="{B1A72026-1849-48B6-BE0D-EA53FAB3E047}" destId="{497801B6-CD78-442C-B41A-A1EB4E59D244}" srcOrd="2" destOrd="0" presId="urn:microsoft.com/office/officeart/2005/8/layout/StepDownProcess"/>
    <dgm:cxn modelId="{BAF78AA6-ACC4-4FFA-8067-012DAA2D0DE6}" type="presParOf" srcId="{084167E9-6A53-4917-B820-8BE7FD283632}" destId="{31CCEBBC-813B-4FE3-A5D5-5B229C049229}" srcOrd="1" destOrd="0" presId="urn:microsoft.com/office/officeart/2005/8/layout/StepDownProcess"/>
    <dgm:cxn modelId="{3E6111A6-AFD2-4639-B262-2F7353513A83}" type="presParOf" srcId="{084167E9-6A53-4917-B820-8BE7FD283632}" destId="{D5945C90-0A55-4A27-9979-DFB79CCAC228}" srcOrd="2" destOrd="0" presId="urn:microsoft.com/office/officeart/2005/8/layout/StepDownProcess"/>
    <dgm:cxn modelId="{329E6E14-EA94-4B0B-887E-5F75CC5BBBDA}" type="presParOf" srcId="{D5945C90-0A55-4A27-9979-DFB79CCAC228}" destId="{E5019246-71A9-48E1-AE3C-61ACC6268993}" srcOrd="0" destOrd="0" presId="urn:microsoft.com/office/officeart/2005/8/layout/StepDownProcess"/>
    <dgm:cxn modelId="{97D7B2A8-7AFE-4617-A154-7B59E00807CF}" type="presParOf" srcId="{D5945C90-0A55-4A27-9979-DFB79CCAC228}" destId="{38CE8721-03A2-412C-B49E-C2540D171614}" srcOrd="1" destOrd="0" presId="urn:microsoft.com/office/officeart/2005/8/layout/StepDownProcess"/>
    <dgm:cxn modelId="{7E0192BC-54FD-4973-A66F-64CCF5E3FA86}" type="presParOf" srcId="{D5945C90-0A55-4A27-9979-DFB79CCAC228}" destId="{A3F600EE-7598-4000-81E8-DEEC312D5B52}" srcOrd="2" destOrd="0" presId="urn:microsoft.com/office/officeart/2005/8/layout/StepDownProcess"/>
    <dgm:cxn modelId="{39A506C5-2706-4200-80A4-F2168ABF1BA7}" type="presParOf" srcId="{084167E9-6A53-4917-B820-8BE7FD283632}" destId="{5839BDA2-285D-4C9B-9753-5080ABFBC629}" srcOrd="3" destOrd="0" presId="urn:microsoft.com/office/officeart/2005/8/layout/StepDownProcess"/>
    <dgm:cxn modelId="{EEE43D8F-5F27-4592-9AD4-D41378A6D9E0}" type="presParOf" srcId="{084167E9-6A53-4917-B820-8BE7FD283632}" destId="{346C6076-9AB3-4C03-B2E8-C9F16E77B199}" srcOrd="4" destOrd="0" presId="urn:microsoft.com/office/officeart/2005/8/layout/StepDownProcess"/>
    <dgm:cxn modelId="{521C3D46-2FCB-47E7-8E5A-41B24148540B}" type="presParOf" srcId="{346C6076-9AB3-4C03-B2E8-C9F16E77B199}" destId="{2DC13707-31F3-4368-BBBF-7E8D15B07BA4}" srcOrd="0" destOrd="0" presId="urn:microsoft.com/office/officeart/2005/8/layout/StepDownProcess"/>
    <dgm:cxn modelId="{B559F693-5947-4681-B2F9-4D7C50AA07FA}" type="presParOf" srcId="{346C6076-9AB3-4C03-B2E8-C9F16E77B199}" destId="{E5724F13-2E60-479A-885D-C5C3BF38E785}" srcOrd="1" destOrd="0" presId="urn:microsoft.com/office/officeart/2005/8/layout/StepDownProcess"/>
    <dgm:cxn modelId="{11B321CA-CE41-485B-AA7B-3C64AA2EC4BE}" type="presParOf" srcId="{346C6076-9AB3-4C03-B2E8-C9F16E77B199}" destId="{7116FD88-2692-4AB9-966D-28DB81218BF6}" srcOrd="2" destOrd="0" presId="urn:microsoft.com/office/officeart/2005/8/layout/StepDownProcess"/>
    <dgm:cxn modelId="{800D68AE-E4F2-4D19-869A-85AE395C070C}" type="presParOf" srcId="{084167E9-6A53-4917-B820-8BE7FD283632}" destId="{7233CFD0-9C19-4533-9B3E-63AF79519DC6}" srcOrd="5" destOrd="0" presId="urn:microsoft.com/office/officeart/2005/8/layout/StepDownProcess"/>
    <dgm:cxn modelId="{8B515FEC-A83B-474E-9304-7E4BF64E9EDB}" type="presParOf" srcId="{084167E9-6A53-4917-B820-8BE7FD283632}" destId="{67BE6693-B412-40FF-B1C9-0E98BC1E9297}" srcOrd="6" destOrd="0" presId="urn:microsoft.com/office/officeart/2005/8/layout/StepDownProcess"/>
    <dgm:cxn modelId="{EA8A7EA0-8BDA-4C1B-8252-BFD62B104CDE}" type="presParOf" srcId="{67BE6693-B412-40FF-B1C9-0E98BC1E9297}" destId="{1D1B3575-F1B9-4A07-9F1A-DD855F7B9A8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70171-C213-4AEC-BCA6-6FF2E97DD720}">
      <dsp:nvSpPr>
        <dsp:cNvPr id="0" name=""/>
        <dsp:cNvSpPr/>
      </dsp:nvSpPr>
      <dsp:spPr>
        <a:xfrm>
          <a:off x="2911225" y="2012960"/>
          <a:ext cx="1221124" cy="1017148"/>
        </a:xfrm>
        <a:prstGeom prst="ellipse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bg1"/>
              </a:solidFill>
              <a:latin typeface="Arial Black" pitchFamily="34" charset="0"/>
            </a:rPr>
            <a:t>REGISTRO Y CONTROL </a:t>
          </a:r>
        </a:p>
      </dsp:txBody>
      <dsp:txXfrm>
        <a:off x="3090054" y="2161918"/>
        <a:ext cx="863466" cy="719232"/>
      </dsp:txXfrm>
    </dsp:sp>
    <dsp:sp modelId="{A602F183-462D-488A-9A6D-2003A8AA8BA6}">
      <dsp:nvSpPr>
        <dsp:cNvPr id="0" name=""/>
        <dsp:cNvSpPr/>
      </dsp:nvSpPr>
      <dsp:spPr>
        <a:xfrm rot="16200000">
          <a:off x="3353884" y="1561572"/>
          <a:ext cx="356023" cy="458010"/>
        </a:xfrm>
        <a:prstGeom prst="rightArrow">
          <a:avLst>
            <a:gd name="adj1" fmla="val 60000"/>
            <a:gd name="adj2" fmla="val 50000"/>
          </a:avLst>
        </a:prstGeom>
        <a:solidFill>
          <a:srgbClr val="9BC3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 dirty="0"/>
        </a:p>
      </dsp:txBody>
      <dsp:txXfrm>
        <a:off x="3407288" y="1706578"/>
        <a:ext cx="249216" cy="274806"/>
      </dsp:txXfrm>
    </dsp:sp>
    <dsp:sp modelId="{08F26EFF-1CB8-4FB8-9F8F-EC12BC563591}">
      <dsp:nvSpPr>
        <dsp:cNvPr id="0" name=""/>
        <dsp:cNvSpPr/>
      </dsp:nvSpPr>
      <dsp:spPr>
        <a:xfrm>
          <a:off x="2523842" y="-231098"/>
          <a:ext cx="1995890" cy="1728546"/>
        </a:xfrm>
        <a:prstGeom prst="ellipse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Eficacia agronómica y estudio  técnico-administrativo “Evaluación de la Solicitud” </a:t>
          </a:r>
        </a:p>
      </dsp:txBody>
      <dsp:txXfrm>
        <a:off x="2816133" y="22042"/>
        <a:ext cx="1411308" cy="1222266"/>
      </dsp:txXfrm>
    </dsp:sp>
    <dsp:sp modelId="{728C8BBA-BC2A-462A-97E1-67E091C79810}">
      <dsp:nvSpPr>
        <dsp:cNvPr id="0" name=""/>
        <dsp:cNvSpPr/>
      </dsp:nvSpPr>
      <dsp:spPr>
        <a:xfrm rot="1706724">
          <a:off x="4019212" y="2655436"/>
          <a:ext cx="344979" cy="458010"/>
        </a:xfrm>
        <a:prstGeom prst="rightArrow">
          <a:avLst>
            <a:gd name="adj1" fmla="val 60000"/>
            <a:gd name="adj2" fmla="val 50000"/>
          </a:avLst>
        </a:prstGeom>
        <a:solidFill>
          <a:srgbClr val="9BC3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 dirty="0"/>
        </a:p>
      </dsp:txBody>
      <dsp:txXfrm>
        <a:off x="4025459" y="2722390"/>
        <a:ext cx="241485" cy="274806"/>
      </dsp:txXfrm>
    </dsp:sp>
    <dsp:sp modelId="{446B5C34-8244-4B55-8855-2ED271FFAD70}">
      <dsp:nvSpPr>
        <dsp:cNvPr id="0" name=""/>
        <dsp:cNvSpPr/>
      </dsp:nvSpPr>
      <dsp:spPr>
        <a:xfrm>
          <a:off x="4207380" y="2517009"/>
          <a:ext cx="2114650" cy="1897404"/>
        </a:xfrm>
        <a:prstGeom prst="ellipse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>
            <a:solidFill>
              <a:schemeClr val="bg1"/>
            </a:solidFill>
            <a:latin typeface="Arial Black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>
            <a:solidFill>
              <a:schemeClr val="bg1"/>
            </a:solidFill>
            <a:latin typeface="Arial Black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100" kern="1200" dirty="0">
            <a:solidFill>
              <a:schemeClr val="bg1"/>
            </a:solidFill>
            <a:latin typeface="Arial Black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kern="1200" dirty="0">
              <a:solidFill>
                <a:schemeClr val="bg1"/>
              </a:solidFill>
              <a:latin typeface="Arial Black" pitchFamily="34" charset="0"/>
            </a:rPr>
            <a:t>Evalúa los riesgos  sobre la salud  “Concepto Toxicológico” </a:t>
          </a:r>
        </a:p>
      </dsp:txBody>
      <dsp:txXfrm>
        <a:off x="4517063" y="2794877"/>
        <a:ext cx="1495284" cy="1341668"/>
      </dsp:txXfrm>
    </dsp:sp>
    <dsp:sp modelId="{C14C7AF5-C131-457B-A750-67F84F804FA1}">
      <dsp:nvSpPr>
        <dsp:cNvPr id="0" name=""/>
        <dsp:cNvSpPr/>
      </dsp:nvSpPr>
      <dsp:spPr>
        <a:xfrm rot="9212364">
          <a:off x="2565802" y="2600958"/>
          <a:ext cx="301415" cy="458010"/>
        </a:xfrm>
        <a:prstGeom prst="rightArrow">
          <a:avLst>
            <a:gd name="adj1" fmla="val 60000"/>
            <a:gd name="adj2" fmla="val 50000"/>
          </a:avLst>
        </a:prstGeom>
        <a:solidFill>
          <a:srgbClr val="9BC30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900" kern="1200" dirty="0"/>
        </a:p>
      </dsp:txBody>
      <dsp:txXfrm rot="10800000">
        <a:off x="2651490" y="2672414"/>
        <a:ext cx="210991" cy="274806"/>
      </dsp:txXfrm>
    </dsp:sp>
    <dsp:sp modelId="{73546C35-2EB4-43EA-9181-32F07F6F54A3}">
      <dsp:nvSpPr>
        <dsp:cNvPr id="0" name=""/>
        <dsp:cNvSpPr/>
      </dsp:nvSpPr>
      <dsp:spPr>
        <a:xfrm>
          <a:off x="743645" y="2503649"/>
          <a:ext cx="1944216" cy="1833579"/>
        </a:xfrm>
        <a:prstGeom prst="ellipse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>
            <a:solidFill>
              <a:schemeClr val="bg1"/>
            </a:solidFill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kern="1200" dirty="0">
            <a:solidFill>
              <a:schemeClr val="bg1"/>
            </a:solidFill>
            <a:latin typeface="Arial Black" pitchFamily="34" charset="0"/>
            <a:cs typeface="Arial" pitchFamily="34" charset="0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>
              <a:solidFill>
                <a:schemeClr val="bg1"/>
              </a:solidFill>
              <a:latin typeface="Arial Black" pitchFamily="34" charset="0"/>
              <a:cs typeface="Arial" pitchFamily="34" charset="0"/>
            </a:rPr>
            <a:t>Evalúa los riesgos ambientales “Licencia Ambiental”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700" kern="1200" dirty="0">
            <a:solidFill>
              <a:schemeClr val="bg1"/>
            </a:solidFill>
          </a:endParaRPr>
        </a:p>
      </dsp:txBody>
      <dsp:txXfrm>
        <a:off x="1028369" y="2772170"/>
        <a:ext cx="1374768" cy="12965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594A68-4BDF-4029-A756-4EE603A8BD1C}">
      <dsp:nvSpPr>
        <dsp:cNvPr id="0" name=""/>
        <dsp:cNvSpPr/>
      </dsp:nvSpPr>
      <dsp:spPr>
        <a:xfrm rot="5400000">
          <a:off x="983795" y="1152540"/>
          <a:ext cx="929865" cy="10586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5402A-6D2B-4E32-ACBB-6F05A1E3E29B}">
      <dsp:nvSpPr>
        <dsp:cNvPr id="0" name=""/>
        <dsp:cNvSpPr/>
      </dsp:nvSpPr>
      <dsp:spPr>
        <a:xfrm>
          <a:off x="737437" y="121765"/>
          <a:ext cx="1565345" cy="109569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REGISTRO DE EMPRESA</a:t>
          </a:r>
        </a:p>
      </dsp:txBody>
      <dsp:txXfrm>
        <a:off x="790934" y="175262"/>
        <a:ext cx="1458351" cy="988697"/>
      </dsp:txXfrm>
    </dsp:sp>
    <dsp:sp modelId="{497801B6-CD78-442C-B41A-A1EB4E59D244}">
      <dsp:nvSpPr>
        <dsp:cNvPr id="0" name=""/>
        <dsp:cNvSpPr/>
      </dsp:nvSpPr>
      <dsp:spPr>
        <a:xfrm>
          <a:off x="2403687" y="22606"/>
          <a:ext cx="2387467" cy="128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Productor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u="none" kern="1200" dirty="0"/>
            <a:t>Productor por maquila.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Importador</a:t>
          </a:r>
          <a:r>
            <a:rPr lang="es-CO" sz="1200" u="sng" kern="1200" dirty="0"/>
            <a:t>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/>
            <a:t>Departamento Técnico de Eficacia.</a:t>
          </a:r>
        </a:p>
      </dsp:txBody>
      <dsp:txXfrm>
        <a:off x="2403687" y="22606"/>
        <a:ext cx="2387467" cy="1288190"/>
      </dsp:txXfrm>
    </dsp:sp>
    <dsp:sp modelId="{E5019246-71A9-48E1-AE3C-61ACC6268993}">
      <dsp:nvSpPr>
        <dsp:cNvPr id="0" name=""/>
        <dsp:cNvSpPr/>
      </dsp:nvSpPr>
      <dsp:spPr>
        <a:xfrm rot="5400000">
          <a:off x="2581389" y="2383362"/>
          <a:ext cx="929865" cy="10586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E8721-03A2-412C-B49E-C2540D171614}">
      <dsp:nvSpPr>
        <dsp:cNvPr id="0" name=""/>
        <dsp:cNvSpPr/>
      </dsp:nvSpPr>
      <dsp:spPr>
        <a:xfrm>
          <a:off x="2335031" y="1352588"/>
          <a:ext cx="1565345" cy="109569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PROTOCOLO</a:t>
          </a:r>
        </a:p>
      </dsp:txBody>
      <dsp:txXfrm>
        <a:off x="2388528" y="1406085"/>
        <a:ext cx="1458351" cy="988697"/>
      </dsp:txXfrm>
    </dsp:sp>
    <dsp:sp modelId="{A3F600EE-7598-4000-81E8-DEEC312D5B52}">
      <dsp:nvSpPr>
        <dsp:cNvPr id="0" name=""/>
        <dsp:cNvSpPr/>
      </dsp:nvSpPr>
      <dsp:spPr>
        <a:xfrm>
          <a:off x="3934787" y="1724481"/>
          <a:ext cx="2182438" cy="4318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/>
            <a:t> Departamento Técnico de Eficacia. </a:t>
          </a:r>
        </a:p>
      </dsp:txBody>
      <dsp:txXfrm>
        <a:off x="3934787" y="1724481"/>
        <a:ext cx="2182438" cy="431847"/>
      </dsp:txXfrm>
    </dsp:sp>
    <dsp:sp modelId="{2DC13707-31F3-4368-BBBF-7E8D15B07BA4}">
      <dsp:nvSpPr>
        <dsp:cNvPr id="0" name=""/>
        <dsp:cNvSpPr/>
      </dsp:nvSpPr>
      <dsp:spPr>
        <a:xfrm rot="5400000">
          <a:off x="4477612" y="3575841"/>
          <a:ext cx="929865" cy="105861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24F13-2E60-479A-885D-C5C3BF38E785}">
      <dsp:nvSpPr>
        <dsp:cNvPr id="0" name=""/>
        <dsp:cNvSpPr/>
      </dsp:nvSpPr>
      <dsp:spPr>
        <a:xfrm>
          <a:off x="3545202" y="2601413"/>
          <a:ext cx="2162603" cy="1019003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/>
            <a:t>PERMISO DE EXPERIMENTACIÓN</a:t>
          </a:r>
        </a:p>
      </dsp:txBody>
      <dsp:txXfrm>
        <a:off x="3594955" y="2651166"/>
        <a:ext cx="2063097" cy="919497"/>
      </dsp:txXfrm>
    </dsp:sp>
    <dsp:sp modelId="{7116FD88-2692-4AB9-966D-28DB81218BF6}">
      <dsp:nvSpPr>
        <dsp:cNvPr id="0" name=""/>
        <dsp:cNvSpPr/>
      </dsp:nvSpPr>
      <dsp:spPr>
        <a:xfrm>
          <a:off x="5779494" y="2648380"/>
          <a:ext cx="2104953" cy="885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500" kern="1200" dirty="0"/>
            <a:t>Para desarrollo de pruebas de eficacia y pruebas de estabilidad.</a:t>
          </a:r>
        </a:p>
      </dsp:txBody>
      <dsp:txXfrm>
        <a:off x="5779494" y="2648380"/>
        <a:ext cx="2104953" cy="885585"/>
      </dsp:txXfrm>
    </dsp:sp>
    <dsp:sp modelId="{1D1B3575-F1B9-4A07-9F1A-DD855F7B9A82}">
      <dsp:nvSpPr>
        <dsp:cNvPr id="0" name=""/>
        <dsp:cNvSpPr/>
      </dsp:nvSpPr>
      <dsp:spPr>
        <a:xfrm>
          <a:off x="5530219" y="3775890"/>
          <a:ext cx="1565345" cy="109569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kern="1200" dirty="0"/>
            <a:t>REGISTRO DE PRODUCTO</a:t>
          </a:r>
        </a:p>
      </dsp:txBody>
      <dsp:txXfrm>
        <a:off x="5583716" y="3829387"/>
        <a:ext cx="1458351" cy="98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72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A1111-6FB3-488C-B570-B221EF2A5069}" type="datetimeFigureOut">
              <a:rPr lang="es-CO" smtClean="0"/>
              <a:t>27/07/2016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72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92FF7-C6B4-4A05-B95A-07E0B73AFB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7480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C905A-713B-44CD-BFB7-1B0A6D016161}" type="datetimeFigureOut">
              <a:rPr lang="es-CO" smtClean="0"/>
              <a:pPr/>
              <a:t>27/07/2016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1" y="4343399"/>
            <a:ext cx="5486400" cy="41148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1CD87-9B5E-4C1E-8534-FC5FF0ADE1DD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7015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/>
              <a:pPr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5778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ampliar</a:t>
            </a:r>
            <a:r>
              <a:rPr lang="en-US" dirty="0"/>
              <a:t> o registrar un </a:t>
            </a:r>
            <a:r>
              <a:rPr lang="en-US" dirty="0" err="1"/>
              <a:t>producto</a:t>
            </a:r>
            <a:r>
              <a:rPr lang="en-US" dirty="0"/>
              <a:t> con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ornamentales</a:t>
            </a:r>
            <a:r>
              <a:rPr lang="en-US" dirty="0"/>
              <a:t>, se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realziar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baseline="0" dirty="0"/>
              <a:t> </a:t>
            </a:r>
            <a:r>
              <a:rPr lang="en-US" baseline="0" dirty="0" err="1"/>
              <a:t>prueba</a:t>
            </a:r>
            <a:r>
              <a:rPr lang="en-US" baseline="0" dirty="0"/>
              <a:t> de </a:t>
            </a:r>
            <a:r>
              <a:rPr lang="en-US" baseline="0" dirty="0" err="1"/>
              <a:t>eficacia</a:t>
            </a:r>
            <a:r>
              <a:rPr lang="en-US" baseline="0" dirty="0"/>
              <a:t> en </a:t>
            </a:r>
            <a:r>
              <a:rPr lang="en-US" baseline="0" dirty="0" err="1"/>
              <a:t>una</a:t>
            </a:r>
            <a:r>
              <a:rPr lang="en-US" baseline="0" dirty="0"/>
              <a:t> de </a:t>
            </a:r>
            <a:r>
              <a:rPr lang="en-US" baseline="0" dirty="0" err="1"/>
              <a:t>las</a:t>
            </a:r>
            <a:r>
              <a:rPr lang="en-US" baseline="0" dirty="0"/>
              <a:t> </a:t>
            </a:r>
            <a:r>
              <a:rPr lang="en-US" baseline="0" dirty="0" err="1"/>
              <a:t>especies</a:t>
            </a:r>
            <a:r>
              <a:rPr lang="en-US" baseline="0" dirty="0"/>
              <a:t> </a:t>
            </a:r>
            <a:r>
              <a:rPr lang="en-US" baseline="0" dirty="0" err="1"/>
              <a:t>ornamentales</a:t>
            </a:r>
            <a:r>
              <a:rPr lang="en-US" baseline="0" dirty="0"/>
              <a:t> y </a:t>
            </a:r>
            <a:r>
              <a:rPr lang="en-US" baseline="0" dirty="0" err="1"/>
              <a:t>presentar</a:t>
            </a:r>
            <a:r>
              <a:rPr lang="en-US" baseline="0" dirty="0"/>
              <a:t> </a:t>
            </a:r>
            <a:r>
              <a:rPr lang="en-US" baseline="0" dirty="0" err="1"/>
              <a:t>informaciòn</a:t>
            </a:r>
            <a:r>
              <a:rPr lang="en-US" baseline="0" dirty="0"/>
              <a:t> </a:t>
            </a:r>
            <a:r>
              <a:rPr lang="en-US" baseline="0" dirty="0" err="1"/>
              <a:t>cientifica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corrobore</a:t>
            </a:r>
            <a:r>
              <a:rPr lang="en-US" baseline="0" dirty="0"/>
              <a:t> la </a:t>
            </a:r>
            <a:r>
              <a:rPr lang="en-US" baseline="0" dirty="0" err="1"/>
              <a:t>presencia</a:t>
            </a:r>
            <a:r>
              <a:rPr lang="en-US" baseline="0" dirty="0"/>
              <a:t> de la </a:t>
            </a:r>
            <a:r>
              <a:rPr lang="en-US" baseline="0" dirty="0" err="1"/>
              <a:t>plaga</a:t>
            </a:r>
            <a:r>
              <a:rPr lang="en-US" baseline="0" dirty="0"/>
              <a:t> en </a:t>
            </a:r>
            <a:r>
              <a:rPr lang="en-US" baseline="0" dirty="0" err="1"/>
              <a:t>las</a:t>
            </a:r>
            <a:r>
              <a:rPr lang="en-US" baseline="0" dirty="0"/>
              <a:t> </a:t>
            </a:r>
            <a:r>
              <a:rPr lang="en-US" baseline="0" dirty="0" err="1"/>
              <a:t>otras</a:t>
            </a:r>
            <a:r>
              <a:rPr lang="en-US" baseline="0" dirty="0"/>
              <a:t> </a:t>
            </a:r>
            <a:r>
              <a:rPr lang="en-US" baseline="0" dirty="0" err="1"/>
              <a:t>especies</a:t>
            </a:r>
            <a:r>
              <a:rPr lang="en-US" baseline="0" dirty="0"/>
              <a:t> </a:t>
            </a:r>
            <a:r>
              <a:rPr lang="en-US" baseline="0" dirty="0" err="1"/>
              <a:t>ornamentales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/>
              <a:pPr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019619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>
                <a:solidFill>
                  <a:prstClr val="black"/>
                </a:solidFill>
              </a:rPr>
              <a:pPr/>
              <a:t>31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69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La</a:t>
            </a:r>
            <a:r>
              <a:rPr lang="es-CO" baseline="0" dirty="0"/>
              <a:t> producción de semilla por métodos orgánicos ante la norma es igual que la obtención por métodos de biotecnología moderna, todos los </a:t>
            </a:r>
            <a:r>
              <a:rPr lang="es-CO" baseline="0" dirty="0" err="1"/>
              <a:t>metodos</a:t>
            </a:r>
            <a:r>
              <a:rPr lang="es-CO" baseline="0" dirty="0"/>
              <a:t> son compatibles con la norma y tienen cabida, como  no es necesario una norma especifica para cultivo de tejidos o semilla en </a:t>
            </a:r>
            <a:r>
              <a:rPr lang="es-CO" baseline="0" dirty="0" err="1"/>
              <a:t>aeroponia</a:t>
            </a:r>
            <a:r>
              <a:rPr lang="es-CO" baseline="0" dirty="0"/>
              <a:t> tampoco lo es para semilla </a:t>
            </a:r>
            <a:r>
              <a:rPr lang="es-CO" baseline="0" dirty="0" err="1"/>
              <a:t>organica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>
                <a:solidFill>
                  <a:prstClr val="black"/>
                </a:solidFill>
              </a:rPr>
              <a:pPr/>
              <a:t>32</a:t>
            </a:fld>
            <a:endParaRPr lang="es-C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03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 instituto tiene la</a:t>
            </a:r>
            <a:r>
              <a:rPr lang="es-CO" baseline="0" dirty="0"/>
              <a:t> </a:t>
            </a:r>
            <a:r>
              <a:rPr lang="es-CO" baseline="0" dirty="0" err="1"/>
              <a:t>mision</a:t>
            </a:r>
            <a:r>
              <a:rPr lang="es-CO" baseline="0" dirty="0"/>
              <a:t> de hacer el control técnico de semillas para siembra según el art 65 de la ley 101 y el decreto 4765 de 2008 en términos de calidad sanitaria, física, genética y fisiológica.</a:t>
            </a:r>
          </a:p>
          <a:p>
            <a:endParaRPr lang="es-CO" baseline="0" dirty="0"/>
          </a:p>
          <a:p>
            <a:r>
              <a:rPr lang="es-CO" baseline="0" dirty="0"/>
              <a:t>La certificación del carácter orgánico de un producto es competencia de una certificadora internacional inscrita y regulada por el </a:t>
            </a:r>
            <a:r>
              <a:rPr lang="es-CO" baseline="0" dirty="0" err="1"/>
              <a:t>Ministrerio</a:t>
            </a:r>
            <a:r>
              <a:rPr lang="es-CO" baseline="0" dirty="0"/>
              <a:t> de Agricultura 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3DF5B-9046-4C08-9763-B4C155FDC456}" type="slidenum">
              <a:rPr lang="es-CO" smtClean="0">
                <a:solidFill>
                  <a:prstClr val="black"/>
                </a:solidFill>
              </a:rPr>
              <a:pPr/>
              <a:t>33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60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</a:t>
            </a:r>
            <a:r>
              <a:rPr lang="es-CO" baseline="0" dirty="0"/>
              <a:t> ANLA es quien otorga las licencias ambientales a los Bioinsumos importados (uno por uno) y a las plantas de producción de Bioinsumos de Uso Agrícola, solo de los productos que controlan plagas (agentes microbianos, extractos vegetales y tierras de diatomeas). Es un trámite preliminar al registro de la empresa o a la ampliación de actividad de la misma.</a:t>
            </a:r>
          </a:p>
          <a:p>
            <a:endParaRPr lang="es-CO" baseline="0" dirty="0"/>
          </a:p>
          <a:p>
            <a:r>
              <a:rPr lang="es-CO" baseline="0" dirty="0"/>
              <a:t>El INS otorga el concepto toxicológico solo a los productos controladores de plagas, para ellos hay que realizar un estudio toxicológico y remitirlo al INS. Este trámite es requisito para el registro del producto.</a:t>
            </a:r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09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</a:t>
            </a:r>
            <a:r>
              <a:rPr lang="en-US" baseline="0" dirty="0"/>
              <a:t> </a:t>
            </a:r>
            <a:r>
              <a:rPr lang="en-US" baseline="0" dirty="0" err="1"/>
              <a:t>agentes</a:t>
            </a:r>
            <a:r>
              <a:rPr lang="en-US" baseline="0" dirty="0"/>
              <a:t> </a:t>
            </a:r>
            <a:r>
              <a:rPr lang="en-US" baseline="0" dirty="0" err="1"/>
              <a:t>microbianos</a:t>
            </a:r>
            <a:r>
              <a:rPr lang="en-US" baseline="0" dirty="0"/>
              <a:t> de </a:t>
            </a:r>
            <a:r>
              <a:rPr lang="en-US" baseline="0" dirty="0" err="1"/>
              <a:t>este</a:t>
            </a:r>
            <a:r>
              <a:rPr lang="en-US" baseline="0" dirty="0"/>
              <a:t> </a:t>
            </a:r>
            <a:r>
              <a:rPr lang="en-US" baseline="0" dirty="0" err="1"/>
              <a:t>grupo</a:t>
            </a:r>
            <a:r>
              <a:rPr lang="en-US" baseline="0" dirty="0"/>
              <a:t> son </a:t>
            </a:r>
            <a:r>
              <a:rPr lang="en-US" baseline="0" dirty="0" err="1"/>
              <a:t>controladores</a:t>
            </a:r>
            <a:r>
              <a:rPr lang="en-US" baseline="0" dirty="0"/>
              <a:t> de </a:t>
            </a:r>
            <a:r>
              <a:rPr lang="en-US" baseline="0" dirty="0" err="1"/>
              <a:t>plagas</a:t>
            </a:r>
            <a:r>
              <a:rPr lang="en-US" baseline="0" dirty="0"/>
              <a:t>, </a:t>
            </a:r>
            <a:r>
              <a:rPr lang="en-US" baseline="0" dirty="0" err="1"/>
              <a:t>alli</a:t>
            </a:r>
            <a:r>
              <a:rPr lang="en-US" baseline="0" dirty="0"/>
              <a:t> </a:t>
            </a:r>
            <a:r>
              <a:rPr lang="en-US" baseline="0" dirty="0" err="1"/>
              <a:t>encontramos</a:t>
            </a:r>
            <a:r>
              <a:rPr lang="en-US" baseline="0" dirty="0"/>
              <a:t> </a:t>
            </a:r>
            <a:r>
              <a:rPr lang="en-US" baseline="0" dirty="0" err="1"/>
              <a:t>bacterias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Bacillus </a:t>
            </a:r>
            <a:r>
              <a:rPr lang="en-US" baseline="0" dirty="0" err="1"/>
              <a:t>thuringensis</a:t>
            </a:r>
            <a:r>
              <a:rPr lang="en-US" baseline="0" dirty="0"/>
              <a:t>, </a:t>
            </a:r>
            <a:r>
              <a:rPr lang="en-US" baseline="0" dirty="0" err="1"/>
              <a:t>hongos</a:t>
            </a:r>
            <a:r>
              <a:rPr lang="en-US" baseline="0" dirty="0"/>
              <a:t>, </a:t>
            </a:r>
            <a:r>
              <a:rPr lang="en-US" baseline="0" dirty="0" err="1"/>
              <a:t>parasitoides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</a:t>
            </a:r>
            <a:r>
              <a:rPr lang="en-US" baseline="0" dirty="0" err="1"/>
              <a:t>Trichogramma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una</a:t>
            </a:r>
            <a:r>
              <a:rPr lang="en-US" baseline="0" dirty="0"/>
              <a:t> </a:t>
            </a:r>
            <a:r>
              <a:rPr lang="en-US" baseline="0" dirty="0" err="1"/>
              <a:t>herramienta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el </a:t>
            </a:r>
            <a:r>
              <a:rPr lang="en-US" baseline="0" dirty="0" err="1"/>
              <a:t>manejo</a:t>
            </a:r>
            <a:r>
              <a:rPr lang="en-US" baseline="0" dirty="0"/>
              <a:t> de </a:t>
            </a:r>
            <a:r>
              <a:rPr lang="en-US" baseline="0" dirty="0" err="1"/>
              <a:t>plaga</a:t>
            </a:r>
            <a:r>
              <a:rPr lang="en-US" baseline="0" dirty="0"/>
              <a:t> en </a:t>
            </a:r>
            <a:r>
              <a:rPr lang="en-US" baseline="0" dirty="0" err="1"/>
              <a:t>caña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Estos</a:t>
            </a:r>
            <a:r>
              <a:rPr lang="en-US" baseline="0" dirty="0"/>
              <a:t> son los </a:t>
            </a:r>
            <a:r>
              <a:rPr lang="en-US" baseline="0" dirty="0" err="1"/>
              <a:t>productos</a:t>
            </a:r>
            <a:r>
              <a:rPr lang="en-US" baseline="0" dirty="0"/>
              <a:t> de mas alto </a:t>
            </a:r>
            <a:r>
              <a:rPr lang="en-US" baseline="0" dirty="0" err="1"/>
              <a:t>movimiento</a:t>
            </a:r>
            <a:r>
              <a:rPr lang="en-US" baseline="0" dirty="0"/>
              <a:t>, son </a:t>
            </a:r>
            <a:r>
              <a:rPr lang="en-US" baseline="0" dirty="0" err="1"/>
              <a:t>ampliamente</a:t>
            </a:r>
            <a:r>
              <a:rPr lang="en-US" baseline="0" dirty="0"/>
              <a:t> </a:t>
            </a:r>
            <a:r>
              <a:rPr lang="en-US" baseline="0" dirty="0" err="1"/>
              <a:t>usados</a:t>
            </a:r>
            <a:r>
              <a:rPr lang="en-US" baseline="0" dirty="0"/>
              <a:t> y de mayor </a:t>
            </a:r>
            <a:r>
              <a:rPr lang="en-US" baseline="0" dirty="0" err="1"/>
              <a:t>registro</a:t>
            </a:r>
            <a:r>
              <a:rPr lang="en-US" baseline="0" dirty="0"/>
              <a:t>. </a:t>
            </a:r>
          </a:p>
          <a:p>
            <a:r>
              <a:rPr lang="en-US" baseline="0" dirty="0" err="1"/>
              <a:t>Necesitan</a:t>
            </a:r>
            <a:r>
              <a:rPr lang="en-US" baseline="0" dirty="0"/>
              <a:t> </a:t>
            </a:r>
            <a:r>
              <a:rPr lang="en-US" baseline="0" dirty="0" err="1"/>
              <a:t>concepto</a:t>
            </a:r>
            <a:r>
              <a:rPr lang="en-US" baseline="0" dirty="0"/>
              <a:t> </a:t>
            </a:r>
            <a:r>
              <a:rPr lang="en-US" baseline="0" dirty="0" err="1"/>
              <a:t>toxicológico</a:t>
            </a:r>
            <a:r>
              <a:rPr lang="en-US" baseline="0" dirty="0"/>
              <a:t> y </a:t>
            </a:r>
            <a:r>
              <a:rPr lang="en-US" baseline="0" dirty="0" err="1"/>
              <a:t>licencia</a:t>
            </a:r>
            <a:r>
              <a:rPr lang="en-US" baseline="0" dirty="0"/>
              <a:t> </a:t>
            </a:r>
            <a:r>
              <a:rPr lang="en-US" baseline="0" dirty="0" err="1"/>
              <a:t>ambiental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/>
              <a:pPr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8368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 </a:t>
            </a:r>
            <a:r>
              <a:rPr lang="en-US" dirty="0" err="1"/>
              <a:t>incoulantes</a:t>
            </a:r>
            <a:r>
              <a:rPr lang="en-US" dirty="0"/>
              <a:t> </a:t>
            </a:r>
            <a:r>
              <a:rPr lang="en-US" dirty="0" err="1"/>
              <a:t>biologicos</a:t>
            </a:r>
            <a:r>
              <a:rPr lang="en-US" baseline="0" dirty="0"/>
              <a:t> son los “bio </a:t>
            </a:r>
            <a:r>
              <a:rPr lang="en-US" baseline="0" dirty="0" err="1"/>
              <a:t>fertilizantes</a:t>
            </a:r>
            <a:r>
              <a:rPr lang="en-US" baseline="0" dirty="0"/>
              <a:t>” </a:t>
            </a:r>
            <a:r>
              <a:rPr lang="en-US" baseline="0" dirty="0" err="1"/>
              <a:t>todos</a:t>
            </a:r>
            <a:r>
              <a:rPr lang="en-US" baseline="0" dirty="0"/>
              <a:t> </a:t>
            </a:r>
            <a:r>
              <a:rPr lang="en-US" baseline="0" dirty="0" err="1"/>
              <a:t>ellos</a:t>
            </a:r>
            <a:r>
              <a:rPr lang="en-US" baseline="0" dirty="0"/>
              <a:t> a base de </a:t>
            </a:r>
            <a:r>
              <a:rPr lang="en-US" baseline="0" dirty="0" err="1"/>
              <a:t>microorganismos</a:t>
            </a:r>
            <a:r>
              <a:rPr lang="en-US" baseline="0" dirty="0"/>
              <a:t>, y con el </a:t>
            </a:r>
            <a:r>
              <a:rPr lang="en-US" baseline="0" dirty="0" err="1"/>
              <a:t>objetivo</a:t>
            </a:r>
            <a:r>
              <a:rPr lang="en-US" baseline="0" dirty="0"/>
              <a:t> de </a:t>
            </a:r>
            <a:r>
              <a:rPr lang="en-US" baseline="0" dirty="0" err="1"/>
              <a:t>ayudar</a:t>
            </a:r>
            <a:r>
              <a:rPr lang="en-US" baseline="0" dirty="0"/>
              <a:t> al </a:t>
            </a:r>
            <a:r>
              <a:rPr lang="en-US" baseline="0" dirty="0" err="1"/>
              <a:t>crecimiento</a:t>
            </a:r>
            <a:r>
              <a:rPr lang="en-US" baseline="0" dirty="0"/>
              <a:t> vegetal. Los </a:t>
            </a:r>
            <a:r>
              <a:rPr lang="en-US" baseline="0" dirty="0" err="1"/>
              <a:t>más</a:t>
            </a:r>
            <a:r>
              <a:rPr lang="en-US" baseline="0" dirty="0"/>
              <a:t> </a:t>
            </a:r>
            <a:r>
              <a:rPr lang="en-US" baseline="0" dirty="0" err="1"/>
              <a:t>comercializados</a:t>
            </a:r>
            <a:r>
              <a:rPr lang="en-US" baseline="0" dirty="0"/>
              <a:t> </a:t>
            </a:r>
            <a:r>
              <a:rPr lang="en-US" baseline="0" dirty="0" err="1"/>
              <a:t>las</a:t>
            </a:r>
            <a:r>
              <a:rPr lang="en-US" baseline="0" dirty="0"/>
              <a:t> </a:t>
            </a:r>
            <a:r>
              <a:rPr lang="en-US" baseline="0" dirty="0" err="1"/>
              <a:t>micorrizas</a:t>
            </a:r>
            <a:r>
              <a:rPr lang="en-US" baseline="0" dirty="0"/>
              <a:t>. </a:t>
            </a:r>
          </a:p>
          <a:p>
            <a:r>
              <a:rPr lang="en-US" baseline="0" dirty="0"/>
              <a:t>No </a:t>
            </a:r>
            <a:r>
              <a:rPr lang="en-US" baseline="0" dirty="0" err="1"/>
              <a:t>necesitan</a:t>
            </a:r>
            <a:r>
              <a:rPr lang="en-US" baseline="0" dirty="0"/>
              <a:t> </a:t>
            </a:r>
            <a:r>
              <a:rPr lang="en-US" baseline="0" dirty="0" err="1"/>
              <a:t>concepto</a:t>
            </a:r>
            <a:r>
              <a:rPr lang="en-US" baseline="0" dirty="0"/>
              <a:t> </a:t>
            </a:r>
            <a:r>
              <a:rPr lang="en-US" baseline="0" dirty="0" err="1"/>
              <a:t>toxicologico</a:t>
            </a:r>
            <a:r>
              <a:rPr lang="en-US" baseline="0" dirty="0"/>
              <a:t> </a:t>
            </a:r>
            <a:r>
              <a:rPr lang="en-US" baseline="0" dirty="0" err="1"/>
              <a:t>ni</a:t>
            </a:r>
            <a:r>
              <a:rPr lang="en-US" baseline="0" dirty="0"/>
              <a:t> </a:t>
            </a:r>
            <a:r>
              <a:rPr lang="en-US" baseline="0" dirty="0" err="1"/>
              <a:t>licencia</a:t>
            </a:r>
            <a:r>
              <a:rPr lang="en-US" baseline="0" dirty="0"/>
              <a:t> </a:t>
            </a:r>
            <a:r>
              <a:rPr lang="en-US" baseline="0" dirty="0" err="1"/>
              <a:t>ambiental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/>
              <a:pPr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50791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Los</a:t>
            </a:r>
            <a:r>
              <a:rPr lang="en-US" baseline="0" dirty="0"/>
              <a:t> </a:t>
            </a:r>
            <a:r>
              <a:rPr lang="en-US" baseline="0" dirty="0" err="1"/>
              <a:t>extractos</a:t>
            </a:r>
            <a:r>
              <a:rPr lang="en-US" baseline="0" dirty="0"/>
              <a:t> </a:t>
            </a:r>
            <a:r>
              <a:rPr lang="en-US" baseline="0" dirty="0" err="1"/>
              <a:t>vegetales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ser</a:t>
            </a:r>
            <a:r>
              <a:rPr lang="en-US" baseline="0" dirty="0"/>
              <a:t> </a:t>
            </a:r>
            <a:r>
              <a:rPr lang="en-US" baseline="0" dirty="0" err="1"/>
              <a:t>considerados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</a:t>
            </a:r>
            <a:r>
              <a:rPr lang="en-US" baseline="0" dirty="0" err="1"/>
              <a:t>bioinsumos</a:t>
            </a:r>
            <a:r>
              <a:rPr lang="en-US" baseline="0" dirty="0"/>
              <a:t> </a:t>
            </a:r>
            <a:r>
              <a:rPr lang="en-US" baseline="0" dirty="0" err="1"/>
              <a:t>deben</a:t>
            </a:r>
            <a:r>
              <a:rPr lang="en-US" baseline="0" dirty="0"/>
              <a:t> </a:t>
            </a:r>
            <a:r>
              <a:rPr lang="en-US" baseline="0" dirty="0" err="1"/>
              <a:t>tener</a:t>
            </a:r>
            <a:r>
              <a:rPr lang="en-US" baseline="0" dirty="0"/>
              <a:t> un </a:t>
            </a:r>
            <a:r>
              <a:rPr lang="en-US" baseline="0" dirty="0" err="1"/>
              <a:t>uso</a:t>
            </a:r>
            <a:r>
              <a:rPr lang="en-US" baseline="0" dirty="0"/>
              <a:t> de </a:t>
            </a:r>
            <a:r>
              <a:rPr lang="en-US" baseline="0" dirty="0" err="1"/>
              <a:t>controladores</a:t>
            </a:r>
            <a:r>
              <a:rPr lang="en-US" baseline="0" dirty="0"/>
              <a:t> de </a:t>
            </a:r>
            <a:r>
              <a:rPr lang="en-US" baseline="0" dirty="0" err="1"/>
              <a:t>plagas</a:t>
            </a:r>
            <a:r>
              <a:rPr lang="en-US" baseline="0" dirty="0"/>
              <a:t>,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su</a:t>
            </a:r>
            <a:r>
              <a:rPr lang="en-US" baseline="0" dirty="0"/>
              <a:t> </a:t>
            </a:r>
            <a:r>
              <a:rPr lang="en-US" baseline="0" dirty="0" err="1"/>
              <a:t>uso</a:t>
            </a:r>
            <a:r>
              <a:rPr lang="en-US" baseline="0" dirty="0"/>
              <a:t> </a:t>
            </a:r>
            <a:r>
              <a:rPr lang="en-US" baseline="0" dirty="0" err="1"/>
              <a:t>esta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nutriciòn</a:t>
            </a:r>
            <a:r>
              <a:rPr lang="en-US" baseline="0" dirty="0"/>
              <a:t> de </a:t>
            </a:r>
            <a:r>
              <a:rPr lang="en-US" baseline="0" dirty="0" err="1"/>
              <a:t>plantas</a:t>
            </a:r>
            <a:r>
              <a:rPr lang="en-US" baseline="0" dirty="0"/>
              <a:t> </a:t>
            </a:r>
            <a:r>
              <a:rPr lang="en-US" baseline="0" dirty="0" err="1"/>
              <a:t>deben</a:t>
            </a:r>
            <a:r>
              <a:rPr lang="en-US" baseline="0" dirty="0"/>
              <a:t> </a:t>
            </a:r>
            <a:r>
              <a:rPr lang="en-US" baseline="0" dirty="0" err="1"/>
              <a:t>registrarse</a:t>
            </a:r>
            <a:r>
              <a:rPr lang="en-US" baseline="0" dirty="0"/>
              <a:t> </a:t>
            </a:r>
            <a:r>
              <a:rPr lang="en-US" baseline="0" dirty="0" err="1"/>
              <a:t>como</a:t>
            </a:r>
            <a:r>
              <a:rPr lang="en-US" baseline="0" dirty="0"/>
              <a:t> </a:t>
            </a:r>
            <a:r>
              <a:rPr lang="en-US" baseline="0" dirty="0" err="1"/>
              <a:t>fertilizantes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Estos</a:t>
            </a:r>
            <a:r>
              <a:rPr lang="en-US" baseline="0" dirty="0"/>
              <a:t> son </a:t>
            </a:r>
            <a:r>
              <a:rPr lang="en-US" baseline="0" dirty="0" err="1"/>
              <a:t>comunmente</a:t>
            </a:r>
            <a:r>
              <a:rPr lang="en-US" baseline="0" dirty="0"/>
              <a:t> </a:t>
            </a:r>
            <a:r>
              <a:rPr lang="en-US" baseline="0" dirty="0" err="1"/>
              <a:t>realizados</a:t>
            </a:r>
            <a:r>
              <a:rPr lang="en-US" baseline="0" dirty="0"/>
              <a:t> de </a:t>
            </a:r>
            <a:r>
              <a:rPr lang="en-US" baseline="0" dirty="0" err="1"/>
              <a:t>manera</a:t>
            </a:r>
            <a:r>
              <a:rPr lang="en-US" baseline="0" dirty="0"/>
              <a:t> </a:t>
            </a:r>
            <a:r>
              <a:rPr lang="en-US" baseline="0" dirty="0" err="1"/>
              <a:t>artesanal</a:t>
            </a:r>
            <a:r>
              <a:rPr lang="en-US" baseline="0" dirty="0"/>
              <a:t>, </a:t>
            </a:r>
            <a:r>
              <a:rPr lang="en-US" baseline="0" dirty="0" err="1"/>
              <a:t>pero</a:t>
            </a:r>
            <a:r>
              <a:rPr lang="en-US" baseline="0" dirty="0"/>
              <a:t> </a:t>
            </a:r>
            <a:r>
              <a:rPr lang="en-US" baseline="0" dirty="0" err="1"/>
              <a:t>comprenden</a:t>
            </a:r>
            <a:r>
              <a:rPr lang="en-US" baseline="0" dirty="0"/>
              <a:t> </a:t>
            </a:r>
            <a:r>
              <a:rPr lang="en-US" baseline="0" dirty="0" err="1"/>
              <a:t>cierto</a:t>
            </a:r>
            <a:r>
              <a:rPr lang="en-US" baseline="0" dirty="0"/>
              <a:t> </a:t>
            </a:r>
            <a:r>
              <a:rPr lang="en-US" baseline="0" dirty="0" err="1"/>
              <a:t>riesgo</a:t>
            </a:r>
            <a:r>
              <a:rPr lang="en-US" baseline="0" dirty="0"/>
              <a:t> </a:t>
            </a:r>
            <a:r>
              <a:rPr lang="en-US" baseline="0" dirty="0" err="1"/>
              <a:t>ya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los </a:t>
            </a:r>
            <a:r>
              <a:rPr lang="en-US" baseline="0" dirty="0" err="1"/>
              <a:t>ingredientes</a:t>
            </a:r>
            <a:r>
              <a:rPr lang="en-US" baseline="0" dirty="0"/>
              <a:t> </a:t>
            </a:r>
            <a:r>
              <a:rPr lang="en-US" baseline="0" dirty="0" err="1"/>
              <a:t>activos</a:t>
            </a:r>
            <a:r>
              <a:rPr lang="en-US" baseline="0" dirty="0"/>
              <a:t> son </a:t>
            </a:r>
            <a:r>
              <a:rPr lang="en-US" baseline="0" dirty="0" err="1"/>
              <a:t>muy</a:t>
            </a:r>
            <a:r>
              <a:rPr lang="en-US" baseline="0" dirty="0"/>
              <a:t> </a:t>
            </a:r>
            <a:r>
              <a:rPr lang="en-US" baseline="0" dirty="0" err="1"/>
              <a:t>irritantes</a:t>
            </a:r>
            <a:r>
              <a:rPr lang="en-US" baseline="0" dirty="0"/>
              <a:t>, </a:t>
            </a:r>
            <a:r>
              <a:rPr lang="en-US" baseline="0" dirty="0" err="1"/>
              <a:t>por</a:t>
            </a:r>
            <a:r>
              <a:rPr lang="en-US" baseline="0" dirty="0"/>
              <a:t> lo </a:t>
            </a:r>
            <a:r>
              <a:rPr lang="en-US" baseline="0" dirty="0" err="1"/>
              <a:t>cual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su</a:t>
            </a:r>
            <a:r>
              <a:rPr lang="en-US" baseline="0" dirty="0"/>
              <a:t> </a:t>
            </a:r>
            <a:r>
              <a:rPr lang="en-US" baseline="0" dirty="0" err="1"/>
              <a:t>registro</a:t>
            </a:r>
            <a:r>
              <a:rPr lang="en-US" baseline="0" dirty="0"/>
              <a:t> </a:t>
            </a:r>
            <a:r>
              <a:rPr lang="en-US" baseline="0" dirty="0" err="1"/>
              <a:t>necesitan</a:t>
            </a:r>
            <a:r>
              <a:rPr lang="en-US" baseline="0" dirty="0"/>
              <a:t> </a:t>
            </a:r>
            <a:r>
              <a:rPr lang="en-US" baseline="0" dirty="0" err="1"/>
              <a:t>concepto</a:t>
            </a:r>
            <a:r>
              <a:rPr lang="en-US" baseline="0" dirty="0"/>
              <a:t> </a:t>
            </a:r>
            <a:r>
              <a:rPr lang="en-US" baseline="0" dirty="0" err="1"/>
              <a:t>toxicologico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98432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Este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productos</a:t>
            </a:r>
            <a:r>
              <a:rPr lang="en-US" baseline="0" dirty="0"/>
              <a:t> </a:t>
            </a:r>
            <a:r>
              <a:rPr lang="en-US" baseline="0" dirty="0" err="1"/>
              <a:t>sinteticos</a:t>
            </a:r>
            <a:r>
              <a:rPr lang="en-US" baseline="0" dirty="0"/>
              <a:t> </a:t>
            </a:r>
            <a:r>
              <a:rPr lang="en-US" baseline="0" dirty="0" err="1"/>
              <a:t>pero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actuan</a:t>
            </a:r>
            <a:r>
              <a:rPr lang="en-US" baseline="0" dirty="0"/>
              <a:t> de </a:t>
            </a:r>
            <a:r>
              <a:rPr lang="en-US" baseline="0" dirty="0" err="1"/>
              <a:t>manera</a:t>
            </a:r>
            <a:r>
              <a:rPr lang="en-US" baseline="0" dirty="0"/>
              <a:t> similar a lo </a:t>
            </a:r>
            <a:r>
              <a:rPr lang="en-US" baseline="0" dirty="0" err="1"/>
              <a:t>encontrado</a:t>
            </a:r>
            <a:r>
              <a:rPr lang="en-US" baseline="0" dirty="0"/>
              <a:t> en la </a:t>
            </a:r>
            <a:r>
              <a:rPr lang="en-US" baseline="0" dirty="0" err="1"/>
              <a:t>nza</a:t>
            </a:r>
            <a:r>
              <a:rPr lang="en-US" baseline="0" dirty="0"/>
              <a:t>, </a:t>
            </a:r>
            <a:r>
              <a:rPr lang="en-US" baseline="0" dirty="0" err="1"/>
              <a:t>como</a:t>
            </a:r>
            <a:r>
              <a:rPr lang="en-US" baseline="0" dirty="0"/>
              <a:t> </a:t>
            </a:r>
            <a:r>
              <a:rPr lang="en-US" baseline="0" dirty="0" err="1"/>
              <a:t>las</a:t>
            </a:r>
            <a:r>
              <a:rPr lang="en-US" baseline="0" dirty="0"/>
              <a:t> </a:t>
            </a:r>
            <a:r>
              <a:rPr lang="en-US" baseline="0" dirty="0" err="1"/>
              <a:t>feromonas</a:t>
            </a:r>
            <a:r>
              <a:rPr lang="en-US" baseline="0" dirty="0"/>
              <a:t>, </a:t>
            </a:r>
            <a:r>
              <a:rPr lang="en-US" baseline="0" dirty="0" err="1"/>
              <a:t>alomonas</a:t>
            </a:r>
            <a:r>
              <a:rPr lang="en-US" baseline="0" dirty="0"/>
              <a:t> y </a:t>
            </a:r>
            <a:r>
              <a:rPr lang="en-US" baseline="0" dirty="0" err="1"/>
              <a:t>kairomonas</a:t>
            </a:r>
            <a:r>
              <a:rPr lang="en-US" baseline="0" dirty="0"/>
              <a:t>, </a:t>
            </a:r>
            <a:r>
              <a:rPr lang="en-US" baseline="0" dirty="0" err="1"/>
              <a:t>que</a:t>
            </a:r>
            <a:r>
              <a:rPr lang="en-US" baseline="0" dirty="0"/>
              <a:t> no </a:t>
            </a:r>
            <a:r>
              <a:rPr lang="en-US" baseline="0" dirty="0" err="1"/>
              <a:t>necesitan</a:t>
            </a:r>
            <a:r>
              <a:rPr lang="en-US" baseline="0" dirty="0"/>
              <a:t> </a:t>
            </a:r>
            <a:r>
              <a:rPr lang="en-US" baseline="0" dirty="0" err="1"/>
              <a:t>concepto</a:t>
            </a:r>
            <a:r>
              <a:rPr lang="en-US" baseline="0" dirty="0"/>
              <a:t> </a:t>
            </a:r>
            <a:r>
              <a:rPr lang="en-US" baseline="0" dirty="0" err="1"/>
              <a:t>toxicologico</a:t>
            </a:r>
            <a:r>
              <a:rPr lang="en-US" baseline="0" dirty="0"/>
              <a:t>. </a:t>
            </a:r>
            <a:r>
              <a:rPr lang="en-US" baseline="0" dirty="0" err="1"/>
              <a:t>También</a:t>
            </a:r>
            <a:r>
              <a:rPr lang="en-US" baseline="0" dirty="0"/>
              <a:t> se </a:t>
            </a:r>
            <a:r>
              <a:rPr lang="en-US" baseline="0" dirty="0" err="1"/>
              <a:t>encuentran</a:t>
            </a:r>
            <a:r>
              <a:rPr lang="en-US" baseline="0" dirty="0"/>
              <a:t> </a:t>
            </a:r>
            <a:r>
              <a:rPr lang="en-US" baseline="0" dirty="0" err="1"/>
              <a:t>las</a:t>
            </a:r>
            <a:r>
              <a:rPr lang="en-US" baseline="0" dirty="0"/>
              <a:t> </a:t>
            </a:r>
            <a:r>
              <a:rPr lang="en-US" baseline="0" dirty="0" err="1"/>
              <a:t>tierras</a:t>
            </a:r>
            <a:r>
              <a:rPr lang="en-US" baseline="0" dirty="0"/>
              <a:t> de </a:t>
            </a:r>
            <a:r>
              <a:rPr lang="en-US" baseline="0" dirty="0" err="1"/>
              <a:t>diatomeas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controlan</a:t>
            </a:r>
            <a:r>
              <a:rPr lang="en-US" baseline="0" dirty="0"/>
              <a:t> </a:t>
            </a:r>
            <a:r>
              <a:rPr lang="en-US" baseline="0" dirty="0" err="1"/>
              <a:t>plagas</a:t>
            </a:r>
            <a:r>
              <a:rPr lang="en-US" baseline="0" dirty="0"/>
              <a:t> y </a:t>
            </a:r>
            <a:r>
              <a:rPr lang="en-US" baseline="0" dirty="0" err="1"/>
              <a:t>necesitan</a:t>
            </a:r>
            <a:r>
              <a:rPr lang="en-US" baseline="0" dirty="0"/>
              <a:t> </a:t>
            </a:r>
            <a:r>
              <a:rPr lang="en-US" baseline="0" dirty="0" err="1"/>
              <a:t>concepto</a:t>
            </a:r>
            <a:r>
              <a:rPr lang="en-US" baseline="0" dirty="0"/>
              <a:t> </a:t>
            </a:r>
            <a:r>
              <a:rPr lang="en-US" baseline="0" dirty="0" err="1"/>
              <a:t>toxicologico</a:t>
            </a:r>
            <a:r>
              <a:rPr lang="en-US" baseline="0" dirty="0"/>
              <a:t>. 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/>
              <a:pPr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364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El registro de</a:t>
            </a:r>
            <a:r>
              <a:rPr lang="es-CO" baseline="0" dirty="0"/>
              <a:t> actividades es restringido a la productos, de tal forma que si se produce la bacteria </a:t>
            </a:r>
            <a:r>
              <a:rPr lang="es-CO" baseline="0" dirty="0" err="1"/>
              <a:t>Bacillus</a:t>
            </a:r>
            <a:r>
              <a:rPr lang="es-CO" baseline="0" dirty="0"/>
              <a:t> </a:t>
            </a:r>
            <a:r>
              <a:rPr lang="es-CO" baseline="0" dirty="0" err="1"/>
              <a:t>subtilis</a:t>
            </a:r>
            <a:r>
              <a:rPr lang="es-CO" baseline="0" dirty="0"/>
              <a:t>, el registro de productor es “para la producción de Bioinsumos de Uso Agrícola, tipo agente microbiano con base en el microorganismo </a:t>
            </a:r>
            <a:r>
              <a:rPr lang="es-CO" i="1" baseline="0" dirty="0" err="1"/>
              <a:t>Bacillus</a:t>
            </a:r>
            <a:r>
              <a:rPr lang="es-CO" i="1" baseline="0" dirty="0"/>
              <a:t> </a:t>
            </a:r>
            <a:r>
              <a:rPr lang="es-CO" i="1" baseline="0" dirty="0" err="1"/>
              <a:t>subtilis</a:t>
            </a:r>
            <a:r>
              <a:rPr lang="es-CO" i="1" baseline="0" dirty="0"/>
              <a:t>”.</a:t>
            </a:r>
          </a:p>
          <a:p>
            <a:r>
              <a:rPr lang="es-CO" i="0" baseline="0" dirty="0"/>
              <a:t> </a:t>
            </a:r>
          </a:p>
          <a:p>
            <a:r>
              <a:rPr lang="es-CO" i="0" baseline="0" dirty="0"/>
              <a:t>Ya sea como productor o importador es necesario que cuenten con un contrato con un laboratorio d control de calidad, y tener la licencia </a:t>
            </a:r>
            <a:r>
              <a:rPr lang="es-CO" i="0" baseline="0" dirty="0" err="1"/>
              <a:t>ambientall</a:t>
            </a:r>
            <a:r>
              <a:rPr lang="es-CO" i="0" baseline="0" dirty="0"/>
              <a:t> de la planta si es productor, o del producto si es importado. </a:t>
            </a:r>
          </a:p>
          <a:p>
            <a:endParaRPr lang="es-CO" i="0" baseline="0" dirty="0"/>
          </a:p>
          <a:p>
            <a:endParaRPr lang="es-CO" i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/>
              <a:pPr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847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Si</a:t>
            </a:r>
            <a:r>
              <a:rPr lang="es-CO" baseline="0" dirty="0"/>
              <a:t> producto no ha ingresado anteriormente al país, antes de otorgar el registro o ampliación de actividad a la empresa, se debe realizar un análisis de riesgos. Luego de ello presentar el protocolo y si es importado pedir el permiso de experimentación para ingresar muestras al país.</a:t>
            </a:r>
          </a:p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/>
              <a:pPr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3426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ampliar</a:t>
            </a:r>
            <a:r>
              <a:rPr lang="en-US" baseline="0" dirty="0"/>
              <a:t> o </a:t>
            </a:r>
            <a:r>
              <a:rPr lang="en-US" baseline="0" dirty="0" err="1"/>
              <a:t>generar</a:t>
            </a:r>
            <a:r>
              <a:rPr lang="en-US" baseline="0" dirty="0"/>
              <a:t> un </a:t>
            </a:r>
            <a:r>
              <a:rPr lang="en-US" baseline="0" dirty="0" err="1"/>
              <a:t>nuevo</a:t>
            </a:r>
            <a:r>
              <a:rPr lang="en-US" baseline="0" dirty="0"/>
              <a:t> </a:t>
            </a:r>
            <a:r>
              <a:rPr lang="en-US" baseline="0" dirty="0" err="1"/>
              <a:t>registro</a:t>
            </a:r>
            <a:r>
              <a:rPr lang="en-US" baseline="0" dirty="0"/>
              <a:t>, con </a:t>
            </a:r>
            <a:r>
              <a:rPr lang="en-US" baseline="0" dirty="0" err="1"/>
              <a:t>uso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cultivos</a:t>
            </a:r>
            <a:r>
              <a:rPr lang="en-US" baseline="0" dirty="0"/>
              <a:t> </a:t>
            </a:r>
            <a:r>
              <a:rPr lang="en-US" baseline="0" dirty="0" err="1"/>
              <a:t>menores</a:t>
            </a:r>
            <a:r>
              <a:rPr lang="en-US" baseline="0" dirty="0"/>
              <a:t> se </a:t>
            </a:r>
            <a:r>
              <a:rPr lang="en-US" baseline="0" dirty="0" err="1"/>
              <a:t>debe</a:t>
            </a:r>
            <a:r>
              <a:rPr lang="en-US" baseline="0" dirty="0"/>
              <a:t> </a:t>
            </a:r>
            <a:r>
              <a:rPr lang="en-US" baseline="0" dirty="0" err="1"/>
              <a:t>realizar</a:t>
            </a:r>
            <a:r>
              <a:rPr lang="en-US" baseline="0" dirty="0"/>
              <a:t> </a:t>
            </a:r>
            <a:r>
              <a:rPr lang="en-US" baseline="0" dirty="0" err="1"/>
              <a:t>una</a:t>
            </a:r>
            <a:r>
              <a:rPr lang="en-US" baseline="0" dirty="0"/>
              <a:t> </a:t>
            </a:r>
            <a:r>
              <a:rPr lang="en-US" baseline="0" dirty="0" err="1"/>
              <a:t>prueba</a:t>
            </a:r>
            <a:r>
              <a:rPr lang="en-US" baseline="0" dirty="0"/>
              <a:t> de </a:t>
            </a:r>
            <a:r>
              <a:rPr lang="en-US" baseline="0" dirty="0" err="1"/>
              <a:t>eficacia</a:t>
            </a:r>
            <a:r>
              <a:rPr lang="en-US" baseline="0" dirty="0"/>
              <a:t> en el </a:t>
            </a:r>
            <a:r>
              <a:rPr lang="en-US" baseline="0" dirty="0" err="1"/>
              <a:t>cultivo</a:t>
            </a:r>
            <a:r>
              <a:rPr lang="en-US" baseline="0" dirty="0"/>
              <a:t> </a:t>
            </a:r>
            <a:r>
              <a:rPr lang="en-US" baseline="0" dirty="0" err="1"/>
              <a:t>cabeza</a:t>
            </a:r>
            <a:r>
              <a:rPr lang="en-US" baseline="0" dirty="0"/>
              <a:t> de </a:t>
            </a:r>
            <a:r>
              <a:rPr lang="en-US" baseline="0" dirty="0" err="1"/>
              <a:t>grupo</a:t>
            </a:r>
            <a:r>
              <a:rPr lang="en-US" baseline="0" dirty="0"/>
              <a:t> y </a:t>
            </a:r>
            <a:r>
              <a:rPr lang="en-US" baseline="0" dirty="0" err="1"/>
              <a:t>presentar</a:t>
            </a:r>
            <a:r>
              <a:rPr lang="en-US" baseline="0" dirty="0"/>
              <a:t> </a:t>
            </a:r>
            <a:r>
              <a:rPr lang="en-US" baseline="0" dirty="0" err="1"/>
              <a:t>informaciòn</a:t>
            </a:r>
            <a:r>
              <a:rPr lang="en-US" baseline="0" dirty="0"/>
              <a:t> </a:t>
            </a:r>
            <a:r>
              <a:rPr lang="en-US" baseline="0" dirty="0" err="1"/>
              <a:t>cientifica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corrobore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la </a:t>
            </a:r>
            <a:r>
              <a:rPr lang="en-US" baseline="0" dirty="0" err="1"/>
              <a:t>misma</a:t>
            </a:r>
            <a:r>
              <a:rPr lang="en-US" baseline="0" dirty="0"/>
              <a:t> </a:t>
            </a:r>
            <a:r>
              <a:rPr lang="en-US" baseline="0" dirty="0" err="1"/>
              <a:t>plaga</a:t>
            </a:r>
            <a:r>
              <a:rPr lang="en-US" baseline="0" dirty="0"/>
              <a:t> se </a:t>
            </a:r>
            <a:r>
              <a:rPr lang="en-US" baseline="0" dirty="0" err="1"/>
              <a:t>se</a:t>
            </a:r>
            <a:r>
              <a:rPr lang="en-US" baseline="0" dirty="0"/>
              <a:t> </a:t>
            </a:r>
            <a:r>
              <a:rPr lang="en-US" baseline="0" dirty="0" err="1"/>
              <a:t>encuentra</a:t>
            </a:r>
            <a:r>
              <a:rPr lang="en-US" baseline="0" dirty="0"/>
              <a:t> en los </a:t>
            </a:r>
            <a:r>
              <a:rPr lang="en-US" baseline="0" dirty="0" err="1"/>
              <a:t>otros</a:t>
            </a:r>
            <a:r>
              <a:rPr lang="en-US" baseline="0" dirty="0"/>
              <a:t> </a:t>
            </a:r>
            <a:r>
              <a:rPr lang="en-US" baseline="0" dirty="0" err="1"/>
              <a:t>cultivos</a:t>
            </a:r>
            <a:r>
              <a:rPr lang="en-US" baseline="0" dirty="0"/>
              <a:t> del </a:t>
            </a:r>
            <a:r>
              <a:rPr lang="en-US" baseline="0" dirty="0" err="1"/>
              <a:t>grupo</a:t>
            </a:r>
            <a:r>
              <a:rPr lang="en-US" baseline="0" dirty="0"/>
              <a:t> y los </a:t>
            </a:r>
            <a:r>
              <a:rPr lang="en-US" baseline="0" dirty="0" err="1"/>
              <a:t>ataca</a:t>
            </a:r>
            <a:r>
              <a:rPr lang="en-US" baseline="0" dirty="0"/>
              <a:t> de la </a:t>
            </a:r>
            <a:r>
              <a:rPr lang="en-US" baseline="0" dirty="0" err="1"/>
              <a:t>misma</a:t>
            </a:r>
            <a:r>
              <a:rPr lang="en-US" baseline="0" dirty="0"/>
              <a:t> forma.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1CD87-9B5E-4C1E-8534-FC5FF0ADE1DD}" type="slidenum">
              <a:rPr lang="es-CO" smtClean="0"/>
              <a:pPr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5588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140E-4A7F-4DD0-9762-97CBD71E5C6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4928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 descr="linea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7 Imagen" descr="linea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logo50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0350"/>
            <a:ext cx="2123728" cy="159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jose.castellanos@ica.gov.co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co/url?sa=i&amp;rct=j&amp;q=anla&amp;source=images&amp;cd=&amp;cad=rja&amp;docid=4_hnAp6p0u3JvM&amp;tbnid=9Osc6s0-a2BPXM:&amp;ved=0CAUQjRw&amp;url=http://www.anla.gov.co/contenido/contenido.aspx?catID=1398&amp;conID=8126&amp;ei=83K_UZvfLpei4AOIr4EI&amp;bvm=bv.47883778,d.dmg&amp;psig=AFQjCNHhr5wsqZKUoBWO58PU6XUxz75t5w&amp;ust=1371587694603050" TargetMode="External"/><Relationship Id="rId13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251520" y="1916832"/>
            <a:ext cx="8640960" cy="432048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b="1" kern="1200" dirty="0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0375" y="1374442"/>
            <a:ext cx="803571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</a:t>
            </a:r>
            <a:r>
              <a:rPr lang="es-CR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SPECTOS REGULATORIOS DE LOS BIOINSUMOS DE USO AGRÍCOLA EN COLOMBIA</a:t>
            </a:r>
          </a:p>
          <a:p>
            <a:pPr algn="ctr"/>
            <a:endParaRPr lang="es-CR" sz="28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O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200" b="1" i="1" dirty="0">
              <a:latin typeface="Arial Black" pitchFamily="34" charset="0"/>
            </a:endParaRPr>
          </a:p>
          <a:p>
            <a:pPr algn="ctr"/>
            <a:r>
              <a:rPr lang="es-ES" b="1" dirty="0">
                <a:solidFill>
                  <a:srgbClr val="006C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Subgerencia de Protección Vegetal</a:t>
            </a:r>
          </a:p>
          <a:p>
            <a:pPr algn="ctr"/>
            <a:r>
              <a:rPr lang="es-ES" b="1" dirty="0">
                <a:solidFill>
                  <a:srgbClr val="006C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Dirección Técnica de Inocuidad e Insumos Agrícolas.</a:t>
            </a:r>
          </a:p>
        </p:txBody>
      </p:sp>
      <p:sp>
        <p:nvSpPr>
          <p:cNvPr id="3" name="AutoShape 2" descr="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Picture 2" descr="C:\Users\fabiola.moreno\Documents\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0"/>
          <a:stretch/>
        </p:blipFill>
        <p:spPr bwMode="auto">
          <a:xfrm>
            <a:off x="2439516" y="2624858"/>
            <a:ext cx="4076700" cy="24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165513" y="1042163"/>
            <a:ext cx="6544123" cy="65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376394" y="1772816"/>
            <a:ext cx="8496944" cy="453192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1628800"/>
            <a:ext cx="849290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just"/>
            <a:r>
              <a:rPr lang="es-CO" sz="1000" b="1" dirty="0">
                <a:solidFill>
                  <a:srgbClr val="006600"/>
                </a:solidFill>
                <a:latin typeface="Century Gothic" pitchFamily="34" charset="0"/>
              </a:rPr>
              <a:t> </a:t>
            </a:r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1000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106747" y="1171430"/>
            <a:ext cx="670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CLASIFICACIÓN DE BIOINSUMOS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8299" y="3706689"/>
            <a:ext cx="85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endParaRPr lang="es-ES" dirty="0">
              <a:solidFill>
                <a:srgbClr val="88B800"/>
              </a:solidFill>
              <a:latin typeface="Century Gothic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" t="-10860" r="-158" b="10860"/>
          <a:stretch/>
        </p:blipFill>
        <p:spPr bwMode="auto">
          <a:xfrm>
            <a:off x="520403" y="1513796"/>
            <a:ext cx="8124825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75656" y="5753211"/>
            <a:ext cx="676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n>
                  <a:solidFill>
                    <a:srgbClr val="92D050"/>
                  </a:solidFill>
                </a:ln>
                <a:solidFill>
                  <a:srgbClr val="009900"/>
                </a:solidFill>
                <a:latin typeface="Arial Black" pitchFamily="34" charset="0"/>
              </a:rPr>
              <a:t>SON UTILIZADOS PARA EL CRECIMIENTO VEGETAL</a:t>
            </a:r>
          </a:p>
        </p:txBody>
      </p:sp>
    </p:spTree>
    <p:extLst>
      <p:ext uri="{BB962C8B-B14F-4D97-AF65-F5344CB8AC3E}">
        <p14:creationId xmlns:p14="http://schemas.microsoft.com/office/powerpoint/2010/main" val="231470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165513" y="722803"/>
            <a:ext cx="6544123" cy="65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319490" y="1810058"/>
            <a:ext cx="8496944" cy="453192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1628800"/>
            <a:ext cx="849290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just"/>
            <a:r>
              <a:rPr lang="es-CO" sz="1000" b="1" dirty="0">
                <a:solidFill>
                  <a:srgbClr val="006600"/>
                </a:solidFill>
                <a:latin typeface="Century Gothic" pitchFamily="34" charset="0"/>
              </a:rPr>
              <a:t> </a:t>
            </a:r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1000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035295" y="852070"/>
            <a:ext cx="67096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1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TIPOS DE BIOINSUMOS QUE SE REGISTRAN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8299" y="3706689"/>
            <a:ext cx="85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endParaRPr lang="es-ES" dirty="0">
              <a:solidFill>
                <a:srgbClr val="88B800"/>
              </a:solidFill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3" y="2541970"/>
            <a:ext cx="8209816" cy="346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3578728" y="2014493"/>
            <a:ext cx="1978467" cy="415498"/>
          </a:xfrm>
          <a:prstGeom prst="rect">
            <a:avLst/>
          </a:prstGeom>
          <a:solidFill>
            <a:srgbClr val="9BC309"/>
          </a:solidFill>
        </p:spPr>
        <p:txBody>
          <a:bodyPr wrap="square">
            <a:spAutoFit/>
          </a:bodyPr>
          <a:lstStyle/>
          <a:p>
            <a:pPr algn="ctr"/>
            <a:r>
              <a:rPr lang="es-CO" sz="21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GRUPO III: </a:t>
            </a:r>
          </a:p>
        </p:txBody>
      </p:sp>
    </p:spTree>
    <p:extLst>
      <p:ext uri="{BB962C8B-B14F-4D97-AF65-F5344CB8AC3E}">
        <p14:creationId xmlns:p14="http://schemas.microsoft.com/office/powerpoint/2010/main" val="12569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165513" y="1114171"/>
            <a:ext cx="6544123" cy="65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319490" y="1810058"/>
            <a:ext cx="8496944" cy="453192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1628800"/>
            <a:ext cx="849290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just"/>
            <a:r>
              <a:rPr lang="es-CO" sz="1000" b="1" dirty="0">
                <a:solidFill>
                  <a:srgbClr val="006600"/>
                </a:solidFill>
                <a:latin typeface="Century Gothic" pitchFamily="34" charset="0"/>
              </a:rPr>
              <a:t> </a:t>
            </a:r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1000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035295" y="1243438"/>
            <a:ext cx="67096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1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TIPOS DE BIOINSUMOS QUE SE REGISTRAN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8299" y="3706689"/>
            <a:ext cx="85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endParaRPr lang="es-ES" dirty="0">
              <a:solidFill>
                <a:srgbClr val="88B800"/>
              </a:solidFill>
              <a:latin typeface="Century Gothic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578728" y="2014493"/>
            <a:ext cx="1978467" cy="415498"/>
          </a:xfrm>
          <a:prstGeom prst="rect">
            <a:avLst/>
          </a:prstGeom>
          <a:solidFill>
            <a:srgbClr val="9BC309"/>
          </a:solidFill>
        </p:spPr>
        <p:txBody>
          <a:bodyPr wrap="square">
            <a:spAutoFit/>
          </a:bodyPr>
          <a:lstStyle/>
          <a:p>
            <a:pPr algn="ctr"/>
            <a:r>
              <a:rPr lang="es-CO" sz="21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GRUPO IV: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1" y="2564904"/>
            <a:ext cx="81153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22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165513" y="1042163"/>
            <a:ext cx="6544123" cy="65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154779" y="1772816"/>
            <a:ext cx="8748588" cy="475252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just" eaLnBrk="1" hangingPunct="1">
              <a:buClrTx/>
              <a:buFontTx/>
              <a:buNone/>
            </a:pPr>
            <a:r>
              <a:rPr lang="es-CO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TIPOS DE REGISTROS QUE OTORGA  LA RESOLUCIÓN ICA 698/2011:</a:t>
            </a:r>
          </a:p>
          <a:p>
            <a:pPr algn="just"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44499" y="2410142"/>
            <a:ext cx="83526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000" dirty="0">
              <a:latin typeface="Arial Black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2000" dirty="0">
                <a:latin typeface="Arial Black" pitchFamily="34" charset="0"/>
              </a:rPr>
              <a:t>PRODUCTOR.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2000" dirty="0">
                <a:latin typeface="Arial Black" pitchFamily="34" charset="0"/>
              </a:rPr>
              <a:t>PRODUCTOR POR CONTRATO.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2000" dirty="0">
                <a:latin typeface="Arial Black" pitchFamily="34" charset="0"/>
              </a:rPr>
              <a:t>IMPORTADOR.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2000" dirty="0">
                <a:latin typeface="Arial Black" pitchFamily="34" charset="0"/>
              </a:rPr>
              <a:t>DEPARTAMENTO TÉCNICO DE ENSAYOS DE EFICACIA.</a:t>
            </a:r>
          </a:p>
          <a:p>
            <a:pPr marL="171450" indent="-171450" algn="just">
              <a:buFont typeface="Arial" pitchFamily="34" charset="0"/>
              <a:buChar char="•"/>
            </a:pPr>
            <a:endParaRPr lang="es-CO" sz="2000" dirty="0">
              <a:latin typeface="Arial Black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es-CO" sz="2000" dirty="0">
                <a:latin typeface="Arial Black" pitchFamily="34" charset="0"/>
              </a:rPr>
              <a:t>APROBACIÓN DE PROTOCOLO DE ENSAYO DE EFICACIA AGRONÓMICA DE UN PRODUCTO A REGISTRAR O AMPLIAR (USO Y/O BLANCO BIOLÓGICO).</a:t>
            </a:r>
            <a:endParaRPr lang="es-CO" sz="2000" b="1" dirty="0">
              <a:latin typeface="Arial Black" pitchFamily="34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endParaRPr lang="es-CO" sz="2000" dirty="0">
              <a:latin typeface="Arial Black" pitchFamily="34" charset="0"/>
            </a:endParaRPr>
          </a:p>
          <a:p>
            <a:pPr algn="just"/>
            <a:endParaRPr lang="es-CO" sz="2000" b="1" dirty="0">
              <a:latin typeface="Arial Black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 Black" pitchFamily="34" charset="0"/>
              </a:rPr>
              <a:t>REGISTRO DEL PRODUCTO.</a:t>
            </a:r>
          </a:p>
          <a:p>
            <a:pPr algn="just"/>
            <a:endParaRPr lang="es-CO" sz="2000" dirty="0">
              <a:latin typeface="Arial Black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165514" y="1062135"/>
            <a:ext cx="6544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TIPOS DE REGISTRO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8299" y="3706689"/>
            <a:ext cx="85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endParaRPr lang="es-ES" dirty="0">
              <a:solidFill>
                <a:srgbClr val="88B8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9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20919" y="4941168"/>
            <a:ext cx="2160240" cy="11534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323528" y="1628800"/>
            <a:ext cx="849290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just"/>
            <a:r>
              <a:rPr lang="es-CO" sz="1000" b="1" dirty="0">
                <a:solidFill>
                  <a:srgbClr val="006600"/>
                </a:solidFill>
                <a:latin typeface="Century Gothic" pitchFamily="34" charset="0"/>
              </a:rPr>
              <a:t> </a:t>
            </a:r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1000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-1376" y="5093568"/>
            <a:ext cx="28048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1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PROCESO DE REGISTRO</a:t>
            </a:r>
          </a:p>
          <a:p>
            <a:pPr algn="ctr"/>
            <a:endParaRPr lang="es-CO" sz="21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68299" y="3706689"/>
            <a:ext cx="85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endParaRPr lang="es-ES" dirty="0">
              <a:solidFill>
                <a:srgbClr val="88B800"/>
              </a:solidFill>
              <a:latin typeface="Century Gothic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17161442"/>
              </p:ext>
            </p:extLst>
          </p:nvPr>
        </p:nvGraphicFramePr>
        <p:xfrm>
          <a:off x="520700" y="1284672"/>
          <a:ext cx="815575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300192" y="1628800"/>
            <a:ext cx="1474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dirty="0"/>
              <a:t>Alcance especifico para el Ingrediente Activo. </a:t>
            </a:r>
          </a:p>
        </p:txBody>
      </p:sp>
      <p:sp>
        <p:nvSpPr>
          <p:cNvPr id="11" name="Flecha derecha 10"/>
          <p:cNvSpPr/>
          <p:nvPr/>
        </p:nvSpPr>
        <p:spPr>
          <a:xfrm>
            <a:off x="5580112" y="1628800"/>
            <a:ext cx="576064" cy="288032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996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75928" y="2204864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6" name="AutoShape 4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8" name="AutoShape 6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1" name="AutoShape 8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25500" y="604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2" name="AutoShape 10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977900" y="75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475928" y="1968298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619672" y="1027505"/>
            <a:ext cx="6544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RESOLUCIÓN PARA AMPLIACIÓN DE USO DE BIOINSUMOS Y PQUA EN CULTIVOS MENORES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8" t="36265" r="11268" b="18423"/>
          <a:stretch/>
        </p:blipFill>
        <p:spPr bwMode="auto">
          <a:xfrm>
            <a:off x="611560" y="2708920"/>
            <a:ext cx="8300733" cy="299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68300" y="2308810"/>
            <a:ext cx="6313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9900"/>
                </a:solidFill>
                <a:latin typeface="Arial Black" panose="020B0A04020102020204" pitchFamily="34" charset="0"/>
              </a:rPr>
              <a:t>Resolución ICA N° 4754 de 2011</a:t>
            </a:r>
          </a:p>
        </p:txBody>
      </p:sp>
    </p:spTree>
    <p:extLst>
      <p:ext uri="{BB962C8B-B14F-4D97-AF65-F5344CB8AC3E}">
        <p14:creationId xmlns:p14="http://schemas.microsoft.com/office/powerpoint/2010/main" val="6929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75928" y="2204864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6" name="AutoShape 4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8" name="AutoShape 6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1" name="AutoShape 8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25500" y="604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2" name="AutoShape 10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977900" y="75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475928" y="1968298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7" t="22070" r="12261" b="18555"/>
          <a:stretch/>
        </p:blipFill>
        <p:spPr bwMode="auto">
          <a:xfrm>
            <a:off x="250394" y="1628800"/>
            <a:ext cx="8080478" cy="392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1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75928" y="2204864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6" name="AutoShape 4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8" name="AutoShape 6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1" name="AutoShape 8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25500" y="604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2" name="AutoShape 10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977900" y="75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475928" y="1968298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17187" r="10286" b="20591"/>
          <a:stretch/>
        </p:blipFill>
        <p:spPr bwMode="auto">
          <a:xfrm>
            <a:off x="568820" y="1483592"/>
            <a:ext cx="7819604" cy="387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73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75928" y="2204864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6" name="AutoShape 4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8" name="AutoShape 6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1" name="AutoShape 8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25500" y="604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2" name="AutoShape 10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977900" y="75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475928" y="1968298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08994" y="1196752"/>
            <a:ext cx="631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09900"/>
                </a:solidFill>
                <a:latin typeface="Arial Black" panose="020B0A04020102020204" pitchFamily="34" charset="0"/>
              </a:rPr>
              <a:t>Resolución ICA N° 2004 de 2015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t="30141" r="12372" b="17969"/>
          <a:stretch/>
        </p:blipFill>
        <p:spPr bwMode="auto">
          <a:xfrm>
            <a:off x="368300" y="1918522"/>
            <a:ext cx="8183188" cy="329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75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44499" y="2453729"/>
            <a:ext cx="83526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200" dirty="0">
              <a:latin typeface="Arial Black" pitchFamily="34" charset="0"/>
            </a:endParaRPr>
          </a:p>
          <a:p>
            <a:pPr algn="just"/>
            <a:endParaRPr lang="es-CO" sz="1200" dirty="0">
              <a:latin typeface="Arial Black" pitchFamily="34" charset="0"/>
            </a:endParaRPr>
          </a:p>
          <a:p>
            <a:pPr algn="just"/>
            <a:endParaRPr lang="es-CO" sz="1200" b="1" dirty="0">
              <a:latin typeface="Arial Black" pitchFamily="34" charset="0"/>
            </a:endParaRPr>
          </a:p>
          <a:p>
            <a:pPr algn="just"/>
            <a:endParaRPr lang="es-CO" sz="1000" b="1" dirty="0">
              <a:latin typeface="Arial Black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1619672" y="1027505"/>
            <a:ext cx="654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RESOLUCIÓN PARA CONTROL DE PLAGAS EN ORNAMENTALES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8299" y="3706689"/>
            <a:ext cx="85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endParaRPr lang="es-ES" dirty="0">
              <a:solidFill>
                <a:srgbClr val="88B800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8472" r="22820" b="41379"/>
          <a:stretch/>
        </p:blipFill>
        <p:spPr bwMode="auto">
          <a:xfrm>
            <a:off x="368300" y="2639355"/>
            <a:ext cx="8673094" cy="23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755576" y="4892967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rgbClr val="0F7B19"/>
                </a:solidFill>
                <a:latin typeface="+mj-lt"/>
              </a:rPr>
              <a:t>Especies ornamentales: Aquellos vegetales cultivados con destino a flor cortado, material vegetal de propagación, follajes o plantas de ornato.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73100" y="202077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0F7B19"/>
                </a:solidFill>
                <a:latin typeface="Arial Black" panose="020B0A04020102020204" pitchFamily="34" charset="0"/>
              </a:rPr>
              <a:t>Resolución 1418 del 18 de 2016</a:t>
            </a:r>
          </a:p>
        </p:txBody>
      </p:sp>
    </p:spTree>
    <p:extLst>
      <p:ext uri="{BB962C8B-B14F-4D97-AF65-F5344CB8AC3E}">
        <p14:creationId xmlns:p14="http://schemas.microsoft.com/office/powerpoint/2010/main" val="72652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583330" cy="530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165513" y="722803"/>
            <a:ext cx="6544123" cy="65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444499" y="2453729"/>
            <a:ext cx="83526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200" dirty="0">
              <a:latin typeface="Arial Black" pitchFamily="34" charset="0"/>
            </a:endParaRPr>
          </a:p>
          <a:p>
            <a:pPr algn="just"/>
            <a:endParaRPr lang="es-CO" sz="1200" dirty="0">
              <a:latin typeface="Arial Black" pitchFamily="34" charset="0"/>
            </a:endParaRPr>
          </a:p>
          <a:p>
            <a:pPr algn="just"/>
            <a:endParaRPr lang="es-CO" sz="1200" b="1" dirty="0">
              <a:latin typeface="Arial Black" pitchFamily="34" charset="0"/>
            </a:endParaRPr>
          </a:p>
          <a:p>
            <a:pPr algn="just"/>
            <a:endParaRPr lang="es-CO" sz="1000" b="1" dirty="0">
              <a:latin typeface="Arial Black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165514" y="742775"/>
            <a:ext cx="65441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RESOLUCIÓN PARA CONTROL DE PLAGAS EN ORNAMENTALES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8299" y="3706689"/>
            <a:ext cx="85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endParaRPr lang="es-ES" dirty="0">
              <a:solidFill>
                <a:srgbClr val="88B800"/>
              </a:solidFill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18160" r="24461" b="37358"/>
          <a:stretch/>
        </p:blipFill>
        <p:spPr bwMode="auto">
          <a:xfrm>
            <a:off x="1284895" y="1464408"/>
            <a:ext cx="6138410" cy="325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8" t="63562" r="25523" b="13145"/>
          <a:stretch/>
        </p:blipFill>
        <p:spPr bwMode="auto">
          <a:xfrm>
            <a:off x="1796760" y="4461361"/>
            <a:ext cx="5498275" cy="170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23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32979" y="1144946"/>
            <a:ext cx="6544123" cy="65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1259632" y="1243437"/>
            <a:ext cx="6544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rgbClr val="009900"/>
                </a:solidFill>
                <a:latin typeface="Arial Black" pitchFamily="34" charset="0"/>
              </a:rPr>
              <a:t>ESTADISTICAS</a:t>
            </a:r>
          </a:p>
        </p:txBody>
      </p:sp>
      <p:graphicFrame>
        <p:nvGraphicFramePr>
          <p:cNvPr id="9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25099"/>
              </p:ext>
            </p:extLst>
          </p:nvPr>
        </p:nvGraphicFramePr>
        <p:xfrm>
          <a:off x="827584" y="1844824"/>
          <a:ext cx="7488832" cy="4413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316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259633" y="1114170"/>
            <a:ext cx="6544123" cy="65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6" name="5 Rectángulo"/>
          <p:cNvSpPr/>
          <p:nvPr/>
        </p:nvSpPr>
        <p:spPr>
          <a:xfrm>
            <a:off x="1259632" y="1243437"/>
            <a:ext cx="6544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ESTADISTICAS</a:t>
            </a:r>
          </a:p>
        </p:txBody>
      </p:sp>
      <p:graphicFrame>
        <p:nvGraphicFramePr>
          <p:cNvPr id="7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283269"/>
              </p:ext>
            </p:extLst>
          </p:nvPr>
        </p:nvGraphicFramePr>
        <p:xfrm>
          <a:off x="362206" y="1988840"/>
          <a:ext cx="853027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769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75928" y="2204864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" name="1 Rectángulo redondeado"/>
          <p:cNvSpPr/>
          <p:nvPr/>
        </p:nvSpPr>
        <p:spPr>
          <a:xfrm>
            <a:off x="531697" y="1815898"/>
            <a:ext cx="8076568" cy="4475332"/>
          </a:xfrm>
          <a:prstGeom prst="roundRect">
            <a:avLst/>
          </a:prstGeom>
          <a:solidFill>
            <a:srgbClr val="9BC309"/>
          </a:solidFill>
          <a:ln>
            <a:solidFill>
              <a:srgbClr val="7CB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O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CO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INFORMACIÓN SOBRE BIOINSUMOS DE USO AGRÍCOLA DISPONIBLE EN EL PORTAL WEB OFICIAL DEL ICA</a:t>
            </a:r>
          </a:p>
          <a:p>
            <a:pPr algn="ctr"/>
            <a:endParaRPr lang="es-CO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E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http://www.ica.gov.co/  </a:t>
            </a:r>
          </a:p>
          <a:p>
            <a:pPr algn="ctr"/>
            <a:r>
              <a:rPr lang="es-CO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endParaRPr lang="es-CO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O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AutoShape 4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8" name="AutoShape 6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1" name="AutoShape 8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25500" y="604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2" name="AutoShape 10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977900" y="75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475928" y="1968298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165513" y="673563"/>
            <a:ext cx="6544123" cy="5951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444499" y="2453729"/>
            <a:ext cx="83526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200" dirty="0">
              <a:solidFill>
                <a:srgbClr val="006600"/>
              </a:solidFill>
              <a:latin typeface="Century Gothic" pitchFamily="34" charset="0"/>
            </a:endParaRPr>
          </a:p>
          <a:p>
            <a:pPr algn="just"/>
            <a:endParaRPr lang="es-CO" sz="1200" dirty="0"/>
          </a:p>
          <a:p>
            <a:pPr algn="just"/>
            <a:endParaRPr lang="es-CO" sz="12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165508" y="740328"/>
            <a:ext cx="6544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INFORMACIÓN WEB DISPONIBLE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8299" y="3706689"/>
            <a:ext cx="85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endParaRPr lang="es-ES" dirty="0">
              <a:solidFill>
                <a:srgbClr val="88B800"/>
              </a:solidFill>
              <a:latin typeface="Century Gothic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097810"/>
            <a:ext cx="7130950" cy="203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334821" y="1556791"/>
            <a:ext cx="5905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>
                <a:solidFill>
                  <a:srgbClr val="7CB90F"/>
                </a:solidFill>
                <a:latin typeface="Arial Black" pitchFamily="34" charset="0"/>
              </a:rPr>
              <a:t>DE CONSULTA ABIERTA Y DISPONIBLE:</a:t>
            </a:r>
            <a:endParaRPr lang="es-CO" b="1" dirty="0">
              <a:solidFill>
                <a:srgbClr val="7CB90F"/>
              </a:solidFill>
              <a:latin typeface="Arial Black" pitchFamily="34" charset="0"/>
            </a:endParaRPr>
          </a:p>
          <a:p>
            <a:pPr algn="just"/>
            <a:endParaRPr lang="es-ES_tradnl" b="1" dirty="0">
              <a:latin typeface="Arial Black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821" y="4437112"/>
            <a:ext cx="6538516" cy="169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Flecha derecha"/>
          <p:cNvSpPr/>
          <p:nvPr/>
        </p:nvSpPr>
        <p:spPr>
          <a:xfrm rot="19478115">
            <a:off x="2155930" y="3157533"/>
            <a:ext cx="529939" cy="192831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14 Flecha derecha"/>
          <p:cNvSpPr/>
          <p:nvPr/>
        </p:nvSpPr>
        <p:spPr>
          <a:xfrm rot="19478115">
            <a:off x="2299440" y="5422514"/>
            <a:ext cx="529939" cy="192831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6 Flecha doblada hacia arriba"/>
          <p:cNvSpPr/>
          <p:nvPr/>
        </p:nvSpPr>
        <p:spPr>
          <a:xfrm rot="5400000">
            <a:off x="1203757" y="4276962"/>
            <a:ext cx="830678" cy="862945"/>
          </a:xfrm>
          <a:prstGeom prst="bentUpArrow">
            <a:avLst/>
          </a:prstGeom>
          <a:solidFill>
            <a:srgbClr val="9BC309"/>
          </a:solidFill>
          <a:ln>
            <a:solidFill>
              <a:srgbClr val="9BC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743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165513" y="1033603"/>
            <a:ext cx="6544123" cy="5951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9" name="8 Rectángulo"/>
          <p:cNvSpPr/>
          <p:nvPr/>
        </p:nvSpPr>
        <p:spPr>
          <a:xfrm>
            <a:off x="444499" y="2453729"/>
            <a:ext cx="83526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200" dirty="0">
              <a:solidFill>
                <a:srgbClr val="006600"/>
              </a:solidFill>
              <a:latin typeface="Century Gothic" pitchFamily="34" charset="0"/>
            </a:endParaRPr>
          </a:p>
          <a:p>
            <a:pPr algn="just"/>
            <a:endParaRPr lang="es-CO" sz="1200" dirty="0"/>
          </a:p>
          <a:p>
            <a:pPr algn="just"/>
            <a:endParaRPr lang="es-CO" sz="12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165508" y="1100368"/>
            <a:ext cx="6544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INFORMACIÓN WEB DISPONIBLE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8299" y="3706689"/>
            <a:ext cx="85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endParaRPr lang="es-ES" dirty="0">
              <a:solidFill>
                <a:srgbClr val="88B800"/>
              </a:solidFill>
              <a:latin typeface="Century Gothic" pitchFamily="34" charset="0"/>
            </a:endParaRPr>
          </a:p>
        </p:txBody>
      </p:sp>
      <p:sp>
        <p:nvSpPr>
          <p:cNvPr id="7" name="6 Flecha doblada hacia arriba"/>
          <p:cNvSpPr/>
          <p:nvPr/>
        </p:nvSpPr>
        <p:spPr>
          <a:xfrm rot="5400000">
            <a:off x="689233" y="5265840"/>
            <a:ext cx="830678" cy="862945"/>
          </a:xfrm>
          <a:prstGeom prst="bentUpArrow">
            <a:avLst/>
          </a:prstGeom>
          <a:solidFill>
            <a:srgbClr val="9BC309"/>
          </a:solidFill>
          <a:ln>
            <a:solidFill>
              <a:srgbClr val="9BC3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34" y="1772816"/>
            <a:ext cx="6266295" cy="318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Flecha derecha"/>
          <p:cNvSpPr/>
          <p:nvPr/>
        </p:nvSpPr>
        <p:spPr>
          <a:xfrm rot="19478115">
            <a:off x="4188413" y="2589298"/>
            <a:ext cx="529939" cy="192831"/>
          </a:xfrm>
          <a:prstGeom prst="rightArrow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17 Elipse"/>
          <p:cNvSpPr/>
          <p:nvPr/>
        </p:nvSpPr>
        <p:spPr>
          <a:xfrm>
            <a:off x="4414048" y="2453728"/>
            <a:ext cx="2534216" cy="2343423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870" y="4968980"/>
            <a:ext cx="3437193" cy="163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Elipse"/>
          <p:cNvSpPr/>
          <p:nvPr/>
        </p:nvSpPr>
        <p:spPr>
          <a:xfrm>
            <a:off x="1547479" y="5626961"/>
            <a:ext cx="2340436" cy="140701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531697" y="1815898"/>
            <a:ext cx="8076568" cy="4475332"/>
          </a:xfrm>
          <a:prstGeom prst="roundRect">
            <a:avLst/>
          </a:prstGeom>
          <a:solidFill>
            <a:srgbClr val="9BC309"/>
          </a:solidFill>
          <a:ln>
            <a:solidFill>
              <a:srgbClr val="7CB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 el marco de la Resolución 187 de 2006, el ICA publica la Lista de Insumos Permitidos en Agricultura Ecológica.</a:t>
            </a:r>
          </a:p>
        </p:txBody>
      </p:sp>
    </p:spTree>
    <p:extLst>
      <p:ext uri="{BB962C8B-B14F-4D97-AF65-F5344CB8AC3E}">
        <p14:creationId xmlns:p14="http://schemas.microsoft.com/office/powerpoint/2010/main" val="7402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1187624" y="5661248"/>
            <a:ext cx="662473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b="1" dirty="0"/>
              <a:t>162 fertilizantes de uso agrícola y enmiendas de suelos orgánicas e inorgánicas</a:t>
            </a:r>
          </a:p>
        </p:txBody>
      </p:sp>
      <p:graphicFrame>
        <p:nvGraphicFramePr>
          <p:cNvPr id="3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56052"/>
              </p:ext>
            </p:extLst>
          </p:nvPr>
        </p:nvGraphicFramePr>
        <p:xfrm>
          <a:off x="1187624" y="1700698"/>
          <a:ext cx="6534472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8 CuadroTexto"/>
          <p:cNvSpPr txBox="1"/>
          <p:nvPr/>
        </p:nvSpPr>
        <p:spPr>
          <a:xfrm>
            <a:off x="557808" y="1051914"/>
            <a:ext cx="7884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6C31"/>
                </a:solidFill>
              </a:rPr>
              <a:t>Fertilizantes y acondicionadores de suelos.</a:t>
            </a:r>
          </a:p>
        </p:txBody>
      </p:sp>
    </p:spTree>
    <p:extLst>
      <p:ext uri="{BB962C8B-B14F-4D97-AF65-F5344CB8AC3E}">
        <p14:creationId xmlns:p14="http://schemas.microsoft.com/office/powerpoint/2010/main" val="2142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264096"/>
              </p:ext>
            </p:extLst>
          </p:nvPr>
        </p:nvGraphicFramePr>
        <p:xfrm>
          <a:off x="-324544" y="908720"/>
          <a:ext cx="5814392" cy="504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/>
          </p:nvPr>
        </p:nvGraphicFramePr>
        <p:xfrm>
          <a:off x="5292080" y="1124744"/>
          <a:ext cx="3334469" cy="511256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334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25982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Agentes de control biológico / agentes microbianos </a:t>
                      </a:r>
                      <a:r>
                        <a:rPr lang="es-CO" sz="1400" u="none" strike="noStrike" dirty="0">
                          <a:effectLst/>
                        </a:rPr>
                        <a:t>registrados</a:t>
                      </a:r>
                      <a:r>
                        <a:rPr lang="es-CO" sz="1400" u="none" strike="noStrike" baseline="0" dirty="0">
                          <a:effectLst/>
                        </a:rPr>
                        <a:t> en los cultivos: a</a:t>
                      </a:r>
                      <a:r>
                        <a:rPr lang="es-CO" sz="1400" u="none" strike="noStrike" dirty="0">
                          <a:effectLst/>
                        </a:rPr>
                        <a:t>guacate, arroz, banano, estragón, fresa, maíz, plátano, tomate, pompón, clavel, crisantemo, pastos, rosa, etc.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9" marR="5949" marT="5949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77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Extractos vegetales </a:t>
                      </a:r>
                      <a:r>
                        <a:rPr lang="es-CO" sz="1400" b="0" u="none" strike="noStrike" dirty="0">
                          <a:effectLst/>
                        </a:rPr>
                        <a:t>registrados</a:t>
                      </a:r>
                      <a:r>
                        <a:rPr lang="es-CO" sz="1400" b="0" u="none" strike="noStrike" baseline="0" dirty="0">
                          <a:effectLst/>
                        </a:rPr>
                        <a:t> en los cultivos: ba</a:t>
                      </a:r>
                      <a:r>
                        <a:rPr lang="es-CO" sz="1400" u="none" strike="noStrike" dirty="0">
                          <a:effectLst/>
                        </a:rPr>
                        <a:t>nano, plátano, café, tomate, tomate de árbol, palma, crisantemo, clavel, rosa, pompón, etc.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9" marR="5949" marT="5949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2526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Inoculantes biológicos</a:t>
                      </a:r>
                      <a:r>
                        <a:rPr lang="es-CO" sz="1400" b="0" u="none" strike="noStrike" baseline="0" dirty="0">
                          <a:effectLst/>
                        </a:rPr>
                        <a:t> con registro en los cultivos: m</a:t>
                      </a:r>
                      <a:r>
                        <a:rPr lang="es-CO" sz="1400" u="none" strike="noStrike" dirty="0">
                          <a:effectLst/>
                        </a:rPr>
                        <a:t>aíz, lechuga, papa, remolacha, tomate, banano, café, caña, arveja, brócoli, cacao, cilantro, fríjol, pastos, crisantemo, algodón, etc.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9" marR="5949" marT="5949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635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Productos</a:t>
                      </a:r>
                      <a:r>
                        <a:rPr lang="es-CO" sz="1400" b="1" u="none" strike="noStrike" baseline="0" dirty="0">
                          <a:effectLst/>
                        </a:rPr>
                        <a:t> bioquímicos: </a:t>
                      </a:r>
                      <a:r>
                        <a:rPr lang="es-CO" sz="1400" b="0" u="none" strike="noStrike" baseline="0" dirty="0">
                          <a:effectLst/>
                        </a:rPr>
                        <a:t>con registro en los cultivos: p</a:t>
                      </a:r>
                      <a:r>
                        <a:rPr lang="es-CO" sz="1400" u="none" strike="noStrike" dirty="0">
                          <a:effectLst/>
                        </a:rPr>
                        <a:t>alma, flores, papa, melón, cítricos, algodón, rosa, mango.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949" marR="5949" marT="5949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1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0153" t="3125" r="11260" b="17516"/>
          <a:stretch/>
        </p:blipFill>
        <p:spPr>
          <a:xfrm>
            <a:off x="179512" y="1196752"/>
            <a:ext cx="6120680" cy="3474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1069" t="16734" r="57939" b="27157"/>
          <a:stretch/>
        </p:blipFill>
        <p:spPr>
          <a:xfrm>
            <a:off x="5004048" y="2753544"/>
            <a:ext cx="4032449" cy="4104456"/>
          </a:xfrm>
          <a:prstGeom prst="rect">
            <a:avLst/>
          </a:prstGeom>
          <a:ln w="38100" cap="sq">
            <a:solidFill>
              <a:srgbClr val="0066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lecha: a la derecha con bandas 4"/>
          <p:cNvSpPr/>
          <p:nvPr/>
        </p:nvSpPr>
        <p:spPr>
          <a:xfrm>
            <a:off x="3707904" y="4877780"/>
            <a:ext cx="1152128" cy="639452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" name="Conector recto 6"/>
          <p:cNvCxnSpPr/>
          <p:nvPr/>
        </p:nvCxnSpPr>
        <p:spPr>
          <a:xfrm>
            <a:off x="5508104" y="6525344"/>
            <a:ext cx="1872208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6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Misió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740351" cy="54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65513" y="1052736"/>
            <a:ext cx="6631624" cy="897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5" name="4 Rectángulo"/>
          <p:cNvSpPr/>
          <p:nvPr/>
        </p:nvSpPr>
        <p:spPr>
          <a:xfrm>
            <a:off x="2165508" y="1017428"/>
            <a:ext cx="654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EQUIPO DE TRABAJO OFICINAS NACIONALES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43608" y="2101195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n w="1905"/>
                <a:solidFill>
                  <a:srgbClr val="14A8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CARLOS ALBERTO SOTO RAVE</a:t>
            </a:r>
          </a:p>
          <a:p>
            <a:r>
              <a:rPr lang="es-CO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Subgerente de protección vegetal</a:t>
            </a:r>
          </a:p>
          <a:p>
            <a:endParaRPr lang="es-CO" b="1" dirty="0">
              <a:ln w="1905"/>
              <a:solidFill>
                <a:srgbClr val="14A82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r>
              <a:rPr lang="es-CO" b="1" dirty="0">
                <a:ln w="1905"/>
                <a:solidFill>
                  <a:srgbClr val="14A8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JOSE ROBERTO GALINDO ALVAREZ</a:t>
            </a:r>
          </a:p>
          <a:p>
            <a:r>
              <a:rPr lang="es-CO" sz="1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Director Técnico de Inocuidad e Insumos Agrícolas</a:t>
            </a:r>
          </a:p>
          <a:p>
            <a:r>
              <a:rPr lang="es-CO" sz="1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Ingeniero Agrónomo</a:t>
            </a:r>
          </a:p>
          <a:p>
            <a:r>
              <a:rPr lang="es-CO" sz="1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M Sc. Fitopatología.</a:t>
            </a:r>
          </a:p>
          <a:p>
            <a:r>
              <a:rPr lang="es-CO" sz="1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M Sc. Protección Vegetal.</a:t>
            </a:r>
          </a:p>
          <a:p>
            <a:endParaRPr lang="es-CO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r>
              <a:rPr lang="es-CO" b="1" dirty="0">
                <a:ln w="1905"/>
                <a:solidFill>
                  <a:srgbClr val="14A8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FABIOLA MORENO MARTINEZ</a:t>
            </a:r>
          </a:p>
          <a:p>
            <a:r>
              <a:rPr lang="es-CO" sz="1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Profesional Técnica  fabiola.moreno@ica.gov.co</a:t>
            </a:r>
            <a:endParaRPr lang="es-CO" sz="16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endParaRPr lang="es-CO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r>
              <a:rPr lang="es-CO" b="1" dirty="0">
                <a:ln w="1905"/>
                <a:solidFill>
                  <a:srgbClr val="14A8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JULIAN CASTELLANOS</a:t>
            </a:r>
          </a:p>
          <a:p>
            <a:r>
              <a:rPr lang="es-CO" sz="1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Profesional Técnico </a:t>
            </a:r>
            <a:r>
              <a:rPr lang="es-CO" sz="1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hlinkClick r:id="rId2"/>
              </a:rPr>
              <a:t>jose.castellanos@ica.gov.co</a:t>
            </a:r>
            <a:endParaRPr lang="es-CO" sz="1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endParaRPr lang="es-CO" sz="1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r>
              <a:rPr lang="es-CO" b="1" dirty="0">
                <a:ln w="1905"/>
                <a:solidFill>
                  <a:srgbClr val="14A8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YADIRA NATALIA PINZON</a:t>
            </a:r>
          </a:p>
          <a:p>
            <a:r>
              <a:rPr lang="es-CO" sz="16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Profesional Técnico Yadira.pinzon@ica.gov.co</a:t>
            </a:r>
          </a:p>
        </p:txBody>
      </p:sp>
    </p:spTree>
    <p:extLst>
      <p:ext uri="{BB962C8B-B14F-4D97-AF65-F5344CB8AC3E}">
        <p14:creationId xmlns:p14="http://schemas.microsoft.com/office/powerpoint/2010/main" val="20820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16204" y="1549950"/>
            <a:ext cx="80357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PRODUCCIÓN, IMPORTACIÓN Y EXPORTACIÓN DE SEMILLAS </a:t>
            </a:r>
          </a:p>
          <a:p>
            <a:pPr algn="ctr"/>
            <a:endParaRPr lang="es-CR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sz="32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R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s-CO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200" b="1" i="1" dirty="0">
              <a:solidFill>
                <a:prstClr val="black"/>
              </a:solidFill>
              <a:latin typeface="Arial Black" pitchFamily="34" charset="0"/>
            </a:endParaRPr>
          </a:p>
          <a:p>
            <a:endParaRPr lang="es-CO" sz="1200" b="1" i="1" dirty="0">
              <a:solidFill>
                <a:prstClr val="black"/>
              </a:solidFill>
              <a:latin typeface="Arial Black" pitchFamily="34" charset="0"/>
            </a:endParaRPr>
          </a:p>
          <a:p>
            <a:pPr algn="ctr"/>
            <a:r>
              <a:rPr lang="es-ES" b="1" dirty="0">
                <a:solidFill>
                  <a:srgbClr val="006C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Subgerencia de Protección Vegetal</a:t>
            </a:r>
          </a:p>
          <a:p>
            <a:pPr algn="ctr"/>
            <a:r>
              <a:rPr lang="es-ES" b="1" dirty="0">
                <a:solidFill>
                  <a:srgbClr val="006C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Dirección Técnica de Semillas</a:t>
            </a:r>
          </a:p>
        </p:txBody>
      </p:sp>
      <p:pic>
        <p:nvPicPr>
          <p:cNvPr id="5" name="Picture 2" descr="C:\Users\fabiola.moreno\Documents\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751" y="2780928"/>
            <a:ext cx="40767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4779" y="1772816"/>
            <a:ext cx="8748588" cy="475252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prstClr val="black"/>
                </a:solidFill>
                <a:latin typeface="Arial Black" pitchFamily="34" charset="0"/>
              </a:rPr>
              <a:t>La producción de </a:t>
            </a:r>
            <a:r>
              <a:rPr lang="es-CO" sz="2400" dirty="0">
                <a:solidFill>
                  <a:srgbClr val="006C31"/>
                </a:solidFill>
                <a:latin typeface="Arial Black" pitchFamily="34" charset="0"/>
              </a:rPr>
              <a:t>semilla orgánica </a:t>
            </a:r>
            <a:r>
              <a:rPr lang="es-CO" sz="2400" dirty="0">
                <a:solidFill>
                  <a:prstClr val="black"/>
                </a:solidFill>
                <a:latin typeface="Arial Black" pitchFamily="34" charset="0"/>
              </a:rPr>
              <a:t>es un método de multiplicación que es compatible  con el sistema de producción de semilla certificada adoptada por la CAN en la Decisión 197 de 1983, y en Colombia para semilla certificada o seleccionada en el marco de la Resolución ICA 3168 de 2015.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>
              <a:solidFill>
                <a:prstClr val="black"/>
              </a:solidFill>
              <a:latin typeface="Arial Blac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prstClr val="black"/>
                </a:solidFill>
                <a:latin typeface="Arial Black" pitchFamily="34" charset="0"/>
              </a:rPr>
              <a:t>Por lo cual no se requiere una normativa especifica para la producción de semilla orgánica.</a:t>
            </a: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47634" y="1772816"/>
            <a:ext cx="8748588" cy="475252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prstClr val="black"/>
                </a:solidFill>
                <a:latin typeface="Arial Black" pitchFamily="34" charset="0"/>
              </a:rPr>
              <a:t>El Instituto Colombiano Agropecuario –ICA- es competente para certificar parámetros de calidad física, genética, fisiológica y sanitaria en Semillas.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sz="2400" dirty="0">
              <a:solidFill>
                <a:prstClr val="black"/>
              </a:solidFill>
              <a:latin typeface="Arial Blac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prstClr val="black"/>
                </a:solidFill>
                <a:latin typeface="Arial Black" pitchFamily="34" charset="0"/>
              </a:rPr>
              <a:t>La certificación del método de producción orgánica es competencia de las certificadoras internacionales autorizadas por el Ministerio de Agricultura. </a:t>
            </a: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99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65513" y="1052736"/>
            <a:ext cx="6631624" cy="8977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65508" y="1017428"/>
            <a:ext cx="65441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EQUIPO DE TRABAJO OFICINAS NACIONALES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22029" y="225298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ln w="1905"/>
                <a:solidFill>
                  <a:srgbClr val="14A8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ANA LUISA DIAZ JIMENEZ </a:t>
            </a:r>
          </a:p>
          <a:p>
            <a:r>
              <a:rPr lang="es-CO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I.A. </a:t>
            </a:r>
            <a:r>
              <a:rPr lang="es-CO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Ph.D</a:t>
            </a:r>
            <a:r>
              <a:rPr lang="es-CO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.</a:t>
            </a:r>
          </a:p>
          <a:p>
            <a:r>
              <a:rPr lang="es-CO" b="1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Directora Tecnica de Semillas del ICA</a:t>
            </a:r>
          </a:p>
          <a:p>
            <a:r>
              <a:rPr lang="es-CO" b="1" dirty="0">
                <a:ln w="1905"/>
                <a:solidFill>
                  <a:prstClr val="black">
                    <a:lumMod val="95000"/>
                    <a:lumOff val="5000"/>
                  </a:prst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ana.diaz@ica.gov.co</a:t>
            </a:r>
          </a:p>
          <a:p>
            <a:endParaRPr lang="es-CO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r>
              <a:rPr lang="es-CO" b="1" dirty="0">
                <a:ln w="1905"/>
                <a:solidFill>
                  <a:srgbClr val="14A82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RODOLFO CAICEDO ARIAS</a:t>
            </a:r>
          </a:p>
          <a:p>
            <a:r>
              <a:rPr lang="es-CO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Ingeniero Agrónomo</a:t>
            </a:r>
          </a:p>
          <a:p>
            <a:r>
              <a:rPr lang="es-CO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rodolfo.caicedo@ica.gov.co</a:t>
            </a:r>
          </a:p>
        </p:txBody>
      </p:sp>
    </p:spTree>
    <p:extLst>
      <p:ext uri="{BB962C8B-B14F-4D97-AF65-F5344CB8AC3E}">
        <p14:creationId xmlns:p14="http://schemas.microsoft.com/office/powerpoint/2010/main" val="14342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Rectángulo redondeado"/>
          <p:cNvSpPr/>
          <p:nvPr/>
        </p:nvSpPr>
        <p:spPr>
          <a:xfrm>
            <a:off x="931668" y="2708920"/>
            <a:ext cx="7280663" cy="3395212"/>
          </a:xfrm>
          <a:prstGeom prst="roundRect">
            <a:avLst/>
          </a:prstGeom>
          <a:solidFill>
            <a:srgbClr val="9BC309"/>
          </a:solidFill>
          <a:ln>
            <a:solidFill>
              <a:srgbClr val="7CB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5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DECRETO 1071/2015</a:t>
            </a:r>
            <a:endParaRPr lang="es-CO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CO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MINISTERIO DE AGRICULTURA Y DESARROLLO RURAL </a:t>
            </a:r>
          </a:p>
        </p:txBody>
      </p:sp>
      <p:pic>
        <p:nvPicPr>
          <p:cNvPr id="1026" name="Picture 2" descr="C:\Users\fabiola.moreno\Desktop\LOGO MA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83"/>
          <a:stretch/>
        </p:blipFill>
        <p:spPr bwMode="auto">
          <a:xfrm>
            <a:off x="3155542" y="1560288"/>
            <a:ext cx="3072641" cy="87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5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32748" y="1041023"/>
            <a:ext cx="82277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solidFill>
                  <a:srgbClr val="7CB90F"/>
                </a:solidFill>
                <a:latin typeface="Arial Black" pitchFamily="34" charset="0"/>
              </a:rPr>
              <a:t>PARTE 13, TITULO 1, CAPÍTULO 6. Del control Técnico de los Insumos Agropecuarios, Material Genético Animal y Semillas para Siembra</a:t>
            </a:r>
          </a:p>
          <a:p>
            <a:pPr algn="just"/>
            <a:endParaRPr lang="es-CO" sz="1600" b="1" dirty="0">
              <a:latin typeface="Arial Black" pitchFamily="34" charset="0"/>
            </a:endParaRPr>
          </a:p>
          <a:p>
            <a:pPr algn="just"/>
            <a:r>
              <a:rPr lang="es-ES" sz="2000" b="1" dirty="0">
                <a:solidFill>
                  <a:srgbClr val="7CB90F"/>
                </a:solidFill>
                <a:latin typeface="Arial Black" pitchFamily="34" charset="0"/>
              </a:rPr>
              <a:t>Artículo 2.13.1.6.1. Control Técnico. </a:t>
            </a:r>
            <a:r>
              <a:rPr lang="es-ES" sz="2000" b="1" dirty="0">
                <a:latin typeface="Arial Black" pitchFamily="34" charset="0"/>
              </a:rPr>
              <a:t>Corresponde al Instituto Colombiano Agropecuario, ICA, ejercer el control técnico de los insumos agropecuarios, material genético animal y semillas para siembra y para tal efecto tendrá atribuciones para: </a:t>
            </a:r>
          </a:p>
          <a:p>
            <a:pPr algn="just"/>
            <a:endParaRPr lang="es-CO" sz="1600" b="1" dirty="0">
              <a:latin typeface="Arial Black" pitchFamily="34" charset="0"/>
            </a:endParaRPr>
          </a:p>
          <a:p>
            <a:pPr algn="just"/>
            <a:r>
              <a:rPr lang="es-CO" sz="2000" dirty="0">
                <a:solidFill>
                  <a:srgbClr val="009900"/>
                </a:solidFill>
                <a:latin typeface="Arial Black" pitchFamily="34" charset="0"/>
              </a:rPr>
              <a:t> 1</a:t>
            </a:r>
            <a:r>
              <a:rPr lang="es-CO" sz="1600" dirty="0">
                <a:solidFill>
                  <a:srgbClr val="009900"/>
                </a:solidFill>
                <a:latin typeface="Arial Black" pitchFamily="34" charset="0"/>
              </a:rPr>
              <a:t>. </a:t>
            </a:r>
            <a:r>
              <a:rPr lang="es-ES" sz="2000" dirty="0">
                <a:latin typeface="Arial Black" pitchFamily="34" charset="0"/>
              </a:rPr>
              <a:t>Determinar los requisitos para el registro de las personas naturales o jurídicas que se dedique a la fabricación, formulación, importación, uso y aplicación de insumos agropecuarios.</a:t>
            </a:r>
          </a:p>
          <a:p>
            <a:pPr algn="just"/>
            <a:r>
              <a:rPr lang="es-ES" sz="20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6. </a:t>
            </a:r>
            <a:r>
              <a:rPr lang="es-ES" sz="2000" dirty="0">
                <a:latin typeface="Arial Black" pitchFamily="34" charset="0"/>
              </a:rPr>
              <a:t>Determinar los requisitos para el registro de los insumos agropecuarios que se importen, exporten, produzcan, comercialicen y utilicen en el territorio nacional, de acuerdo con sus niveles de riesgo para la salud humana, la sanidad animal y la sanidad vegetal.</a:t>
            </a:r>
            <a:endParaRPr lang="es-CO" sz="2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475928" y="2204864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2" name="1 Rectángulo redondeado"/>
          <p:cNvSpPr/>
          <p:nvPr/>
        </p:nvSpPr>
        <p:spPr>
          <a:xfrm>
            <a:off x="531697" y="1815898"/>
            <a:ext cx="8076568" cy="4475332"/>
          </a:xfrm>
          <a:prstGeom prst="roundRect">
            <a:avLst/>
          </a:prstGeom>
          <a:solidFill>
            <a:srgbClr val="9BC309"/>
          </a:solidFill>
          <a:ln>
            <a:solidFill>
              <a:srgbClr val="7CB9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INSTITUCIONALIDAD PARA LA GESTIÓN DE LOS BIOINSUMOS DE USO AGRÍCOLA EN COLOMBIA</a:t>
            </a:r>
          </a:p>
          <a:p>
            <a:pPr algn="ctr"/>
            <a:endParaRPr lang="es-CO" sz="3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CO" sz="32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“ENTIDADES DEL ESTADO INVOLUCRADAS EN EL REGISTRO”</a:t>
            </a:r>
          </a:p>
        </p:txBody>
      </p:sp>
      <p:sp>
        <p:nvSpPr>
          <p:cNvPr id="6" name="AutoShape 4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8" name="AutoShape 6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1" name="AutoShape 8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825500" y="604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2" name="AutoShape 10" descr="data:image/jpeg;base64,/9j/4AAQSkZJRgABAQAAAQABAAD/2wCEAAkGBhQSEBMUEBMTFBMWExcXFhcTEBcVFRUWGBwWGBgWGBgYHCYeGhkjHRcWIC8hIycpLC4sFR8xNTAqNSYrLSoBCQoKDgwOGg8PGjUlHyQ1KiosKiwsNSwsLzQ1LSwsLDQtKik0LCwsKS8tLy4vMCkpLCwsLCwtLDAsLCwsLCosNf/AABEIAH8BjAMBIgACEQEDEQH/xAAbAAEAAgMBAQAAAAAAAAAAAAAABQYDBAcCAf/EAEgQAAIBAgMCCgYGBwcEAwAAAAECAwARBBIhBTEGEyJBUVNhgZHRFRcycZOxI1JicnOhBxQzNEKCsiQlkqLB4fBDg8LxFjXD/8QAGgEBAAIDAQAAAAAAAAAAAAAAAAECAwQFBv/EADIRAAIBAgMGBQMDBQEAAAAAAAABAgMREiFRBBMxQWGRFHGBofAiMrHB0eEFI1Ji8UL/2gAMAwEAAhEDEQA/AO40pSgFKUoBSlKAUrWm2jEntyxr96RR8zXmPbEDaLNET2Sqf9arjje1yLo26V8Vr7ta+1YkUpSgFKUoBSla+I2hFHpJJGh+06r8zUNpZsXsbFK0fTuH6+H4yedPTuH6+H4yedU3sNV3K4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tH07h+vh+MnnT07h+vh+MnnTew1XcYlqb1K0fTuH6+H4yedPTuH6+H4yedN7DVdxiWpvUrR9O4fr4fjJ509O4fr4fjJ503sNV3GJam9SsUGJRxdGVh0qwYflWWsidywpSlAKUpQCvE06opZyFUC5JNgO+sWOxyQxs8hso8T0AdJNc323t18S920QHkoDoO09LdvhWrtG0xorV6GKpVUPMsmP4ZsxC4VNCwTjZAQmY6D58/hUe+FeWSVMXPLyVVt/FIVLZXbK4AKqee2vNzVp4LaqthmglV2JIVBGTmKls9gLEFgwB1G4kCpeHg9iJznl4uAsmVyq5pZAQoOfW2uUdFuitDFOt/t04JcePLyua93PqREWAH6vmAJj/V5nJ1yidGyq3YxSwAPTu31v43YUfGQgR8m0mcDMC2WJXBGuozEjMttTbmqWg4CwgWZ5WB1ILgLfpsoFe/8A4RhxqhlQ9KSajxBq8dlnbOK5c9PTmWVKVuBU8BgWRI3SVoWIkeQ3KhERgg5K6li1xbn0qVwXDGWNyr2xKAZs6IVfLa5JFrac9wLdNbk/BKVCWhlEvIKFMQCQyE5spIPTrza89RBxfERTQyQ8S7RkXuTxjMcp1tbIAxsAbC3OTWLDOh/r+Hl2z65lLSh0+di77N2rHOuaJr9I3Mp6COatuuR4PGPE4eNirDnHOOgjnHZXRuD+31xKcyyL7a/+Q+yfyre2balV+mWT/JnpVlPJ8SWpSsc8mVGboUnwF63TOVDhXwpYO0MDZbaO43351U81uc779Ftah8zv7aZidSbk6k9JO80rzdWrKrLEzlzm5u7FKXoTWIoKUvSgFKUJoBSlKAUpSgFKUoBSlbMOzpHjaREJRL5muLCwBO833EVKTfAJXNalKVAFKUoBSlKAUpSgFKUoBSlKAUpSgFKUoD3BOyMGRirDcVNj/wCuyug8FuEX6wpWSwlUXNtAy7swHT0+8dNq53UrwXnK4uK3OxU9oYEfOx7q2dmqunNJcGZaU3GR02lKV6A6QpSobhZtLicM1jZn5C997nuUHvtVJzUIuT5ESeFXKjwq23+sS2U/RISF6GO4v/oOz31FYTCNK6pGLsxsB/qegCsNXrgps9cPhmxEgOZlzaKWYR71VVUEktobAXNwOauFThLaKmfmznwi6szf2RsOLCRl2K5gpLytYADebE+yo/8AdUvhP+l3K/F4BA4BOaWRSVPNaNcwJ5+UdOgEa144VYbaW0WsITh8KvsrLKq8YeYyBSWv0Law6SbUwP6I1IdZMUeNC6COLkKSdCcxu40O7LXTxYf7dNW+dTu0qNKnG8u3/DT4M/pExbTqZ3MkWoZBHGGJIOXLYA3zZe4nS5FWL9IXCuaBMO2EkCrIHYkKrMQAhGjA2HKPfVU4U8DW2cUkSTPGzqqlgA6uAW10sRZSQezvrYwmyMRtZlObDxxwWRsqkNy9XIUXzElb6kC599UvNJ087/OZZShKpisrL9tPNn3Yn6XZ0dVxaCWI6F0QLIv2rXysOyy+87q6RFLh8fhwyFZYm3Eb1PzRh0Gxqk4v9EMSxuTi3U5hlLRqVANhlZQQWYtexBG8Cx543Z3BjaWz5uMwgScXGZElyrIlr3dXtboBFyD0gkG6nKLwVM79xOnSqq8cvwbu3dhNhpLHlI3sNbf2HoYfnv8AdqYDHNDIskZ5SnuI51PYa6DycdhSrxyRMd6SJZ43sCD0Ea7xoRcdIrnM0JRmVhZlJBHaNDXO2mjuZJx4cjg1qbpyyOr4DGrNGsieywv7ukHtBuO6vuN/ZSfcb5GqnwB2jq8JOhGdfyDD+k+NWzG/spPuN8jXXo1d7TxG5CWKNzka7q+18XdX0gnQb+b315zkcwvPofPspFA5Qj41dNcxu9u8EjvrS4A4C7yTHcoyL7zYt4DL/iqYxuP4jE4SK9kKMh78gT81t31hxEi4WTCwRaB52ZvusWAX3XYAfh12HCKmpf42T9rfn2N7ClJPTIhMFinw2MxISAzHM4soN1UsSNynTUA91Qq4KR7ssTlSx9iNityfZFh06Wq84GHLtPEfaiRv6V+amo/BY1otlu8ZswkYA9GaQLfXsNa8qOVpPJY32ZjdO/F5ZlUxWBkiIEqMhO7MpF/ceerRwGwiqsk8lgCRGpPaRfxYqO402zK02zIXflSZ1sbak3ZebnNSGO2MBhIsOJkhIysxa3KIuSQLj+PXuq1KjgnijnZXXrwEIYZXXmVThNgOJxUij2WOdfc2/wAGzDurUj2ZKyZ1ikKfWCEj3jpHbVy4UbPWZcPJdWAlRHZToUdgpOn2tP5jWDhTtyeCeNIeSuUEKEBEhuRk3dgFhY8r3VSrQjCUpSeWVrdSsqaTbfAqZ2dKGCmKXMRcLxbZiBvIFr2rb2bhpopI5eIkYK9rFGFzYi269xrzbxVzxJ/vGD8CT5ioZNtSybREbN9Gs7ALYWGQOAb2v0nfz0dCMJZt8Ul7E7tRfHmQW15nmxLnimR2I+jCktuG8WuSRrurDNsqZSqtFIC3sjIbtz2Ft5tzVeYkyz4+VFzSqFCjn0iRgB7z8qruw9tSz4uASvnAkYjkqLEo+mgGlVnSSl9Tzk3+bfLESgr5vNv9SEXBuXKCNy43qEbMPetr1ZdhoRs7GhgQQZAQRYgiNNCDurYwI/vib7pPdlj1r3H+7bT/ABp/6Vq1Oko3d/8AJdkyYQwtvzREbR4M5MLDKizGRsvGKVuEBUk6BbixAGtQ0mDdWCsjqxtZShDG+gsCLnWrntPasoweEYPypWjWQ5V5QZSWG6wv2WrBwiX+88L28X+TsT4CoqUYcY/6+4nTjy6FVGzpSxURS5gASvFNmAO4kWuBSXASKFLRuA+i3U8o9A6a6Bhf/sJ/wIvm1RXBbaj4nEs0zXyKWjXKoCZiAbWF9BYa/WPTU+GjdRvm20vRkblXSvxKw+x5xYGGW53fRsfkK1GUgkEEEGxBFiCNCCOmrpwe29PLjHjk9nlXXKBxVjpqBfs1qqbV/eJ/xpf62rBUhFRUovVZ9Ck4pK6NWlKVgMQpSlAKUpQClKUApSlAKkOD373B+IKj6kOD373B+IKyU/vj5otH7kdSpSlelOqKpH6QMReSJOhSx/mNh/SfGrvXPeHJ/tf/AGk+b1pbc7Ura2MFd/QQ2BwvGSxx/XdVPuJ1Pheus2sOSNw0G7urmnBYf2yD7zf0Oa6bWL+nr6ZPrb53KbMsmyr+l1WUvFxvLcpJFLdVUoNWQEXF77wSDY1CY3hjh42kxcLEkskM2maSGzWF0Y+wSG1QG+nRUtwoc8exH8MAt77tXKdmQNiIMQsa3kfipCuZQCeMGexYi1r3sTz89U2a1arVVSVoxlBLla7ab8rZ55XOpWbSTiuKb14Wt+hdeFe048UqouKSRQQwJBDrIbrlEaLfcef61e+C+Liwy5GmGHJXlZgSz6nKS45Ggzez025q18HgnlytLEiSKFF14stJl0BLBiRYdFr2GvNXqXBa3MayZRaztGVbeTyixYWPRbed9Wlur3li62a49GuMdbNfo8FqnGLXTjw69eFl+2UhjuE8OIeTDvKsmHVEkeV14tUsVKWYEFmLZSMoN7kVJnhCmJRAjSpAyk8YhIlYRjN0E8rLa2837a57tXCy5cVLOmXjDEoysh1zjcAxtYD8qmuBWJLYaI7skyhbfVVrAHpOlU257mnvYS/9QTzTycb2yy43TtyRm2duUkmv8rcuDSvnnodM2biRJErKrKpHJDizW6SDqO+qRw4weTFZhukQH+Yck/kF8a6DVM/SGNcOeyT/APOtjbY/2c+Vv2NDabOLZA8HsTkxULfbCn+fkf8Al+VdKxv7KT7jfI1yrBH6WP8AET+oV1XG/spPuN8jWLYH9EkYtnf0tHI13VkhlysrWBysGsdxsQbHs0rGu6vtclGmb+19sviJFkaysqgDJfSxJvrz3P5Ux+2XlnWZgAylLAXsMhuPzue+tXEYdoyA4tdVYe5gCPn4g16mwLqxUqbhA57FIU3PuzAHtrI5Td7+pduRLjhhLxxmyR5jGEtZrWBLX379a0vTb/qzYfKuQtmvrmvmD9Nt4qOr1JGVJVhYgkEHeCN4qXVm+L19+IxyfMlYOErrFFHkjKxsGF81yQSRfXpN+6tTa21WxEmeQAHKFAF7AC/T2k1qFbb9Nx16DqD4EHvoBfQVDqTksLZDk2rMk8Dt10gaCycW5Ny17pmtcix5jyvfVtmmxiCNAkc5Nvphpl5rsCd9tbjTsqgOhBIIsQSCDzEaEVt4bbU8a5Y5XVeYXuB7r7u6s1Kvgylf0/n4jJCpbJlk4T7aMOMRowrMkRBDXsM5vbQ77AHvqtRbUZcRx4C5s7PbXLdr3HTbWsABfOzMSQuYk6lrsiak8/LvfsrFWOpWlOV+t/nYrObbuS8fCaVcQ865QXy51schCgAc976b785r1tLhO8pjKokZjfOCupLdJ7O6orDwF3VV3sQBfdrznsG+vMkZVip0IJBHQRoaje1LWvk/+kY5W4ljbh3LbSOIORbPr8v96jMNt10hmisrCUsWZr5rsACRY25r1G16aMgAkEBgSD0gEg27wR3VMq1SWbYdST5m9jdtPLBFCyqFjtYi+Y2Urrr0GpSDhzKFAeON2AsHNwfeR0+61Vusy4YlAw1u5WwFzooa/wDzopGrUTvFkqcr5MkcFwnljmklsrvJbNmBsLbgADoOatDZ+PeCQPGbMOkXBB3gjnFa9KpjllnwK4mWZuHktwVjiHTvN+jnFqruImLu7nezMxtuuxJNuzWsdKmdWdT7ncSnKXFilKVjKilKUApSlAKUpQClKUAqQ4PfvcH4gqPqQ4PfvcH4grJT++Pmi0fuR1KlKV6U6oqh8PobYiNvrR271Jv/AFCr5Vb4dYDPhw4GsbXP3W0P55T3Vq7XDFSduWZhrK8GU7YmI4vEwsdwkF+wHkk+BrqtcdIrp3BzavH4dWJ5Y5L/AHhz9+h760/6fUs3D1MOzS4xIvhTFaZXPstHkbssT51zHYMZw+0XiNsrGSMG/wBfK8fiUjH84rsPCLCM8V0GZk1y/WX+JR28/dXJOFWzVJGIgcowsHB3i3ssCOjp7B0VjpRdPbalJ5KqlhfLEs15Z3XqjruaVONR8I3UvJqzfpx9C5R4YsjqbjMpHtFN4t7Q1HvFQPB7YcmGWaMryDJmQr7J3odN4NlU7rWI1rTi2DJL9JInFu4LyIApKsN8iKRqj2zFbXUsRzisuM2VLNKpcoU9kyLEEAtbkhSBmc305unSuhTqRnDfzqJYb3+luz0+7PzNCVetTUtnUL3tbPj1vbIxcN8SVgiiFwWYyN2KoKC/vLk/yGp/gns3ImGhHtXV5Ow3zEfOqfHsx8Rij+s/Qxx2vFvKov7OP7VxqTuOZjziuocE8PmYyBSI1uFJ3u3OfcBcd/ZXO25SqypbOs23vJaJWtHXPDd26o36TSTmuEVhXV8ZW1V8r87FpqicPsReeNPqRk/4zu/yjxq8TTBFLMbKoJJPMBqTXKtp44zTPIf4muB0KNFHgBW3t80oKOpy9olaNj1seHPiIVHPKngCCfyBrp+N/ZSfcb5GqRwFwOfEGQjSNdPvNoPyzflV3xv7KT7jfI1GwwtTctRs6tBs5Gu6skMOdlQb2YKPexA/1rGu6vQPRXHRoktxizMztYrFIz2NuVCSWVP8QC/94dFY5DxkfGPym4mQEn66yKb+/LKKjAazQ4aRgciSMNxyIzAbtDYW6PyrJjuXxXN3aKr9OoRFEaIykLZrkxqbneQc50OmgtWR8ILzqqAfSzZWMeZcqX5Ga94ytrg89wDpUSWOt79B8j4flX3jDqLmx36nX39NRiTk385jEiZfKRnK8rLCvJw6yBVMUbC6lgBmJIvrolhasGKjVVOWO15spzoMyjIhKgXbLyieckDQnfUakpBuGINrXBINui45q+XqcfQORJzw5L8VEr3lkU3jz5crWWMD+HSx01N9DpWvJh0GIyXsnGKDyr5QSMwzfZuRfsrWSVhezML77MRf39NelwrFbgaZS28blIBPcSKi9+C+fyL35ElFGSswkiESji1LBMuQGWK63PtaC9zc8nfrXnHxKFk+jZcrAL9AIwutrM/GEvcX3gm4B0F6jGlJABJIAsASSANNB2aDwr2iu9lUO9hoqhmsOwC9huqcS0+ZjFc2MCFVHdywBBjXKoY3YcsgFhuS43/9QVtNGrnjUBkPFbnXUyoUViVBN+QeMtfXXoIqKYEaG4sTodLHn05jp+VZMNMFJzAkHobKym4IZTY2bTo3EioUuQT5EisXJjd4kVimJb2LB8iKUYruFjfQWGl+esMEIIDBAz8SzhcujNxzqTlG/Kmtt3J6BWviMRnyqgbQnVnzOzPYEsdN4VRboFYGuptqCptv3EHm771Led/nINo3WhLRyEx2cCMjLGVupLgsFHMTlGgtoKkYlCPZQLCZxYi4B4gXFvfeoITtmzZmzfWzHN4768hj0nxqY1ErfNQpWJB8LoWy8n9VD3A5OawFxzXzXHvrNiUAabJGhKFFUcWDlUhszkfxG4UXN7Z/daK4w2y3OW97XNr9Nt16LIQbgkHpBIPjUY189RiRt7UiymPkCMtEGZQCNSz62O64A05q0q+lid5J9576+VRu7Kt3FKUqCBSlKAUpSgFKUoBSlKAVIcHv3uD8QVH1IcHv3uD8QVkp/fHzRaP3I6lSlK9KdUV4mhDqysLqwII6QdCK90oDlG1tmtBM0bc2qn6ync3/ADnBrPsHbTYaXMLlDo69I6R9oc3eOer1wi2CMTHYWEi6o3zU9h/3qkbN2daVxKoMkYusLsF4xuYEsQCo9o66jdcVwqtCVGosPo/nxnPlTcJ5HR8Ji1lQPGwZSNCP+aHsqN2jwWhlbPeSNjvMT5b9pBuL9tqrcTSYcvNA8ax3UMlyYpJAoMgjPQGuBqL6gbrVNbO4bwSWEl4m+1qvcw/1tW9vqVVYayV+vD0N2ntGF8bM0dscHYoIwy8Y0hYASu5LJ0ZbWAJNhoNRcHQ1VOB2KkxuJUYvNOrxHlIMv6uyswR1CnkBwHBOtyFvoNOnzGLERsmdWVlIuji4uCLqRuYX0I3VpbB4O4fAxlYtASTmkYFgDbk5juXS9t1yTz1MNjpJyllZ4bK2SSUr97o21tMr3eeTV+t1Z+lmYIeBcIYFnncDcry8n/KAT41PIgUAKAABoALAConHcLMNEP2gc9EfKPuuNB3mq7traeJxAZMhhTiy6xkEPKq2za21sDcrpp00x0KCaprPRfua1XaG+LuOF3CQS/Qwm8YPLYbnI5h9kdPOezfWFUkgAXJNgBvJO4DtqY2xgIFRXifIXRXEbZmuptqGtyTfMLN9U61OcEeDJS00ws38Ckar9pvtdA5vfu0HCpXq2f8ACRoOMqk8ya4PbJ/V4FQ+2eU5+0eb3AWHdW5jf2Un3G+RrPWHFreNwN5Rvka7Sioxwo3rWVkciXdXuK2YZyQtxmI3gc5HTXhdwr7XmUco2ZcGUV8+9XyC25iNWP3QMvxFr6f3dfxn/oipj8TmyKDcJGqg9JsMx+S+5FrzDjSq5cqMMxbloGsSADa/YBV8k7Fsrm82F4xEkkPKycrlojOSzqhLPp7KHXUnINDe9Y12chcjMWJVSqLJHnuSQVzXyswtfKLFgw3a1qjHPmZmIbMLMGAKkC1hbmtYWta1tK9rtJgb2Q7rAxrlUrfKVHNa5999b1bFF8S14mWDBR54kkMgaTJcrayZyMosRdjYgnUWvuNq+YfBIeKBL3cOxtawCcZoBbUnJ0/7Y4dqOpU8kspurMgZl1voT2k7919LViTFMCpH8Kso05mzX/raiccvmn8kXRlMUShS/GcsFhlKnIt2UE3HLN1JsMvNr0b5w5VCh1KxYhdNxIkUVGw45lAFkbL7OdAxXn0v262Nxfmr4ca9rE3uGBuLkhzma56SRvpGSXzyCkkZpMImZ0UvnQPqbZGMYYsAN66K1jc3sLgX0bLhDmVWbIDEBmIuAeNhtcXHPYb9L1jfaDEG+W7CzMEAdhzgt2853nnvWBJCAwG5lyn3XVvmoqjaIurm3j+UHblAxmKOz2zGyuCW32a8e6+m7W1Zm2WubIC2YzmNTplAAQlmFrn2joLbq1RtBtcwVrhQQ63DZNFJ+0BpfxvXlsa5Ny2vGGS+45zluf8AKPCrXjz+cSbo2cPDGwLIZAUePR8pzBmAvoNPdrv31qYv9o/32+ZrM20msQAiglScsYW5U3BPuPMNNTpWs73JJ3kkn3nWok1ayIbVjzSlKoVFKUoBSlKAUpSgFKUoBSlKAUpSgFKUoBUhwe/e4PxBUfUjwcW+Lgt9f5Ak/KslP74+a/JaH3I6jSlK9KdUUpSgFRm2tgR4lbOLMPZcbx2do7PlUnSqyipq0lkQ0mrM53tzZmIiRUdc0aCweO9ioNwHUGwsbm5G87zWNJ14qFEeJYnypMCFMmdmOaQ3F7AWIa9haukVGY3g3h5bl4luedboe8ra/fXPnsTveD7/ALmu6L4xZVjsSNnVZIOJ/tHFqAzXljCsSeUTe1l5Q0Oa1aeydkIyRZoHkMkpRypZeIAy2JA57EtytLCrG3AWK4KSzIRus66e45bjxovAdLsTPiDm9qzgZvvaG/fWF7LK98C9unT9OepTdPQh8GMPHErPYkpJE1t0iGYIX++EIYdI91fIcbJOESBGkljZfpQqhAUJHGZiL5nQIGDHco0qyYXgfhk14vOftsW/L2fyqYjjCgBQABuAFgO6s8NlnwbSXT5xLqk+eXkQOxOCixESTESSDcP+nHqTZB7yejsAqwUpW7Tpxpq0UZ4xUVZClKVkLHNOEuxTh5jYfROSUPML6lOwj5d9RFdexGHV1KuoZTvBFxVexHAOBjdGkTsDBh/mBP51yK2wyxXp8NDSns7veJQqVePV9H1sngvlT1fR9bJ4L5Vh8FW09ym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pV49X0fWyeC+VPV9H1sngvlTwVbT3G4mUelXj1fR9bJ4L5U9X0fWyeC+VPBVtPcbiZR6VePV9H1sngvlT1fR9bJ4L5U8FW09xuJlHq38B9inN+sOLCxEd+e+9/dbQdNz2VK4HgXh4zdg0hG7jCCP8IAB771PAVtbPsbjLHPsZqVBp3kKUpXTNoUpSgFKUoBSlKAUpSgFKUoBSlKAUpSgFKUoBSlKAUpSgFKUoBSlKAUpSgFKUoBSlKAUpSgFKUoBSlKAUpSgFKUoBSlKAUpSgFKUoBSlKAUpSgP/9k="/>
          <p:cNvSpPr>
            <a:spLocks noChangeAspect="1" noChangeArrowheads="1"/>
          </p:cNvSpPr>
          <p:nvPr/>
        </p:nvSpPr>
        <p:spPr bwMode="auto">
          <a:xfrm>
            <a:off x="977900" y="75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5" name="14 Rectángulo"/>
          <p:cNvSpPr/>
          <p:nvPr/>
        </p:nvSpPr>
        <p:spPr>
          <a:xfrm>
            <a:off x="475928" y="1968298"/>
            <a:ext cx="8492906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endParaRPr lang="es-CO" sz="1600" b="1" dirty="0">
              <a:solidFill>
                <a:srgbClr val="009900"/>
              </a:solidFill>
              <a:latin typeface="Arial Black" pitchFamily="34" charset="0"/>
            </a:endParaRPr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/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ES" sz="1600" dirty="0">
              <a:latin typeface="Arial Black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just"/>
            <a:endParaRPr lang="es-CO" sz="1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9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agrama"/>
          <p:cNvGraphicFramePr/>
          <p:nvPr>
            <p:extLst/>
          </p:nvPr>
        </p:nvGraphicFramePr>
        <p:xfrm>
          <a:off x="1043608" y="2060848"/>
          <a:ext cx="7128792" cy="4183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5808259" y="1226589"/>
            <a:ext cx="3113051" cy="19128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2" name="1 Rectángulo"/>
          <p:cNvSpPr/>
          <p:nvPr/>
        </p:nvSpPr>
        <p:spPr>
          <a:xfrm>
            <a:off x="6019932" y="1516083"/>
            <a:ext cx="29013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ENTIDADES DEL ESTADO INVOLUCRADAS EN EL REGISTRO Y CONTROL DE BIOINSUMOS DE USO AGRÍCOLA EN COLOMBIA </a:t>
            </a:r>
            <a:endParaRPr lang="es-CO" sz="1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134982" y="1831166"/>
            <a:ext cx="8492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S" b="1" dirty="0">
              <a:latin typeface="Arial Black" pitchFamily="34" charset="0"/>
            </a:endParaRPr>
          </a:p>
          <a:p>
            <a:pPr algn="just"/>
            <a:endParaRPr lang="es-ES" sz="1200" b="1" dirty="0">
              <a:latin typeface="Arial Black" pitchFamily="34" charset="0"/>
            </a:endParaRPr>
          </a:p>
          <a:p>
            <a:pPr algn="just"/>
            <a:r>
              <a:rPr lang="es-ES" sz="1200" b="1" dirty="0">
                <a:latin typeface="Arial Black" pitchFamily="34" charset="0"/>
              </a:rPr>
              <a:t> </a:t>
            </a:r>
            <a:endParaRPr lang="es-CO" sz="1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1030" name="Picture 6" descr="http://www.anla.gov.co/images/dinamicas/CLAUDIA/logo%20anla-0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947" y="4917553"/>
            <a:ext cx="1146936" cy="65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hIGEBIIBxAVFBQSFx4UFRUVFxUaHBwfGxcbFxoWGRgXJyceGBojHBcdHzAgIycqLC4sGSA2NTAqNSYrLCkBCQoKDgwOGg8PGiokHyQ0LCoqLDApLyk0LC0vKiwuLCosKSwqLCksLywsKi8uLCwpLCwsLCwsLCksLCwvLCwsLP/AABEIAKUBMQMBIgACEQEDEQH/xAAcAAEAAwADAQEAAAAAAAAAAAAABQYHAgMEAQj/xABIEAABAwIEAgQKBQgJBQAAAAABAAIDBBEFBhIhBzE1QVFxEyIyYXJzkbGysxQ0gaHCFTM2QlJidMEWIyRDU4KS0vAlVGNk0f/EABkBAQEBAQEBAAAAAAAAAAAAAAABAwIEBf/EADARAQACAQIEBAUCBwEAAAAAAAABAhEDMRITIUEEUXHRQmGxwfAygTNDkaGy4fEi/9oADAMBAAIRAxEAPwCuoiL4aCIiAiIgIiICIiAiIgIiICIiAiIgIiICIiAiIgIiICIiAiIgIiICIiAiIgIiICIiAiIgIiICIiAiIgIiICIiAiIgIiICIiAiIgIiICIiAiIgIiICIiAiIgIiICIiAiIgIiICIiAiIgIiICIiAiIgIiICIiAiIgIiICIiAiIgIiICIiAiIgIiICIiAiIgIiICIiAiIgIiICIiAiIgIiICIiAiIgIiICIiAiIgIiICIiAiIg76KhkxJ4p6KN0jzvpaLnv8w85UlV5MrqBhnqaR4aNyQWOt5yGEkLTuGuDtw2hZU2Guf+sc7zXOhvcG/eSpLLua4syunjpA4GB+k6rbjcB4seR0nnvsvbXw1cRmeskMGBvuEVm4iYQ3CK97acWZKBKAOQLiQ4D/ADAn7VWV45jE4WRScOWKuoYKiGllcxw1BwbsRzuPMoxbvljoyn9QPgW2jpRqZz2TuwgG+4RcY+Q7lyWAIiIJOLLFXOwVMVLKWOGoODdiLXuPNZRgN9wt2y70XT/wzflhYPH5I7ltq6cUxjudnJERYgiIgIiICIiAiIgIiICIiAiIgIiICIiAiIgIiICIiAiIg27h3Xtr8OhDecQMTh52mw9osftVArqqp4dVlRDQ6bTeM1z2k3ZckWsRuC4tPcunh9mf+j1T4KpNoZ7Nf+679V/dvY+Y+ZaRnbLAzNTFsYHhY7uiPn62X7HWt7D1L3znU04tXeCPJlM1ZU55q4oqgtMj7RghtgBckkjzC5WoUWRsPwdjIKmKN7nEND5tJLndjQ7YHzNWT5fxl2W6ltcI9bo9TSwnTuQWm5sbEdytrcaqeIVRSGnpNDKWdsj3h5c3ZzSbkgC4DTsLndZ6Nq42zaZPV1cRckx4IxuJ4WNMZdpfHckAnk5t9wOojusr5ljoyn9QPgUfxR6Ml9OP5jVIZY6Mp/UD4F6K1it7RHlC94Z3wuwGnx51Q3E4hIGNjLblwtcvv5JHYPYpOXK1K3GmYWIR4Ewayy7ravG3ve/UOtdfBjy6r0IvfIpmb9Imfw3+9ZadY5dOnf3TzVziXl2DBHUrMJiDDLrBsXG5BjDeZP7R9quVFw+oaSnFPWQsedPjyu2de25DubR5goLi1+dw/wBJ/wAUKsnEDoyp9EfG1dYrWdS2NvZe6Thom4bSijgJLY4tDSedg2wvbrsvzzH5I7lvOXjfC6e//bN+WFg0fkjuWXit6+h2hyREXkQREQEREBERAREQEREBERAREQEREBERAREQEREBERAQm25RCL7ILK7h1WtidWPYwMDDIfHBNg3VsADvZXvhhmI4vTGiqDd9PZtz1sN9H2ixH2BTeW6pmNUELxYtfEGOA7QNDh7QQo7JOSv6Jmd75RIZCA2wtZrb2v8AvHVv3L6dNLgvE02k7RKq5jyiMQxptHF4rJ2ieS3UBcPt5yW8+1yuWMY1FlIUmHUkYvPKyGNg2AaXta957g4d5PeotmIsqMweCafzdMYv82pshH2D3FSOZMpHHqqjxBsoaKZ2pzSCSbPa8Adm7bHvUpExWZpvn7rO8vPxQ6Ml9OP5jVIZY6Mp/UD4FH8UOjJfTj+Y1SGWOjKf1A+Bd/Hb0j7neFK4MeXVehF75FMzfpEz+G/3qF4MOAfVNPMsjPsL7+8K5uy05+JjHjINLYfBBlt73O5PK1is9KJnTpjz9081Y4tfncP9J/xQqycQOjan0R8bVWeLjgySgc7kDIT9joVc8yYWceo5aGncA6Rvik8r3Dhe3VskxM8yI/OjqN3ny70XT/wzflhYPH5I7l+g6Kg/JdEyhcdRihDCe3Sy1/uX58j8kdyx8TGJr6J2hyREXkQREQEREBERAREQEREBERAREQEREBd9PQS1YLqWKR4GxLGOcB5iWjmuhbDwppvA0Hhf8SV7vYQz8K20dPmWwMkqKSSksKqN7L8tbXNvbnbVzXStQ4w0uqKmqv2XuZ/qbf8AAsvXOpTgtNVkREWaC9MOGTVDRJBBK5p5ObG8g9xAsV5luPD3oym9F3zHLfS0uZM9Tuw8i2xXKKF1QRHC0uceTWgknuA3XKq/OP8ASd8RUnlDEo8IrYa2sJDGE6iATzaRyG/MrKsRMxEku7CMdrsobwtexjzuyWN2gntF7EG3YVJ1vFStqmmOLwUd9tTGkn7NRIHsXq4i5tpsxQww4a8uLJNTrsc3bSR+sO0qiLS17Vnhrbor0UtfJRStrad5EjXaw7mb8yTfne5vfndWPEeJdbiDWxAsjsQSWNN3WINjcna43AtdVRFxF7RGIlFixjPtXjsLqGt8Hofa+lhB2cHCxuesLso+IlZQQsoYDFoY3QLsJNgLc781WUOwTmW3yPdgmMy5flbWYe6zgNJBFwR1tI7FOVPEqtqJWVQcxugGzA06NxYki9yezfZWeo4fUcdA7EGsf4QU5lB8I+2rweq9uXPqWXLS8amj/wCZk+aXzBmifM3gziWj+r1adDbeVpvfc38kKSoeJFbh8AoYiw6Rpa9zSXADYDnY27SPaqsizi9omZidxc4c74q+IMbEXtLbazBIS4W8rUNj3qltFhYLd8qdGU3qG/CsHj5DuWutWa4zOTs5IiLzgiIgIiICIiAiIgIiICIiAiIgIiIC3TJsIwrDKfwmwbF4R3+a8h95WFlpf4jOZ2HedgtyzYPyfhNREw2tTmMHvboHvXs8N0i1pO7x8T6X6Thz3j+7ex4/1aT9ziqDw+y/DmKokpsRaS1sesWcW76mjmPMVpmON/K+FTOZuZKYvHfo1D71ROEO9ZN6n8bVpekT4iIn86STtErQ3hZRtlEtn+DDfzet27r8y7na1tgQvNV8KKeapbNTuLILXfGCSbgiwa43IaRe+99tue3PNNS9uMYbC17g3c6QTa5JBJHXtsuPFyqfTUsIge5uqXfSSL2a4jl5xf7F1NdPEzw7Tj6e6o7PuQ6fC6Y4jhLCwxka26nEEEgX8YmxBI+y/mVp4e9GU3ou+Y5M9G+GVHoD3hOHvRlN6LvmOXVaxXUnHkneHjj4YUQjcydr3PdcmTU4EEm9wB4ot2EHz3WeYPlxrsUGB4jdzWvex1iRcBpLTccrixWgcMZXS09QZHE/2h/Mk87E/ebquQfpI71h+Ss7UrM0mI3wTs6uImUabLcMM+HNcC+TS673O20k9fnClco8NYHwMrscBe6RuoM1FrWg7i+mxLrbnew+89nGP6tT+tPwOVgzjDJPhs0NG1znOYGhrQSSCQCAB5rpy6xa9sbdv2Xur2auGkHgH1mBtLHsaX6A4ua8AXIGq5DrcrFQXDrKtPmVs78Ra53gy0N0uc3mCTy58lfMjwSU+Gww1zXNe1r2lrgQQA9waLH92yrnB8WbVgfts9zk5deZHTeNk7RKUpeFtFDI+WZrnsNgyMudZu25JBu4k361Xn5Cgp8Vbhkoc6nlidI0aiCLbFuobkA+9WHD6hz8dqonOJa2nbZtzYeQdhy5k+1V3jE4tmpi02/q38vSampFIpx8O0/fC+bSn4eySA4e4HwZZ4Ii5vp06bX7bdaynNGSmQV9Pg+CNLfDM1Euc51vGdqdvvYAcloVWf8ApTz/AOofkrJMo5iGXKn6fUMdIPBllgRfctN7nuPtV8TNeOK2/qkbNLo+GdBSsEVSwyPPN7nvBJ67BpAHcqLnzJYyw5lRRkuhkJADtyx3PTfrBF7HzG6nKfMDs74jRVNDTyNZSucZCbEDUBuSNhy5c91LcWR/YWn/AMrfc5calaW05tWNtv7LCYyp0ZTeob8KwePkO5bxlToym9Q34Vg8fIdy48T8PokbOSIi8gIiICIiAiIgIiICIiAiIgIiICIiCRy7TfTKymg/alZfuDgT9wW5Y9grcwQPw+oe9rX2uWab7ODreMCOrsWR8Nqb6TiURP8Adtc/2N0/iV84i5nmy2yD8nOaHSON9TQdmj/6Qvdo8NdKZtsRuslDhraGnZhzHOc1jPBgutcgC1zYAX+xZpwni+j11RCf1Ii32SNH8lc8hY/JmGkNTXEF7XuYbCw2sRt3FV/J1L9DxrEIR2Od/qe1/wCJbT11KWj5/Qn9LvzV01hvd/Ny48YvqsHrfwOXLNXTWG9383Ljxi+qwet/A5cT+m/r7HefRO566MqPQHvCcPejKb0XfMcmeujKj0B7wnD3oym9F3zHLX+bPp95PJG8Lfq1R/EP9zVX4P0kd6w/JVyyVgEmXoZYKwtJfM540knY2A5232VMpnasyOI/xHD2Q2WdoxGnE/L6E7JXjH9Wp/Wn4HK2Y1i/5BpHYg5mvwbQdINr3IHP7VU+Mf1an9afgcrHj1Ecx4c+CgIJlja5lzYHk4C/Ve1lcznU4d/9L3QEXEmWsZ4WnwyZzXXs5tyOw7hvavNweN21Z/fZ7nKzZaw85aw5lPXkAxMe9++wuXPO/mv9yrPB12plW7tcw/c5SImNSuZz0n7J2hIYb0/V+ob7o1AcY/z1N6t/xNU/hvT9X6hvujUDxj3mpvVv+Jq41v4E+s/5Ssd/zyXWr6Jf/CH5KyLKOAf0kqmURJDANchH7ItcDzkkD7VsWHxDGMOjhabCamDL9mqPT911Vcg5ekyxXS0mIOjL3wB7dBcdtdj5QH/LLvWpx6tfL/sp8MLRNiUGWn0uDUsYBndpYxuwAAuXu/5ck96huLP1FvrW+5y9mL5XlxDE6XGInt8HC2zgSb3Gq2kWsb6u0cl4+LP1FvrW+5yupMzp2z+3p0VL5U6MpvUN+FYPHyHct4yp0ZTeob8KwePkO5efxPw+iRs5IiLyAiIgIiICIiAiIgIiICIiAiIgIiIJXLeYX5ZmNbSsY5xYY/HvYAkEkWI38ULuzPmuXNTo31jGN8EHABmr9a173J/ZChEXfHbh4c9BYcs52mytG+npGRuD3azr1bGwbtYjsC7KbPc1JWTY1HFFrmaGOadWnYNFxve/iDrVaRWNS8Y67CxYjnebEqqDFpY4w+n8lo1aTuTvc36+pfMzZ2mzVGynrI42hjtYLNV72I6ydt1XkTmW2yLbi/EioxmB+HzxRBrxpJbrvzB2ubdS+YLxIqMDgjw+niic2MEAu133JO9jbrVTRXm3znIvEHFqqjiMMkUbn2sJNx9pYNiftCq+F43JhdSMVbZ8gc5x13sS4G5NrdpKj0UnUvMxMzsLDmbOs2aWMgrI42hjtY0ar3sRvcntXoy1xCqMuRik0tljHktcSC2+9g4X2v1EFVZEjUtFuLPUWrMnEOozFGaPS2KN3lNaSS7zFxtt5gAvJljOMuVRIyjjjd4QgnXq2sCNrEdqgETmWzxZ6iywZ8np6yTGmxx65WCMtOrSANO43vfxe1ePM2aZM0vjmrGMaYwWjRq6yDvcnsUMiTqWmMTPQWjLPEGfLcf0MMbLGLlrXEtLb7kBwvtfexC+V+fp6usjxmBjY3Rt0ablwc0kkhx2536uwKsInMviIzsLtX8V6mqLPo0TIg1wc4XLtVjfSTtZp67b+dR+Ys/T5lh+hVcUTW6g67NV7jvJ7VWUVnVvMYmRb8O4l1GGwMw+KKItjYGAnXewFrmxtdU9o0iwX1Fza823BERc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520700" y="3000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8" name="AutoShape 10" descr="data:image/jpeg;base64,/9j/4AAQSkZJRgABAQAAAQABAAD/2wCEAAkGBhIGEBIIBxAVFBQSFx4UFRUVFxUaHBwfGxcbFxoWGRgXJyceGBojHBcdHzAgIycqLC4sGSA2NTAqNSYrLCkBCQoKDgwOGg8PGiokHyQ0LCoqLDApLyk0LC0vKiwuLCosKSwqLCksLywsKi8uLCwpLCwsLCwsLCksLCwvLCwsLP/AABEIAKUBMQMBIgACEQEDEQH/xAAcAAEAAwADAQEAAAAAAAAAAAAABQYHAgMEAQj/xABIEAABAwIEAgQKBQgJBQAAAAABAAIDBBEFBhIhBzE1QVFxEyIyYXJzkbGysxQ0gaHCFTM2QlJidMEWIyRDU4KS0vAlVGNk0f/EABkBAQEBAQEBAAAAAAAAAAAAAAABAwIEBf/EADARAQACAQIEBAUCBwEAAAAAAAABAhEDMRITIUEEUXHRQmGxwfAygTNDkaGy4fEi/9oADAMBAAIRAxEAPwCuoiL4aCIiAiIgIiICIiAiIgIiICIiAiIgIiICIiAiIgIiICIiAiIgIiICIiAiIgIiICIiAiIgIiICIiAiIgIiICIiAiIgIiICIiAiIgIiICIiAiIgIiICIiAiIgIiICIiAiIgIiICIiAiIgIiICIiAiIgIiICIiAiIgIiICIiAiIgIiICIiAiIgIiICIiAiIgIiICIiAiIgIiICIiAiIgIiICIiAiIgIiICIiAiIgIiICIiAiIg76KhkxJ4p6KN0jzvpaLnv8w85UlV5MrqBhnqaR4aNyQWOt5yGEkLTuGuDtw2hZU2Guf+sc7zXOhvcG/eSpLLua4syunjpA4GB+k6rbjcB4seR0nnvsvbXw1cRmeskMGBvuEVm4iYQ3CK97acWZKBKAOQLiQ4D/ADAn7VWV45jE4WRScOWKuoYKiGllcxw1BwbsRzuPMoxbvljoyn9QPgW2jpRqZz2TuwgG+4RcY+Q7lyWAIiIJOLLFXOwVMVLKWOGoODdiLXuPNZRgN9wt2y70XT/wzflhYPH5I7ltq6cUxjudnJERYgiIgIiICIiAiIgIiICIiAiIgIiICIiAiIgIiICIiAiIg27h3Xtr8OhDecQMTh52mw9osftVArqqp4dVlRDQ6bTeM1z2k3ZckWsRuC4tPcunh9mf+j1T4KpNoZ7Nf+679V/dvY+Y+ZaRnbLAzNTFsYHhY7uiPn62X7HWt7D1L3znU04tXeCPJlM1ZU55q4oqgtMj7RghtgBckkjzC5WoUWRsPwdjIKmKN7nEND5tJLndjQ7YHzNWT5fxl2W6ltcI9bo9TSwnTuQWm5sbEdytrcaqeIVRSGnpNDKWdsj3h5c3ZzSbkgC4DTsLndZ6Nq42zaZPV1cRckx4IxuJ4WNMZdpfHckAnk5t9wOojusr5ljoyn9QPgUfxR6Ml9OP5jVIZY6Mp/UD4F6K1it7RHlC94Z3wuwGnx51Q3E4hIGNjLblwtcvv5JHYPYpOXK1K3GmYWIR4Ewayy7ravG3ve/UOtdfBjy6r0IvfIpmb9Imfw3+9ZadY5dOnf3TzVziXl2DBHUrMJiDDLrBsXG5BjDeZP7R9quVFw+oaSnFPWQsedPjyu2de25DubR5goLi1+dw/wBJ/wAUKsnEDoyp9EfG1dYrWdS2NvZe6Thom4bSijgJLY4tDSedg2wvbrsvzzH5I7lvOXjfC6e//bN+WFg0fkjuWXit6+h2hyREXkQREQEREBERAREQEREBERAREQEREBERAREQEREBERAQm25RCL7ILK7h1WtidWPYwMDDIfHBNg3VsADvZXvhhmI4vTGiqDd9PZtz1sN9H2ixH2BTeW6pmNUELxYtfEGOA7QNDh7QQo7JOSv6Jmd75RIZCA2wtZrb2v8AvHVv3L6dNLgvE02k7RKq5jyiMQxptHF4rJ2ieS3UBcPt5yW8+1yuWMY1FlIUmHUkYvPKyGNg2AaXta957g4d5PeotmIsqMweCafzdMYv82pshH2D3FSOZMpHHqqjxBsoaKZ2pzSCSbPa8Adm7bHvUpExWZpvn7rO8vPxQ6Ml9OP5jVIZY6Mp/UD4FH8UOjJfTj+Y1SGWOjKf1A+Bd/Hb0j7neFK4MeXVehF75FMzfpEz+G/3qF4MOAfVNPMsjPsL7+8K5uy05+JjHjINLYfBBlt73O5PK1is9KJnTpjz9081Y4tfncP9J/xQqycQOjan0R8bVWeLjgySgc7kDIT9joVc8yYWceo5aGncA6Rvik8r3Dhe3VskxM8yI/OjqN3ny70XT/wzflhYPH5I7l+g6Kg/JdEyhcdRihDCe3Sy1/uX58j8kdyx8TGJr6J2hyREXkQREQEREBERAREQEREBERAREQEREBd9PQS1YLqWKR4GxLGOcB5iWjmuhbDwppvA0Hhf8SV7vYQz8K20dPmWwMkqKSSksKqN7L8tbXNvbnbVzXStQ4w0uqKmqv2XuZ/qbf8AAsvXOpTgtNVkREWaC9MOGTVDRJBBK5p5ObG8g9xAsV5luPD3oym9F3zHLfS0uZM9Tuw8i2xXKKF1QRHC0uceTWgknuA3XKq/OP8ASd8RUnlDEo8IrYa2sJDGE6iATzaRyG/MrKsRMxEku7CMdrsobwtexjzuyWN2gntF7EG3YVJ1vFStqmmOLwUd9tTGkn7NRIHsXq4i5tpsxQww4a8uLJNTrsc3bSR+sO0qiLS17Vnhrbor0UtfJRStrad5EjXaw7mb8yTfne5vfndWPEeJdbiDWxAsjsQSWNN3WINjcna43AtdVRFxF7RGIlFixjPtXjsLqGt8Hofa+lhB2cHCxuesLso+IlZQQsoYDFoY3QLsJNgLc781WUOwTmW3yPdgmMy5flbWYe6zgNJBFwR1tI7FOVPEqtqJWVQcxugGzA06NxYki9yezfZWeo4fUcdA7EGsf4QU5lB8I+2rweq9uXPqWXLS8amj/wCZk+aXzBmifM3gziWj+r1adDbeVpvfc38kKSoeJFbh8AoYiw6Rpa9zSXADYDnY27SPaqsizi9omZidxc4c74q+IMbEXtLbazBIS4W8rUNj3qltFhYLd8qdGU3qG/CsHj5DuWutWa4zOTs5IiLzgiIgIiICIiAiIgIiICIiAiIgIiIC3TJsIwrDKfwmwbF4R3+a8h95WFlpf4jOZ2HedgtyzYPyfhNREw2tTmMHvboHvXs8N0i1pO7x8T6X6Thz3j+7ex4/1aT9ziqDw+y/DmKokpsRaS1sesWcW76mjmPMVpmON/K+FTOZuZKYvHfo1D71ROEO9ZN6n8bVpekT4iIn86STtErQ3hZRtlEtn+DDfzet27r8y7na1tgQvNV8KKeapbNTuLILXfGCSbgiwa43IaRe+99tue3PNNS9uMYbC17g3c6QTa5JBJHXtsuPFyqfTUsIge5uqXfSSL2a4jl5xf7F1NdPEzw7Tj6e6o7PuQ6fC6Y4jhLCwxka26nEEEgX8YmxBI+y/mVp4e9GU3ou+Y5M9G+GVHoD3hOHvRlN6LvmOXVaxXUnHkneHjj4YUQjcydr3PdcmTU4EEm9wB4ot2EHz3WeYPlxrsUGB4jdzWvex1iRcBpLTccrixWgcMZXS09QZHE/2h/Mk87E/ebquQfpI71h+Ss7UrM0mI3wTs6uImUabLcMM+HNcC+TS673O20k9fnClco8NYHwMrscBe6RuoM1FrWg7i+mxLrbnew+89nGP6tT+tPwOVgzjDJPhs0NG1znOYGhrQSSCQCAB5rpy6xa9sbdv2Xur2auGkHgH1mBtLHsaX6A4ua8AXIGq5DrcrFQXDrKtPmVs78Ra53gy0N0uc3mCTy58lfMjwSU+Gww1zXNe1r2lrgQQA9waLH92yrnB8WbVgfts9zk5deZHTeNk7RKUpeFtFDI+WZrnsNgyMudZu25JBu4k361Xn5Cgp8Vbhkoc6nlidI0aiCLbFuobkA+9WHD6hz8dqonOJa2nbZtzYeQdhy5k+1V3jE4tmpi02/q38vSampFIpx8O0/fC+bSn4eySA4e4HwZZ4Ii5vp06bX7bdaynNGSmQV9Pg+CNLfDM1Euc51vGdqdvvYAcloVWf8ApTz/AOofkrJMo5iGXKn6fUMdIPBllgRfctN7nuPtV8TNeOK2/qkbNLo+GdBSsEVSwyPPN7nvBJ67BpAHcqLnzJYyw5lRRkuhkJADtyx3PTfrBF7HzG6nKfMDs74jRVNDTyNZSucZCbEDUBuSNhy5c91LcWR/YWn/AMrfc5calaW05tWNtv7LCYyp0ZTeob8KwePkO5bxlToym9Q34Vg8fIdy48T8PokbOSIi8gIiICIiAiIgIiICIiAiIgIiICIiCRy7TfTKymg/alZfuDgT9wW5Y9grcwQPw+oe9rX2uWab7ODreMCOrsWR8Nqb6TiURP8Adtc/2N0/iV84i5nmy2yD8nOaHSON9TQdmj/6Qvdo8NdKZtsRuslDhraGnZhzHOc1jPBgutcgC1zYAX+xZpwni+j11RCf1Ii32SNH8lc8hY/JmGkNTXEF7XuYbCw2sRt3FV/J1L9DxrEIR2Od/qe1/wCJbT11KWj5/Qn9LvzV01hvd/Ny48YvqsHrfwOXLNXTWG9383Ljxi+qwet/A5cT+m/r7HefRO566MqPQHvCcPejKb0XfMcmeujKj0B7wnD3oym9F3zHLX+bPp95PJG8Lfq1R/EP9zVX4P0kd6w/JVyyVgEmXoZYKwtJfM540knY2A5232VMpnasyOI/xHD2Q2WdoxGnE/L6E7JXjH9Wp/Wn4HK2Y1i/5BpHYg5mvwbQdINr3IHP7VU+Mf1an9afgcrHj1Ecx4c+CgIJlja5lzYHk4C/Ve1lcznU4d/9L3QEXEmWsZ4WnwyZzXXs5tyOw7hvavNweN21Z/fZ7nKzZaw85aw5lPXkAxMe9++wuXPO/mv9yrPB12plW7tcw/c5SImNSuZz0n7J2hIYb0/V+ob7o1AcY/z1N6t/xNU/hvT9X6hvujUDxj3mpvVv+Jq41v4E+s/5Ssd/zyXWr6Jf/CH5KyLKOAf0kqmURJDANchH7ItcDzkkD7VsWHxDGMOjhabCamDL9mqPT911Vcg5ekyxXS0mIOjL3wB7dBcdtdj5QH/LLvWpx6tfL/sp8MLRNiUGWn0uDUsYBndpYxuwAAuXu/5ck96huLP1FvrW+5y9mL5XlxDE6XGInt8HC2zgSb3Gq2kWsb6u0cl4+LP1FvrW+5yupMzp2z+3p0VL5U6MpvUN+FYPHyHct4yp0ZTeob8KwePkO5efxPw+iRs5IiLyAiIgIiICIiAiIgIiICIiAiIgIiIJXLeYX5ZmNbSsY5xYY/HvYAkEkWI38ULuzPmuXNTo31jGN8EHABmr9a173J/ZChEXfHbh4c9BYcs52mytG+npGRuD3azr1bGwbtYjsC7KbPc1JWTY1HFFrmaGOadWnYNFxve/iDrVaRWNS8Y67CxYjnebEqqDFpY4w+n8lo1aTuTvc36+pfMzZ2mzVGynrI42hjtYLNV72I6ydt1XkTmW2yLbi/EioxmB+HzxRBrxpJbrvzB2ubdS+YLxIqMDgjw+niic2MEAu133JO9jbrVTRXm3znIvEHFqqjiMMkUbn2sJNx9pYNiftCq+F43JhdSMVbZ8gc5x13sS4G5NrdpKj0UnUvMxMzsLDmbOs2aWMgrI42hjtY0ar3sRvcntXoy1xCqMuRik0tljHktcSC2+9g4X2v1EFVZEjUtFuLPUWrMnEOozFGaPS2KN3lNaSS7zFxtt5gAvJljOMuVRIyjjjd4QgnXq2sCNrEdqgETmWzxZ6iywZ8np6yTGmxx65WCMtOrSANO43vfxe1ePM2aZM0vjmrGMaYwWjRq6yDvcnsUMiTqWmMTPQWjLPEGfLcf0MMbLGLlrXEtLb7kBwvtfexC+V+fp6usjxmBjY3Rt0ablwc0kkhx2536uwKsInMviIzsLtX8V6mqLPo0TIg1wc4XLtVjfSTtZp67b+dR+Ys/T5lh+hVcUTW6g67NV7jvJ7VWUVnVvMYmRb8O4l1GGwMw+KKItjYGAnXewFrmxtdU9o0iwX1Fza823BERcAiIgIiICIiAiIgIiICIiAiIgIiICIiAiIgIiICIiAiIgIiICIiAiIgIiICIiAiIgIiICIiD/2Q=="/>
          <p:cNvSpPr>
            <a:spLocks noChangeAspect="1" noChangeArrowheads="1"/>
          </p:cNvSpPr>
          <p:nvPr/>
        </p:nvSpPr>
        <p:spPr bwMode="auto">
          <a:xfrm>
            <a:off x="673100" y="4524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3" name="AutoShape 13" descr="data:image/jpeg;base64,/9j/4AAQSkZJRgABAQAAAQABAAD/2wCEAAkGBhAQEBMREhETFBIVFxQWFhcSFhcWFxYWFBQVFBUXFRIXGyYeFxojGhQUHy8gJScpLCwsFR4xNTAqNSYrLCkBCQoKDgwOGg8PGiokHSQvLCwvKzQ0LzQ1KTAsLCksLC0qLDQ0LywtLDAtLCwsNCosLC01MDQsLCwsLDU0LCkpLP/AABEIAMABBgMBIgACEQEDEQH/xAAcAAEAAgMBAQEAAAAAAAAAAAAABgcDBAUIAgH/xABEEAABAwICBwQFCQcDBQEAAAABAAIDBBEFIQYSMUFRYXEHIoGhEzJCkbEjUmJyc6KywdEUMzSCksLwRFPhFSRDY8MW/8QAGgEBAAMBAQEAAAAAAAAAAAAAAAMEBQIBBv/EADERAAICAQIDBgYCAQUAAAAAAAABAgMRBCESMUEFEyJRYfAyM3GBkdGhwbEUFSPh8f/aAAwDAQACEQMRAD8AvFERAEREAREQBERAEREAREQBERAEREAREQBERAEREAREQBERAEREAREQBERAEREAREQBERAEREAREQBERAEREAREQBERAEREAREQBERAEREAREQBERAEREAREQBERAEREAREQBERAEREAREQBERAEREAREQBFy6zSSnicWuc7WG0Brvjay0nabQXyZIRxs0eV1UnrdPB4lNZPMkhRcpulFJqa5ma0Dbr3BHgudU9o+HM2TF5+gx58yAPNSq+prKksfUOSXNkmRQl/atSeyyX+cBo8tY+S+G9opd6oitwLjf4hV7dfTXzb/DOeOPmTlFX8/afqboyeDdY+d7LUf2qTuF2QR2uBdxdtP0Qf8svYa6uW6z+MEE9XTHZy/sstLqnZ9Pa+V1hUamdgIo226i4LiPHwWSlr8RdnLVzNHzWusfEjILi3tCmpZkRQ1qseIRb/H7LYqatkTdZ7g0cSfhxWl/+kpf95vuP6KvqircReR7iGja9xNh1JUdxLHybtiyHzt56cFnw7UuvnimCx5v3/BJfqoURzL8F2w4hE9uu1w1eJu0eBda6wzY9Ss9aohHWRn6rz+XE7Tfqu3ororLXS6re7G3132ybyHFx4LVjfJ4WNzOj2pOySjCG/wBS58PxqnqC4Qytk1dpZmBfZ3hldbq1MKwuKmibDE3VY33k73OO8nittWlnG5tQ4seLmERF6dBERAEXxLK1oLnENaNpJsB1JWKmxCKW/o5WPtt1HNdbrYrzINhERegIiIAiIgCIiAIiIDQxumnkhc2nl9FLta6zSDb2TrA2B47lS2L4rX67oqiafXabOa55AB6A2t02q+FHNMNDo66O4s2do7j+P0H8W/D3g1dRU5rMXuRWQclsU3S1r43azT1vmD1CkVBi7Jcj3X8Dv6HeuNFhDhOYJj6FwNjrjfwG7Pcb2KltBgcMObW3d852Z8OHgvku0LKobST4vfM5oqnLlyMZBC5uINpf/Jqg8vW+7n712MQayS0R1rO9phzadwIG45nPLJRDFcClgzPeZ84f3DcVBoIwtliUuF9F5/f+iDXStojmEcrz8vt/ZqVRjv8AJ61vpW8rLs4JgkEti6UOPzG90+N8z4KPrJBG5zgGgl2621bt2n4q8Rm4+pi0doTjPMoqS8v17ZPjglPq6vomW6Z/1bfNcfE9G6dg1tZzBvuQW9M87r6gramCPvXlO4bdXq7af8zUersQkmdeRxPAbAOg3LE0tOoU3izw+ec5+xv29xbBOVe/05fc6dLitPFkxjrfOyJPW5utp2PQ6pIJJ4WIJ/JRlbeG4Y+d+q0Ze047Gjn+ivW6apeObfruQVyk1wQWD5r8SfMc8m7mjYP1K1FP6bA4GR6mo13EuAJJ433eC1qjRSndmA5n1Tl7jdR1dr6ePg4WkVL+x75PiUk36nI0T0RlrpMrthae+/hv1W8XfDfzufDcNip42xRNDWN2Ab+JJ3k8VHtH6yRjWU8UbNRoyyIsN5cRt67SVKgvodBqKtRDjrz90aGm0MdKt95Pmz9REWiWwiIgCIiAqHtMxmSWrdBciKLVAbuLi0OLiN571h05qK0VZJDI2SJxY9puCPz4jlvVmaeaCSVMn7TT2MhAD2E21tUWDmk5XtYWPAKM4T2a1ssgErPQx37znOaTbfqtaTc9VkW1WOx7MpzjLiLXwmt9PTxTWt6SNj7cNZoNvNbax01O2NjWNFmtaGtHANFgPcFkWsuW5cCIi9AREQBERAEREAREQGhWYFTTSNlkhY97BZpcL2G3ZsPK+y5WhjOAa13xDPe0b+befJd5FU1Wjq1MHCxffqvU9i+F5RW0dC1pHBp7oAsGjVDLWG3YdvFfGI4hFC28hGexu0u5Af4FNcYwATXcxwZIQc7XBNsiR1VLY1STxTvZUX9KNt87jcWne3gvkZdjWws/5X4ej8/17+p1ZeoR8KNerlY95c1mo0nJoOzxUhweaEttGLO3g+t794UYX61xBuDYjeFoXVd5Dgy9ve5lQhCEuJRWSVuLmu1iHW1iBdxIzDQ3ugbL5W3bV9VVLG5t5WtyGZ2W6O2rm4fjxNmvaXHcWjMncCOK5+KV8kjiHAtAPq8OvNUqtJZKeHtjr+hqdVGmGcZbNepLNY+jvq7tbauhhmkckDQwNY5nC1jn9IfndclFtT01c48E1lGF/rr1LiUsE0pNLIH5OvGeeY94/RSGhpHTODWb877gOJWhoJoAHAVNU05i8cZy6Pd+Q8VYVHQsibqsHMk5k9SqH+wQlZFraHXf+F+8n1Oi1F86+K7Gen/Z84fh7IW6rdu87yVtIi+orrjXFQgsJE7eQiIuzwIiIAiIgITpvptPQzsjjZG4OjDjrhxN9Zw3EcFH4+1esJA9FBmQNj+P1l+drP8AFxfYj8b1C4fWb1HxWTddNWNJlSc5KTWT0WEX4FEtOtNP2NvooiDUPF+IjafaI3k7h4nnpzmoLiZabSWWdbHtLKWiHyr+/tEbM3nw3DmbKC4j2szuJEELIxxku93uFgPNQaedz3F73FznG5Ljck8SSuhgujdTWG0MZcBkXHJg6uO/kLlZktTZN4iVXbKT2N+XtCxF3+ot9VkY/tX1T9omIsP78O5PYwjyAPmu1T9kUxHfqI2ng1rneZI+CxVfZLUtBMc0T+RDmH35hODUc9/yOGz1N3Cu1vYKmDL50J/+bj+anOE45T1TNeGRrxvAyc3k5pzCo/FcBqaU2miczgTm09HjIqx+zbRUwR/tUgtLI2zAfZjNjmOLrA9Lc1Np7bXLhkd1zk3hkjxzSemoxeaQBx2Mb3nno0buZsFBcT7WpSSIIWsHzpSXH+ltgPeVi7U8B9HM2qaO7LZr+T2jL3tH3TxUSwzBaipOrDE99tpaMh1cch71xffbxuCPJzlnCOrL2hYi4/xFuTWMH9qRdoWIt/1F/rMYf7Vv0/ZXXOF3GFnJzyT91pHmvmq7La5jbtMUnJjyD95oHmouG/nucYs9Tew3tZmaQJ4WPbvMd2O9xJB8lP8ABNIKesZrwvvb1mnJzTwc3d12KiKqkkieY5GOY9u1rhYjwWzguMS0kzZozmNo3Obva7kfLI7l1XqpxeJ7o9ja09z0AuFpXorHXRaps2Vv7t9th4Hi07x4rq4fXMniZKw3a9ocPEbDzGxbC1GlNYfItNJo89Yjh0tPK6KVpa9u0fAg7weK1gFd+luicdfHbJszb+jfw+i7i0+W0c4Dg+iz6d5dO20jT3W7QPpX333f5b5/XtaSPG910/RXVEpSwuQ0ewL0Q9JIPlDsHzAf7lvYlg8U47ws7c4bR+o5FZ61zRG4uc5o3ltwRmNhGawxVDg6xO1zbiTKwe24bG4CzzcHzXyfe3Tn3yeH75e/8l6UKlHupLK9+/8Awh2KYHLAbkazNzhs8eBU00A0D1tWqqW93IxRu37w944cB48FskXyKkeC429zhG8F3Bw2j63Lmvoeze1Y2TVd/Po/P6mauyKq7O8W68vI76Ii+tLoREQBERAEREAREQFUdrP8XF9iPxvULh9ZvUfFTTtZ/i4vsR+N6hcPrN6j4rEv+ayjZ8TPQOJV7aeGSZ/qsa5x522AcybDxVB4jXvnlfNIbve4uPjsA5AWA5BWl2p12pRNjBzlkaD9VoLz5hqqVT6yeZKPkSXS3wdzRDRs11QGG4jb3pHDaG7gOZOXvO5XZSUccTGxxtDGNFg1uQAUW7MMNEdF6S3emc5xP0WksaPIn+ZS9WtLWoQz1ZLVHCyERFaJTHUUzJGlj2tc07Q4Ag9QVkREBp4thUVVE6GUXY617ZG4IIIO7Ys1JRxwsEcbGsY3INaLALMtTEcVhp2680jY28XG1+QG0nouXheJnm3M20UIr+1elYbRRyS88mN+9n5Llydr7/ZpWjrKT8GBQvU1LqcOyK6nc7ScBbPSunA+VhGtcbSz22nkB3vDmqgVjP7U4popIpadzNdj23Y4PHeaRmCGnfzVcBZ+plCUuKJXtabyi2+yuuL6N0ZP7qRwH1XAPHmXKaKuuyA92qHOL4SforFWjp3mpFit5igtHFMLbO3g4eq78jyW8i6tqhdBwmspkqeN0QKeB0bi1wsR/mSxOYDtANiCL7iNh6qaYphbZ28HD1XfkeSircOkMnotXv8AlbjfhzXwOv7Lt0tiUMuL5P8Ar6/5LUZqS3MdNTOkcGtFyfLmeSmGGYY2Bthm4+s7j/wmG4a2Bthm4+s7j/wtxfTdldlLSrvLN5v+Pp6+pDOfFsuQREW6RBERAEREAREQBERAVR2s/wAXF9iPxvULh9ZvUfFTbtbb/wB1Cf8A1fB7lCYfWb1HxWJf81lKz4mWN2vu7tMOcp8mKtgrO7XYCYad+5r3t/qbcfgKrFdar5rPbfiL10NaBh9Lb/aYfEi58yuyo/oFUiTDqfP1Wlh5aji34Ae9SBa1fwL6FqPJBERdnQRFq4nXtghkmdsja5x52F7eOxeN43BH9NNNm0TfRx2fUOFwDsYD7T/yG/41HX4hLO8ySvc953uPkBsA5BfldWvmkfLIbveS4nmdw5DYOi7uhGin7dMS+4hjsXkbXE7GA7r2zO4dVjzsnfPCKcpOx4RysLwKpqjaGJz7bSMmjq85D3qRwdlVa4Xc6BnIucT91pHmrWpaRkTGsjaGMaLBrRYDwWZXI6OKXiZKqV1Kbr+zWuiBcGxyAAklj9wzOTwFFAvQ+I/uZPqP/CV53ZsHQKrqaY1tcJFbBR5FldkGyq6w/CVWMq57INlV1h+EqsZX9N8pe+pYq+FBERWCQL81Re9s+K/UQBERAEREAREQBERAEREAREQFV9rf8VD9kfxuUIh9ZvUfFTftb/iofsj+NyhEPrN6j4rE1HzWUrPiZdenOFGpoZWtF3t+Ub1ZmQOZbrDxVIr0aqc090UNJMZWN/7eQkttsY45lh4DaRyy3K3rK2/GiW6PU63ZZpCGOdSPNg868d/nWs5viACOh4qzl5ya4gggkEZgjIgjYQVYOjvamWNEdWwvtl6Rltb+dm/qPcudNqFFcMjyuxJYZZiLgQaeYc8XFSwcnhzT94LHV9oOHxi/pw88I2ucT42t5q93sOeUT8UfMkajnaET/wBNqLcI/cZYwfJQrSLtOmnBjp2mFh2uveQjqMmeFzzXe0VrP+o4XLSud8qxpjuTna14nH3W/kUDvjZmEfJnHGpZiiq1b3ZZG0UFxtMsmt1FgPIBVHNE5ji1wIc0kEHaCDYg+KlmgWmTaIuilv6F51rjMsdaxNt4IAvvyCo6aahZmRXraUty4EXNpdJaOUXZUwn+doPi0m4WriWmtDACXVDHH5sR13Hwbs8bLWc4pZyXOJHRxWVrYJXOIADH3JyA7p3rz23YFJtLdN5a46gBjgBuGXzcRsLzv6bBz2qNLK1NqsksdCpbNSexZHZBsqusPwlVjKq+yfEGsqJYSbekYC3mYybj3OJ8CrUV/SvNSJ6vhCIiskoREQBERAEREAREQBERAEREAREQFW9rMbjUw2BPyR2An2yoTDA/Wb3XbRuPFeiEsqVmk45OWSGVWXnJ+BYqukZKx0cjQ5jhYtdmCFmRXSYqvSPswmjJfS/Kx7dQka7ehOTx59VCammfE7VkY5jhueC0+4r0Usc9Mx4s9rXDg4Aj3FUp6OL3i8EEqU+R51X5dX67RqiJuaWC/wBmz9FngwmnZmyGJp+ixo+AUP8Aon5nPcPzKOw3RurqSPRQSOB9ojVb/W6wVl6EaDvoXGWSW73N1SxnqAXBzcRdxFt1t+1TFFZq0sYPPNkkalHchGnGgP7STUU9hN7bDkJLbwdzt3A8lVtXSSROLJGOY4bQ8Fp9xXolYamjjkFpGNeOD2hw9xXNulU3lbM8nUpbo87FZ6SjkldqxMc93BjS4+SvdmjlGDcUsAP2bP0W9FA1gs1oaODQAPcFCtE+rOFR6lb6K9mTi4S1gAaMxEDcn7QjID6I8bbFqafaFSRyuqIGF0L+84MFzG72u6PZO2+655K1kVh6WHBwr8kndRxg86U9Q6N7XscWvaQQQbEEbCFfOjdc+ekglfYvexpdYWF+m5ZqjB6eQ3fBE88XMaT7yFsQQNjaGMaGtAsA0WAHAAbEoodTe+whW49TIiIrRK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825500" y="6048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4" name="AutoShape 15" descr="data:image/jpeg;base64,/9j/4AAQSkZJRgABAQAAAQABAAD/2wCEAAkGBhAQEBMREhETFBIVFxQWFhcSFhcWFxYWFBQVFBUXFRIXGyYeFxojGhQUHy8gJScpLCwsFR4xNTAqNSYrLCkBCQoKDgwOGg8PGiokHSQvLCwvKzQ0LzQ1KTAsLCksLC0qLDQ0LywtLDAtLCwsNCosLC01MDQsLCwsLDU0LCkpLP/AABEIAMABBgMBIgACEQEDEQH/xAAcAAEAAgMBAQEAAAAAAAAAAAAABgcDBAUIAgH/xABEEAABAwICBwQFCQcDBQEAAAABAAIDBBEFIQYSMUFRYXEHIoGhEzJCkbEjUmJyc6KywdEUMzSCksLwRFPhFSRDY8MW/8QAGgEBAAMBAQEAAAAAAAAAAAAAAAMEBQIBBv/EADERAAICAQIDBgYCAQUAAAAAAAABAgMRBCESMUEFEyJRYfAyM3GBkdGhwbEUFSPh8f/aAAwDAQACEQMRAD8AvFERAEREAREQBERAEREAREQBERAEREAREQBERAEREAREQBERAEREAREQBERAEREAREQBERAEREAREQBERAEREAREQBERAEREAREQBERAEREAREQBERAEREAREQBERAEREAREQBERAEREAREQBERAEREAREQBFy6zSSnicWuc7WG0Brvjay0nabQXyZIRxs0eV1UnrdPB4lNZPMkhRcpulFJqa5ma0Dbr3BHgudU9o+HM2TF5+gx58yAPNSq+prKksfUOSXNkmRQl/atSeyyX+cBo8tY+S+G9opd6oitwLjf4hV7dfTXzb/DOeOPmTlFX8/afqboyeDdY+d7LUf2qTuF2QR2uBdxdtP0Qf8svYa6uW6z+MEE9XTHZy/sstLqnZ9Pa+V1hUamdgIo226i4LiPHwWSlr8RdnLVzNHzWusfEjILi3tCmpZkRQ1qseIRb/H7LYqatkTdZ7g0cSfhxWl/+kpf95vuP6KvqircReR7iGja9xNh1JUdxLHybtiyHzt56cFnw7UuvnimCx5v3/BJfqoURzL8F2w4hE9uu1w1eJu0eBda6wzY9Ss9aohHWRn6rz+XE7Tfqu3ororLXS6re7G3132ybyHFx4LVjfJ4WNzOj2pOySjCG/wBS58PxqnqC4Qytk1dpZmBfZ3hldbq1MKwuKmibDE3VY33k73OO8nittWlnG5tQ4seLmERF6dBERAEXxLK1oLnENaNpJsB1JWKmxCKW/o5WPtt1HNdbrYrzINhERegIiIAiIgCIiAIiIDQxumnkhc2nl9FLta6zSDb2TrA2B47lS2L4rX67oqiafXabOa55AB6A2t02q+FHNMNDo66O4s2do7j+P0H8W/D3g1dRU5rMXuRWQclsU3S1r43azT1vmD1CkVBi7Jcj3X8Dv6HeuNFhDhOYJj6FwNjrjfwG7Pcb2KltBgcMObW3d852Z8OHgvku0LKobST4vfM5oqnLlyMZBC5uINpf/Jqg8vW+7n712MQayS0R1rO9phzadwIG45nPLJRDFcClgzPeZ84f3DcVBoIwtliUuF9F5/f+iDXStojmEcrz8vt/ZqVRjv8AJ61vpW8rLs4JgkEti6UOPzG90+N8z4KPrJBG5zgGgl2621bt2n4q8Rm4+pi0doTjPMoqS8v17ZPjglPq6vomW6Z/1bfNcfE9G6dg1tZzBvuQW9M87r6gramCPvXlO4bdXq7af8zUersQkmdeRxPAbAOg3LE0tOoU3izw+ec5+xv29xbBOVe/05fc6dLitPFkxjrfOyJPW5utp2PQ6pIJJ4WIJ/JRlbeG4Y+d+q0Ze047Gjn+ivW6apeObfruQVyk1wQWD5r8SfMc8m7mjYP1K1FP6bA4GR6mo13EuAJJ433eC1qjRSndmA5n1Tl7jdR1dr6ePg4WkVL+x75PiUk36nI0T0RlrpMrthae+/hv1W8XfDfzufDcNip42xRNDWN2Ab+JJ3k8VHtH6yRjWU8UbNRoyyIsN5cRt67SVKgvodBqKtRDjrz90aGm0MdKt95Pmz9REWiWwiIgCIiAqHtMxmSWrdBciKLVAbuLi0OLiN571h05qK0VZJDI2SJxY9puCPz4jlvVmaeaCSVMn7TT2MhAD2E21tUWDmk5XtYWPAKM4T2a1ssgErPQx37znOaTbfqtaTc9VkW1WOx7MpzjLiLXwmt9PTxTWt6SNj7cNZoNvNbax01O2NjWNFmtaGtHANFgPcFkWsuW5cCIi9AREQBERAEREAREQGhWYFTTSNlkhY97BZpcL2G3ZsPK+y5WhjOAa13xDPe0b+befJd5FU1Wjq1MHCxffqvU9i+F5RW0dC1pHBp7oAsGjVDLWG3YdvFfGI4hFC28hGexu0u5Af4FNcYwATXcxwZIQc7XBNsiR1VLY1STxTvZUX9KNt87jcWne3gvkZdjWws/5X4ej8/17+p1ZeoR8KNerlY95c1mo0nJoOzxUhweaEttGLO3g+t794UYX61xBuDYjeFoXVd5Dgy9ve5lQhCEuJRWSVuLmu1iHW1iBdxIzDQ3ugbL5W3bV9VVLG5t5WtyGZ2W6O2rm4fjxNmvaXHcWjMncCOK5+KV8kjiHAtAPq8OvNUqtJZKeHtjr+hqdVGmGcZbNepLNY+jvq7tbauhhmkckDQwNY5nC1jn9IfndclFtT01c48E1lGF/rr1LiUsE0pNLIH5OvGeeY94/RSGhpHTODWb877gOJWhoJoAHAVNU05i8cZy6Pd+Q8VYVHQsibqsHMk5k9SqH+wQlZFraHXf+F+8n1Oi1F86+K7Gen/Z84fh7IW6rdu87yVtIi+orrjXFQgsJE7eQiIuzwIiIAiIgITpvptPQzsjjZG4OjDjrhxN9Zw3EcFH4+1esJA9FBmQNj+P1l+drP8AFxfYj8b1C4fWb1HxWTddNWNJlSc5KTWT0WEX4FEtOtNP2NvooiDUPF+IjafaI3k7h4nnpzmoLiZabSWWdbHtLKWiHyr+/tEbM3nw3DmbKC4j2szuJEELIxxku93uFgPNQaedz3F73FznG5Ljck8SSuhgujdTWG0MZcBkXHJg6uO/kLlZktTZN4iVXbKT2N+XtCxF3+ot9VkY/tX1T9omIsP78O5PYwjyAPmu1T9kUxHfqI2ng1rneZI+CxVfZLUtBMc0T+RDmH35hODUc9/yOGz1N3Cu1vYKmDL50J/+bj+anOE45T1TNeGRrxvAyc3k5pzCo/FcBqaU2miczgTm09HjIqx+zbRUwR/tUgtLI2zAfZjNjmOLrA9Lc1Np7bXLhkd1zk3hkjxzSemoxeaQBx2Mb3nno0buZsFBcT7WpSSIIWsHzpSXH+ltgPeVi7U8B9HM2qaO7LZr+T2jL3tH3TxUSwzBaipOrDE99tpaMh1cch71xffbxuCPJzlnCOrL2hYi4/xFuTWMH9qRdoWIt/1F/rMYf7Vv0/ZXXOF3GFnJzyT91pHmvmq7La5jbtMUnJjyD95oHmouG/nucYs9Tew3tZmaQJ4WPbvMd2O9xJB8lP8ABNIKesZrwvvb1mnJzTwc3d12KiKqkkieY5GOY9u1rhYjwWzguMS0kzZozmNo3Obva7kfLI7l1XqpxeJ7o9ja09z0AuFpXorHXRaps2Vv7t9th4Hi07x4rq4fXMniZKw3a9ocPEbDzGxbC1GlNYfItNJo89Yjh0tPK6KVpa9u0fAg7weK1gFd+luicdfHbJszb+jfw+i7i0+W0c4Dg+iz6d5dO20jT3W7QPpX333f5b5/XtaSPG910/RXVEpSwuQ0ewL0Q9JIPlDsHzAf7lvYlg8U47ws7c4bR+o5FZ61zRG4uc5o3ltwRmNhGawxVDg6xO1zbiTKwe24bG4CzzcHzXyfe3Tn3yeH75e/8l6UKlHupLK9+/8Awh2KYHLAbkazNzhs8eBU00A0D1tWqqW93IxRu37w944cB48FskXyKkeC429zhG8F3Bw2j63Lmvoeze1Y2TVd/Po/P6mauyKq7O8W68vI76Ii+tLoREQBERAEREAREQFUdrP8XF9iPxvULh9ZvUfFTTtZ/i4vsR+N6hcPrN6j4rEv+ayjZ8TPQOJV7aeGSZ/qsa5x522AcybDxVB4jXvnlfNIbve4uPjsA5AWA5BWl2p12pRNjBzlkaD9VoLz5hqqVT6yeZKPkSXS3wdzRDRs11QGG4jb3pHDaG7gOZOXvO5XZSUccTGxxtDGNFg1uQAUW7MMNEdF6S3emc5xP0WksaPIn+ZS9WtLWoQz1ZLVHCyERFaJTHUUzJGlj2tc07Q4Ag9QVkREBp4thUVVE6GUXY617ZG4IIIO7Ys1JRxwsEcbGsY3INaLALMtTEcVhp2680jY28XG1+QG0nouXheJnm3M20UIr+1elYbRRyS88mN+9n5Llydr7/ZpWjrKT8GBQvU1LqcOyK6nc7ScBbPSunA+VhGtcbSz22nkB3vDmqgVjP7U4popIpadzNdj23Y4PHeaRmCGnfzVcBZ+plCUuKJXtabyi2+yuuL6N0ZP7qRwH1XAPHmXKaKuuyA92qHOL4SforFWjp3mpFit5igtHFMLbO3g4eq78jyW8i6tqhdBwmspkqeN0QKeB0bi1wsR/mSxOYDtANiCL7iNh6qaYphbZ28HD1XfkeSircOkMnotXv8AlbjfhzXwOv7Lt0tiUMuL5P8Ar6/5LUZqS3MdNTOkcGtFyfLmeSmGGYY2Bthm4+s7j/wmG4a2Bthm4+s7j/wtxfTdldlLSrvLN5v+Pp6+pDOfFsuQREW6RBERAEREAREQBERAVR2s/wAXF9iPxvULh9ZvUfFTbtbb/wB1Cf8A1fB7lCYfWb1HxWJf81lKz4mWN2vu7tMOcp8mKtgrO7XYCYad+5r3t/qbcfgKrFdar5rPbfiL10NaBh9Lb/aYfEi58yuyo/oFUiTDqfP1Wlh5aji34Ae9SBa1fwL6FqPJBERdnQRFq4nXtghkmdsja5x52F7eOxeN43BH9NNNm0TfRx2fUOFwDsYD7T/yG/41HX4hLO8ySvc953uPkBsA5BfldWvmkfLIbveS4nmdw5DYOi7uhGin7dMS+4hjsXkbXE7GA7r2zO4dVjzsnfPCKcpOx4RysLwKpqjaGJz7bSMmjq85D3qRwdlVa4Xc6BnIucT91pHmrWpaRkTGsjaGMaLBrRYDwWZXI6OKXiZKqV1Kbr+zWuiBcGxyAAklj9wzOTwFFAvQ+I/uZPqP/CV53ZsHQKrqaY1tcJFbBR5FldkGyq6w/CVWMq57INlV1h+EqsZX9N8pe+pYq+FBERWCQL81Re9s+K/UQBERAEREAREQBERAEREAREQFV9rf8VD9kfxuUIh9ZvUfFTftb/iofsj+NyhEPrN6j4rE1HzWUrPiZdenOFGpoZWtF3t+Ub1ZmQOZbrDxVIr0aqc090UNJMZWN/7eQkttsY45lh4DaRyy3K3rK2/GiW6PU63ZZpCGOdSPNg868d/nWs5viACOh4qzl5ya4gggkEZgjIgjYQVYOjvamWNEdWwvtl6Rltb+dm/qPcudNqFFcMjyuxJYZZiLgQaeYc8XFSwcnhzT94LHV9oOHxi/pw88I2ucT42t5q93sOeUT8UfMkajnaET/wBNqLcI/cZYwfJQrSLtOmnBjp2mFh2uveQjqMmeFzzXe0VrP+o4XLSud8qxpjuTna14nH3W/kUDvjZmEfJnHGpZiiq1b3ZZG0UFxtMsmt1FgPIBVHNE5ji1wIc0kEHaCDYg+KlmgWmTaIuilv6F51rjMsdaxNt4IAvvyCo6aahZmRXraUty4EXNpdJaOUXZUwn+doPi0m4WriWmtDACXVDHH5sR13Hwbs8bLWc4pZyXOJHRxWVrYJXOIADH3JyA7p3rz23YFJtLdN5a46gBjgBuGXzcRsLzv6bBz2qNLK1NqsksdCpbNSexZHZBsqusPwlVjKq+yfEGsqJYSbekYC3mYybj3OJ8CrUV/SvNSJ6vhCIiskoREQBERAEREAREQBERAEREAREQFW9rMbjUw2BPyR2An2yoTDA/Wb3XbRuPFeiEsqVmk45OWSGVWXnJ+BYqukZKx0cjQ5jhYtdmCFmRXSYqvSPswmjJfS/Kx7dQka7ehOTx59VCammfE7VkY5jhueC0+4r0Usc9Mx4s9rXDg4Aj3FUp6OL3i8EEqU+R51X5dX67RqiJuaWC/wBmz9FngwmnZmyGJp+ixo+AUP8Aon5nPcPzKOw3RurqSPRQSOB9ojVb/W6wVl6EaDvoXGWSW73N1SxnqAXBzcRdxFt1t+1TFFZq0sYPPNkkalHchGnGgP7STUU9hN7bDkJLbwdzt3A8lVtXSSROLJGOY4bQ8Fp9xXolYamjjkFpGNeOD2hw9xXNulU3lbM8nUpbo87FZ6SjkldqxMc93BjS4+SvdmjlGDcUsAP2bP0W9FA1gs1oaODQAPcFCtE+rOFR6lb6K9mTi4S1gAaMxEDcn7QjID6I8bbFqafaFSRyuqIGF0L+84MFzG72u6PZO2+655K1kVh6WHBwr8kndRxg86U9Q6N7XscWvaQQQbEEbCFfOjdc+ekglfYvexpdYWF+m5ZqjB6eQ3fBE88XMaT7yFsQQNjaGMaGtAsA0WAHAAbEoodTe+whW49TIiIrRKEREAREQBERAEREAREQBERAEREAREQBERAEREAREQBERAEREAREQBERAEREAREQBERAEREAREQBERAEREAREQBERAEREAREQB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977900" y="75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33" y="2042688"/>
            <a:ext cx="875142" cy="4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282700" y="1727514"/>
            <a:ext cx="2294919" cy="553998"/>
          </a:xfrm>
          <a:prstGeom prst="rect">
            <a:avLst/>
          </a:prstGeom>
          <a:solidFill>
            <a:srgbClr val="9BC3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 Black" pitchFamily="34" charset="0"/>
              </a:rPr>
              <a:t>Ley 101/1993</a:t>
            </a:r>
          </a:p>
          <a:p>
            <a:pPr algn="ctr"/>
            <a:r>
              <a:rPr lang="es-CO" sz="1000" dirty="0">
                <a:latin typeface="Arial Black" pitchFamily="34" charset="0"/>
              </a:rPr>
              <a:t>Ley General de Desarrollo agropecuario y Pesquero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1357622" y="2561998"/>
            <a:ext cx="2145071" cy="246221"/>
          </a:xfrm>
          <a:prstGeom prst="rect">
            <a:avLst/>
          </a:prstGeom>
          <a:solidFill>
            <a:srgbClr val="9BC3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 Black" pitchFamily="34" charset="0"/>
              </a:rPr>
              <a:t>Decreto 1840/1994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1427846" y="3112787"/>
            <a:ext cx="1993156" cy="246221"/>
          </a:xfrm>
          <a:prstGeom prst="rect">
            <a:avLst/>
          </a:prstGeom>
          <a:solidFill>
            <a:srgbClr val="9BC3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 Black" pitchFamily="34" charset="0"/>
              </a:rPr>
              <a:t>Resolución ICA 698/2011</a:t>
            </a:r>
          </a:p>
        </p:txBody>
      </p:sp>
      <p:grpSp>
        <p:nvGrpSpPr>
          <p:cNvPr id="24" name="23 Grupo"/>
          <p:cNvGrpSpPr/>
          <p:nvPr/>
        </p:nvGrpSpPr>
        <p:grpSpPr>
          <a:xfrm rot="10800000">
            <a:off x="2319573" y="2258966"/>
            <a:ext cx="230427" cy="304568"/>
            <a:chOff x="3292782" y="1584924"/>
            <a:chExt cx="458010" cy="356024"/>
          </a:xfrm>
        </p:grpSpPr>
        <p:sp>
          <p:nvSpPr>
            <p:cNvPr id="25" name="24 Flecha derecha"/>
            <p:cNvSpPr/>
            <p:nvPr/>
          </p:nvSpPr>
          <p:spPr>
            <a:xfrm rot="16200000">
              <a:off x="3343775" y="1533931"/>
              <a:ext cx="356023" cy="4580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BC30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echa derecha 4"/>
            <p:cNvSpPr/>
            <p:nvPr/>
          </p:nvSpPr>
          <p:spPr>
            <a:xfrm rot="16200000">
              <a:off x="3397179" y="1678937"/>
              <a:ext cx="249216" cy="274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900" kern="1200" dirty="0"/>
            </a:p>
          </p:txBody>
        </p:sp>
      </p:grpSp>
      <p:grpSp>
        <p:nvGrpSpPr>
          <p:cNvPr id="27" name="26 Grupo"/>
          <p:cNvGrpSpPr/>
          <p:nvPr/>
        </p:nvGrpSpPr>
        <p:grpSpPr>
          <a:xfrm rot="10800000">
            <a:off x="2317938" y="2808219"/>
            <a:ext cx="230427" cy="304568"/>
            <a:chOff x="3292782" y="1584924"/>
            <a:chExt cx="458010" cy="356024"/>
          </a:xfrm>
        </p:grpSpPr>
        <p:sp>
          <p:nvSpPr>
            <p:cNvPr id="28" name="27 Flecha derecha"/>
            <p:cNvSpPr/>
            <p:nvPr/>
          </p:nvSpPr>
          <p:spPr>
            <a:xfrm rot="16200000">
              <a:off x="3343775" y="1533931"/>
              <a:ext cx="356023" cy="4580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BC30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Flecha derecha 4"/>
            <p:cNvSpPr/>
            <p:nvPr/>
          </p:nvSpPr>
          <p:spPr>
            <a:xfrm rot="16200000">
              <a:off x="3397179" y="1678937"/>
              <a:ext cx="249216" cy="274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900" kern="1200" dirty="0"/>
            </a:p>
          </p:txBody>
        </p:sp>
      </p:grpSp>
      <p:sp>
        <p:nvSpPr>
          <p:cNvPr id="31" name="30 CuadroTexto"/>
          <p:cNvSpPr txBox="1"/>
          <p:nvPr/>
        </p:nvSpPr>
        <p:spPr>
          <a:xfrm>
            <a:off x="159887" y="5079964"/>
            <a:ext cx="1267959" cy="646331"/>
          </a:xfrm>
          <a:prstGeom prst="rect">
            <a:avLst/>
          </a:prstGeom>
          <a:solidFill>
            <a:srgbClr val="9BC3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latin typeface="Arial Black" pitchFamily="34" charset="0"/>
              </a:rPr>
              <a:t>Decreto 1076 de 2015</a:t>
            </a:r>
            <a:endParaRPr lang="es-CO" sz="1200" b="1" dirty="0">
              <a:latin typeface="Arial Black" pitchFamily="34" charset="0"/>
            </a:endParaRPr>
          </a:p>
        </p:txBody>
      </p:sp>
      <p:grpSp>
        <p:nvGrpSpPr>
          <p:cNvPr id="32" name="31 Grupo"/>
          <p:cNvGrpSpPr/>
          <p:nvPr/>
        </p:nvGrpSpPr>
        <p:grpSpPr>
          <a:xfrm rot="5400000">
            <a:off x="1438828" y="5334981"/>
            <a:ext cx="415639" cy="197968"/>
            <a:chOff x="3292782" y="1584924"/>
            <a:chExt cx="458010" cy="356024"/>
          </a:xfrm>
        </p:grpSpPr>
        <p:sp>
          <p:nvSpPr>
            <p:cNvPr id="33" name="32 Flecha derecha"/>
            <p:cNvSpPr/>
            <p:nvPr/>
          </p:nvSpPr>
          <p:spPr>
            <a:xfrm rot="16200000">
              <a:off x="3343775" y="1533931"/>
              <a:ext cx="356023" cy="4580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BC30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Flecha derecha 4"/>
            <p:cNvSpPr/>
            <p:nvPr/>
          </p:nvSpPr>
          <p:spPr>
            <a:xfrm rot="16200000">
              <a:off x="3397179" y="1678937"/>
              <a:ext cx="249216" cy="274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900" kern="1200" dirty="0"/>
            </a:p>
          </p:txBody>
        </p:sp>
      </p:grpSp>
      <p:sp>
        <p:nvSpPr>
          <p:cNvPr id="35" name="34 CuadroTexto"/>
          <p:cNvSpPr txBox="1"/>
          <p:nvPr/>
        </p:nvSpPr>
        <p:spPr>
          <a:xfrm>
            <a:off x="7307025" y="4505670"/>
            <a:ext cx="1740669" cy="553998"/>
          </a:xfrm>
          <a:prstGeom prst="rect">
            <a:avLst/>
          </a:prstGeom>
          <a:solidFill>
            <a:srgbClr val="9BC3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 Black" pitchFamily="34" charset="0"/>
              </a:rPr>
              <a:t>Ley 99/1979</a:t>
            </a:r>
          </a:p>
          <a:p>
            <a:pPr algn="ctr"/>
            <a:r>
              <a:rPr lang="es-CO" sz="1000" dirty="0">
                <a:latin typeface="Arial Black" pitchFamily="34" charset="0"/>
              </a:rPr>
              <a:t>Ley sobre medidas sanitarias</a:t>
            </a:r>
          </a:p>
        </p:txBody>
      </p:sp>
      <p:grpSp>
        <p:nvGrpSpPr>
          <p:cNvPr id="36" name="35 Grupo"/>
          <p:cNvGrpSpPr/>
          <p:nvPr/>
        </p:nvGrpSpPr>
        <p:grpSpPr>
          <a:xfrm rot="10800000">
            <a:off x="8062145" y="5052882"/>
            <a:ext cx="230427" cy="304568"/>
            <a:chOff x="3292782" y="1584924"/>
            <a:chExt cx="458010" cy="356024"/>
          </a:xfrm>
        </p:grpSpPr>
        <p:sp>
          <p:nvSpPr>
            <p:cNvPr id="37" name="36 Flecha derecha"/>
            <p:cNvSpPr/>
            <p:nvPr/>
          </p:nvSpPr>
          <p:spPr>
            <a:xfrm rot="16200000">
              <a:off x="3343775" y="1533931"/>
              <a:ext cx="356023" cy="45801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BC309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Flecha derecha 4"/>
            <p:cNvSpPr/>
            <p:nvPr/>
          </p:nvSpPr>
          <p:spPr>
            <a:xfrm rot="16200000">
              <a:off x="3397179" y="1678937"/>
              <a:ext cx="249216" cy="2748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900" kern="1200" dirty="0"/>
            </a:p>
          </p:txBody>
        </p:sp>
      </p:grpSp>
      <p:pic>
        <p:nvPicPr>
          <p:cNvPr id="3074" name="Picture 2" descr="C:\Users\fabiola.moreno\Desktop\minsalud-logo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0" b="34346"/>
          <a:stretch/>
        </p:blipFill>
        <p:spPr bwMode="auto">
          <a:xfrm>
            <a:off x="5618343" y="4149080"/>
            <a:ext cx="1496397" cy="4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38 CuadroTexto"/>
          <p:cNvSpPr txBox="1"/>
          <p:nvPr/>
        </p:nvSpPr>
        <p:spPr>
          <a:xfrm>
            <a:off x="7405431" y="5357450"/>
            <a:ext cx="1543856" cy="553998"/>
          </a:xfrm>
          <a:prstGeom prst="rect">
            <a:avLst/>
          </a:prstGeom>
          <a:solidFill>
            <a:srgbClr val="9BC30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latin typeface="Arial Black" pitchFamily="34" charset="0"/>
              </a:rPr>
              <a:t>Decreto 1843/1991</a:t>
            </a:r>
          </a:p>
          <a:p>
            <a:pPr algn="ctr"/>
            <a:r>
              <a:rPr lang="es-CO" sz="1000" dirty="0">
                <a:latin typeface="Arial Black" pitchFamily="34" charset="0"/>
              </a:rPr>
              <a:t>Uso y manejo de plaguicidas</a:t>
            </a:r>
          </a:p>
        </p:txBody>
      </p:sp>
      <p:pic>
        <p:nvPicPr>
          <p:cNvPr id="40" name="Picture 4" descr="http://aplicacionesproduccion.ins.gov.co/IAAS/images/IN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01" y="4869160"/>
            <a:ext cx="1157355" cy="61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fabiola.moreno\Desktop\logo_minambient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024" y="4062498"/>
            <a:ext cx="1572112" cy="4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fabiola.moreno\Desktop\LOGO MAG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42936" b="-7717"/>
          <a:stretch/>
        </p:blipFill>
        <p:spPr bwMode="auto">
          <a:xfrm>
            <a:off x="3622312" y="1154775"/>
            <a:ext cx="2099962" cy="57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2272311" y="1114171"/>
            <a:ext cx="6544123" cy="65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3600" b="1" kern="1200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72816"/>
            <a:ext cx="8496944" cy="453192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hangingPunct="1">
              <a:buClrTx/>
              <a:buFontTx/>
              <a:buNone/>
            </a:pPr>
            <a:endParaRPr lang="es-ES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ES" sz="2000" b="1" dirty="0">
                <a:solidFill>
                  <a:schemeClr val="tx1"/>
                </a:solidFill>
                <a:latin typeface="Arial Black" pitchFamily="34" charset="0"/>
              </a:rPr>
              <a:t>RESOLUCIÓN ICA 000698 DEL 04 DE FEBRERO DE 2011</a:t>
            </a:r>
          </a:p>
          <a:p>
            <a:pPr algn="ctr" eaLnBrk="1" hangingPunct="1">
              <a:buClrTx/>
              <a:buFontTx/>
              <a:buNone/>
            </a:pPr>
            <a:endParaRPr lang="es-ES" sz="2000" dirty="0">
              <a:solidFill>
                <a:srgbClr val="009900"/>
              </a:solidFill>
              <a:latin typeface="Century Gothic" pitchFamily="3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s-ES" sz="2000" b="1" dirty="0">
                <a:solidFill>
                  <a:srgbClr val="009900"/>
                </a:solidFill>
                <a:latin typeface="Arial Black" pitchFamily="34" charset="0"/>
              </a:rPr>
              <a:t>“Por medio de la cual se establecen los requisitos para el registro de  departamentos técnicos de ensayos de eficacia, productores</a:t>
            </a:r>
          </a:p>
          <a:p>
            <a:pPr algn="ctr" eaLnBrk="1" hangingPunct="1">
              <a:buClrTx/>
              <a:buFontTx/>
              <a:buNone/>
            </a:pPr>
            <a:r>
              <a:rPr lang="es-ES" sz="2000" b="1" dirty="0">
                <a:solidFill>
                  <a:srgbClr val="009900"/>
                </a:solidFill>
                <a:latin typeface="Arial Black" pitchFamily="34" charset="0"/>
              </a:rPr>
              <a:t> e importadores de Bioinsumos de uso agrícola y se dictan otras disposiciones”</a:t>
            </a:r>
          </a:p>
          <a:p>
            <a:pPr algn="ctr" eaLnBrk="1" hangingPunct="1">
              <a:buClrTx/>
              <a:buFontTx/>
              <a:buNone/>
            </a:pPr>
            <a:endParaRPr lang="es-ES" sz="2000" b="1" dirty="0">
              <a:solidFill>
                <a:srgbClr val="009900"/>
              </a:solidFill>
              <a:latin typeface="Arial Black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ES" sz="2000" dirty="0">
              <a:solidFill>
                <a:schemeClr val="tx1"/>
              </a:solidFill>
              <a:latin typeface="Arial Black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s-ES" sz="2000" dirty="0">
                <a:solidFill>
                  <a:schemeClr val="tx1"/>
                </a:solidFill>
                <a:latin typeface="Arial Black" pitchFamily="34" charset="0"/>
              </a:rPr>
              <a:t>Derogó la 00375 del 27 de Febrero de 2004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3528" y="1628800"/>
            <a:ext cx="849290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just"/>
            <a:r>
              <a:rPr lang="es-CO" sz="1000" b="1" dirty="0">
                <a:solidFill>
                  <a:srgbClr val="006600"/>
                </a:solidFill>
                <a:latin typeface="Century Gothic" pitchFamily="34" charset="0"/>
              </a:rPr>
              <a:t> </a:t>
            </a:r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1000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165514" y="1181884"/>
            <a:ext cx="6544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NORMATIVIDAD NACIONAL </a:t>
            </a:r>
          </a:p>
        </p:txBody>
      </p:sp>
      <p:pic>
        <p:nvPicPr>
          <p:cNvPr id="11" name="Picture 2" descr="http://www.ica.gov.co/getattachment/a332349f-594c-4e98-9fa9-be148ebb333d/Resolucion-0698-del-4-de-Febrero-de-2011.asp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9150">
            <a:off x="7058424" y="4196823"/>
            <a:ext cx="1328430" cy="188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24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2165513" y="1042163"/>
            <a:ext cx="6544123" cy="6586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CO" dirty="0"/>
          </a:p>
        </p:txBody>
      </p:sp>
      <p:sp>
        <p:nvSpPr>
          <p:cNvPr id="7" name="6 Rectángulo"/>
          <p:cNvSpPr/>
          <p:nvPr/>
        </p:nvSpPr>
        <p:spPr>
          <a:xfrm>
            <a:off x="337152" y="1772816"/>
            <a:ext cx="8496944" cy="453192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0"/>
              <a:satOff val="0"/>
              <a:lumOff val="0"/>
              <a:alphaOff val="0"/>
            </a:schemeClr>
          </a:fillRef>
          <a:effectRef idx="3">
            <a:schemeClr val="accent3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  <a:p>
            <a:pPr eaLnBrk="1" hangingPunct="1">
              <a:buClrTx/>
              <a:buFontTx/>
              <a:buNone/>
            </a:pPr>
            <a:endParaRPr lang="es-CO" sz="1600" dirty="0">
              <a:solidFill>
                <a:srgbClr val="009900"/>
              </a:solidFill>
              <a:latin typeface="Century Gothic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1628800"/>
            <a:ext cx="849290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  <a:p>
            <a:pPr algn="just"/>
            <a:r>
              <a:rPr lang="es-CO" sz="1000" b="1" dirty="0">
                <a:solidFill>
                  <a:srgbClr val="006600"/>
                </a:solidFill>
                <a:latin typeface="Century Gothic" pitchFamily="34" charset="0"/>
              </a:rPr>
              <a:t> </a:t>
            </a:r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800" b="1" dirty="0"/>
          </a:p>
          <a:p>
            <a:endParaRPr lang="es-ES_tradnl" sz="1000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ES_tradnl" sz="1000" b="1" dirty="0"/>
          </a:p>
          <a:p>
            <a:pPr algn="just"/>
            <a:endParaRPr lang="es-CO" sz="1000" b="1" dirty="0">
              <a:solidFill>
                <a:srgbClr val="006600"/>
              </a:solidFill>
              <a:latin typeface="Century Gothic" pitchFamily="34" charset="0"/>
            </a:endParaRPr>
          </a:p>
        </p:txBody>
      </p:sp>
      <p:sp>
        <p:nvSpPr>
          <p:cNvPr id="4" name="AutoShape 6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5" name="AutoShape 8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10" name="AutoShape 10" descr="data:image/jpeg;base64,/9j/4AAQSkZJRgABAQAAAQABAAD/2wCEAAkGBhQSERQUEhQWFRUWGBsXGBgYGBwcFxwaFxgYHRgXGx0YHCYfGhkjGRgdHy8gJCcpLCwsHR4xNTAqNScrLCkBCQoKDgwOGg8PGi4kHyQsLCksLCwsLCwtLCwsLCwsLCwsLCwsLCwsLCwsKSwsLCwsLCwsLCwsLCwsLCwsLCwsLP/AABEIANoA5wMBIgACEQEDEQH/xAAcAAABBQEBAQAAAAAAAAAAAAAGAAMEBQcBAgj/xABTEAACAQIDBAUEDAoHBwQDAAABAgMAEQQSIQUGMUETIlFhcQcygZEUI0JSU3JzkqGx0fAWFyQzNGKztMHTFYKTorLU8TVDVIPCw+EldKPSRGTE/8QAGgEAAgMBAQAAAAAAAAAAAAAAAAMBAgQFBv/EAC8RAAICAQMCBgEDBAMBAAAAAAABAhEDEiExBBMiMkFRYXEUM6HBFYGRsSPR8AX/2gAMAwEAAhEDEQA/AM12Zs1p5BGhVSQzXckKAiMzXyqx4KeANXZ3Bm+Fh9WJ/wAtUTdD9KX5Of8Ad5a1DBYB55CkQBIGZixsqgkgXIBNyQbAAk2PC16v1OeeOajErjimtzOhuBN8ND6sT/lq6fJ7N8NB6sR/l61n8C5/hIf7/wBld/Aub4SH1P8AZWb8zN8DO0jJfxfS/DQ/NxH8il+L6X4aH5uI/wAvWtfgVP8ACQ+p/spfgVP8JD/f+yj8zN8B20ZL+L6X4aH1Yj/L15/F/N8LD6sR/l61wbkz/CQ/3/srv4Ez/CQ/3/sqfzM3wHbRkY8n03wsPqxH+XpHyfTfCw+qf+RWtruVPzkh9T/ZS/Amf4WH1PR+Xl+A7aMk/F9N8LD6p/5FdHk/l+Gh+bP/ACK1v8CZ/hYfU9c/Aqf4SH1PR+Xl+A7aMmHk9l+Gh+bP/Irp8ncvw8HzcR/IrWfwIn+Eh9T1z8CZ/hYfU9R+Xm+A7aMl/F3L8PD83EfyKX4vJfh4PViP5Fa1+BM/wkPqeoWP2EYReTEYde7rX9VD6zKuaDtIzL8Xsvw0HqxH+XqFi9zpo2ADI4OuZc4Udxzop+i1aBJtOBFHSWdzrwJUdgUG1/HX0VXYls/mxWB4MwAPHiL2tSv6jk+BsemT5Az8FpT5rRk9ma31i1Py7nSKLs6+gMR6SwUD0X4UQSbMYa5iPS3P02r0smIQWVpbHjrcHvszfxqv9QyPhou+lggej3NlPnSxITwzdLYjkQUiYesg91cxW50iAXdDc2JVXyjvJZFPbwB4VcSTEX9wTxGX2snnmQ6A96EHuNV2Kx7AjJew1ynX1HhInZcXHdzcusyyFPDFMSbhyHVZ4GHaBOR9EFd/ACX4WL5uI/kU1gd4WjkDi4BIzrqQQeJHbxuK03FYaFL2xcbnkqRMT9EpH01aXWZY80Q8KRm/4AS/DRfNxH+Xrn4v5fhovm4j/L1pODwSOtzioEPYwIP+P6KsMPusz3yYiFrdinS/b1qr+bkfsR2kZOPJ/L8NF83Ef5euNuFKAT00Wmvmz/yK187lS20li+a1UGOw7xl45Fyuq3IvcEEGzKeamxF7DUEEAih9XlXsR20ZJtLZxgmeJiGZGykrfKe8XANvEClU/e0fl2I+P/0rSrsQ3imZmObnfpa/Jz/u8tbpuQg6OY21M1j4CGEj6WPrrDNzf0tfk5/3eWt03H/NTfLn9jBXM6z9T+38j8PAR0stKvQWsY8FsHvln2jPgygUQrm6Qt51wLC1tNTbjXvc7e847p/a8nQyNHxvcra58NaBcTu3Djdv4yKbNlCq4ysQbiOPsq28jMQRMYq8FxDqB3KFA+gCtkscFG/XYzKctR72b5UcViAzQbOaRVYqSsq8Ra4sQDwI9dW2399p8JhYcTJhCVawlUMc0RJ56WYcr6a27azDdeLBZpvZWMlw7JO2QI9lYBhqVt2ixN9bW5VtOAxEGMwtkIlhdSlyNGAGU0ZYxg1tsEHKXqUW3fKOkT4aPDJ7IkxADKobKAp4MTY2GhPDgCeWpfhyxUZwA1tQOA7tayjyObGj6fFyWzNC5ijLG5VAT6j391a3alZlGL0oZjbe7Fau2pAV2kjRWrxKpI0JU9ot/EEV6JoF3q8pKRXTDEM3AyHVAf1R7sj1eNVbomKcuCz2zg1RS+LxjhdbKCEv3AA9Y+j1VmmNnDucoKLfzQdQNPOfQk873A7L1FGImxcmfrOx4yOfUBa3oFx4cquo9jLEheU3y8h77sAGgPf43rNJxTHadJzZGHhBF7oO0C7kfGbzR4VaJiRKbQII4wLl9AxA5tI2qi+mnroZhkkmlACM19cqrxGtha3p7h4mrPaGLTDIDOQ8nFcOjdQdhkIvmbuBPja4pU4ag1Mt/wCjoI06SSQH0Na49IdvSw8BQntTeOBSQiKfBV0/un/EaiyxYvHNdjlXgBwAHIADQC3KrfZ/k6UayEn79lWjihDzsvpbBfE7bzcBbu8fT4+uvGDVZm16tuYJt/hbkKOm3EhA0A9IH2VVzbvHD6gDIdCLDTvuO+nLJBLwlHB+pEg2fHCc0aRu3IsWaxPxrD1CvOIxWOksM6DsVWjiBHYQuS/pqwweJizNG8aFrAgPqptxsQLqde/01GxKwFsoV4G42EhykX0IPmEHlpbvqFL3RSvc97CTEGYw6xzWuEZVQtb3sgBDacLix7aO9goplhkV3V7lZI3yh+z3IGYG972NZ8ca0Nrt1VIdTaxVuTW1A1tqp1vr2UTbLxizYmUtI2RxG6KWOjHRlF+qTmHmnjrbXQ1e7uiz2XJqAoM8oC9aI8zFOPQpht6sx9dXWw8S2ZkZiwULYnvAsPSD9HfVP5QeMPyc/wD/AD09SUo2KkqMV3uH5diflD9QpUt7z+XYn5U/wpV6KHlX0c98jm55/K1+Tn/d5a2rd3HdDg8VLa+SVmt22gg/hWKbmC+LX5Ob9hLWx7PX/wBNx3Aaya/8iHjXO6rfKvr+R2Pysh7q+VkY3ErCICmYXuT2EC2h463rQpZQqkngBc188+SJgNoIO1O39eM+nh9Fa/5StrnD7PlYGzEZVI45m6q+pmB9FVzYksijEmM3pbYFbc8q8EOKcwYZHcEh5RYEngRmyksBa3IdlxrRV5P96MLilboI1hkOrqBY311PaTa9+du0WrMfJruRHjhM0oOVRlTUjUC7HQ6kXUa6a1B3Exb4Taaob3zNEw4arci4+Mg9daJ4oOLjHlClJp2a9vXHs/AwtNLhoiTwGQXYn+JP3ABIBMB5ZuiIVMKscNz1VIuL8SBlHLlf01H8tu1jJiY4geqi5rd5OUf4W9ZruP3EjGxBiFUCZAsjNbrHMAWBPGwDWA/VB7arCEVBa/UmUrfhNT3dnw7wHEYVEXOuc5RxNr3Pab9ut7g6g0EYXyyyPiVg6AAmXo82e487Lmtl+i9V/kV2sQuJhYkgKXA7irXt6U/vGgjY7ZdpxliBlxOpPAWkNye6iOBapJ7g5utjZN9/KcMA0aIiyuy5mGa2Xh3Hnpa3I9lQMbvRicZsqfEdH0NlZo7NdtAQHBIHf6LHnWWYzGf0hj1ucqySKi9oS9h6SLnxNb1tvZCrsuaJVAHRHQaDUAWFuQFgO4VWUI41FVuFykZp5NS+O6cYrESmNACbvwFnLXuDpoL1VthVxEzkArGpOUE6hT5oJPOwBPZyA5N7n4sxbPnsTed8vgsaozG/eSq+BrmFPuOAPWkPcADl9AsT4gVj6qu46NnTp6bCzYmDzqRGQsaefIxsluy/JfTdu0Di9jNrYQLlCyYkjhZSI/6qgBQv3vUEYgexBIwGRTdVPm3zWzEczYc+FtOFDeE2zJI7FrEHrWtcKo4Ad50Fc+MNTbNErLmfbGIcFIYxEp0soF+6/L1k2r3sndTMc0hLMdbn0VP3eJYEta3EC2gF+P10QwqLi1RPLp2ReENyTszZiqvVHAcbfXUgx14fbWHhRleeJG96XGb1XvXmDaEcn5t1b4pB+qlqL5Y9NcHqRRf6KqttJ7U9+AGunK4ufQNatjXmSMEWNiDoR3HiKmiGrMs2jhmfVTaWM2HouCD2g2Ise0d9dwm0o5U6OUZSNNeR5kE+u/oPbRHj9z2DF43HZrzAFhm77aX5iq7F7qlgWIKPyINzcc+Ov1+J1pylFqmZ3Eqp7qeikN+aPxB5WNRtmY4xy5XJy+a3xb8e+3G3PTxprEz8Ypx4Hl4js+r16RpQb34svPtF9Psp8I+5WS2Nu3ZLhjmscwXrL5rqAtmF+diD/WHvrKz5Qf8Ac/En/wCxVV5KNrB0kgLXyG6fEbXTwJv/AFzVt5QB+Z+JN/2aKpUJlszEt7v07E/KGlXN7D+XYn5Q12vRw8q+jnvkd3J/TF+JN+xkrZtjrfZ+MB0BZxfuMENzWM7k/pY+Tl/YvW1bCS+BxQtxd9O32qEVzeq/VX1/I6Hlf/vQyHyUf7Sh+Kf+mtH8tx/IF+UX6wf4Vle4u1Ew+NillbKig3Jv73TgCeNalvRvDhtrYSbD4Zs8oAdQQQOqdNTa1zYemnZU+7GXoUtaWiH5Dm9ol7nbl2rD9/uKAXF9sm3/ABXLuk1qRuNvgMB06Sq4D8gBmDC4ZCGta4sL8iOFeNwNntiNoCQrcKWduwNJcKPHMxPgpq+nTKUnwUb2oc8rCEY4d8Sf4pK0R3zbvSEc8P8A9pKHfLbsUiSOcDq6qfBrZf7wYekdtUkO/wAg2Q2DsekIycNLcM2bsy8uNwOVUrXCLRN02d8kV/ZU1vgiPXf7+ug/ag9vm+Vf/G1aR5Htk9Secgi4YDwRSL/Oc/NoL2bsoYnaJibRWmkLW96rOxA8QLX76dGS1yK/JXbOYxzxMQRZ427DbMrAjuIsR419PSL0mEIPOKx9C6/VWFeVjZXQY4AWF4l4aC6jLp3AAD0VtG7G0FfAxyOQFKXJPDrgH/qrN1L1KMkNx80/Yw3CQNHCsZNusw9BkIJ9Nh6hTaOSSObG3z2v9SqKv97pIhiD7HYNFoUKm49fPrk376HNk2MqcuH39Vc6Tcm5M6MKUVRd7z4u0MUA0AF2+v6r/OqPszZ5A159Zz3e5Hjr9IrxEOnnJI0uWPPqgiw07eqP9KOtgbBJ65F9b+nl9P8ADvpDeiNFxvZmFKJd+qW1N+AHJfQK7JsufEXAk9jwji3u2+rKNOHr7KscfIE5X++lQ8rSLnlkEcS6ZmIA9F7D01kt3qLpED8CcCujPJIe29vqFqjvugikPhpJIyOF9fp486U+8+CjJCYm5HMi66d4q02TtmOUgErZtFdOF+/1028i3dh4eD1s7akqEJOL3Ng68D49lXiz351Bl2ffOh1ZRmB7f9ajJOU0N+49oIB/jVG7Lq0W7Go08FxXlMYtuNvv306zgjShsh7gXvXsIOrMBY8b9/I/wPcaEMJNpZuIup9X2j661TFJmBB51mG3MN0eJIHBhf8AgfpFacMtS0sVLZhN5LJCMa4TtUA91yp4/q39Qo+8oA/MfFm+qKgLyTLfHM3I6epXo/8AKAOrD/zf8KU9mea3MO3r/TcR8of4V2ub1fpuI+UP1Cu16CC8KOe+R7cs/lY+Tl/ZPW37rYcvhZ1HupGHriitWG7mn8rX4kv7GStWxu32wOAjmQ2BxsYl0BvFlBlGoNuonEai1czq/wBVfQ/F5XYPr5B5OeJHoT7Xoh3I8mb4HEGRpBIrKVYZQPT5xvzFu+n9zvKFJOMPHNGTJiGcq2i2jz4r3OX3CQIO/pF17XH3yaKTESy4iMqrTRx4QhVc9FOIUlEh1Clw5ctcAEWHV1q8uR7Nlu3Eq95/I2s8zSQyGPOczCwIueOhIsSdSb2PYDRJuXuNHgY7DV+JPMta2Y+jgBoLniSTVanlUWzMcOejEd86yow6XIzdHwtl6rDpL24G2unYd+ZJWzZckIbCi8ciN13xUkMi3yEPEejOotdV0sW0q8mRx0tgoRTsKNvbDTFRGNwCD2i47we76iAeVZgPIUek1mPR383q5vDNc+vLei3GeUJkiw5eDo2xKO0YMqs6gpmhdksCQxPWHubEXao2wt/ZLxxzKZGmkVEYEL7nBhhYDW3TtKT3EacohOcFsTKEZOwl2Xu8uHw5ijA83KOQFgQAO7XidSSTQPsjyRvBi1xHS5iHZrWUDrhri4JPuuyiDaHlAaLEvF7FZo45MjSiVRYAYfO2Qrc5fZUel9deyom1vKM/QzCHDv0uV2jJZbdCok/KTccjGfayLm6660RlNX8g4RY9v75O/wCkZY36TJkBGgFzfL29yj6aewO5DDZ0mBkkNiuVXHHmOA5WsPRVQm98qzo7tN7HW4PWjuT7IxoOYdFdhkw1gAVsALkkk1NwnlFbEGBYYbFpo1mZZEdI0eSMLqB1y4a2lspDdlTqnSXsRojyBGK3AkgcYcSJoOqSwBbMc3AcDcnTw7ap8bu3PhCpkU24Bl1W5Fhfs9IoxlwBxeMlZyciN1jfn2C3O/qqbHtVWBw0wzNYAE8GFrgE8mFv48a58szcvc6kcKUUCe7GBLSAczl9Q/1+gVqix5UsNLC1Cu6+x8s7k+50Hhy9PH1UVynspUnbJigc2thC5NmK2twtw9INQpN2YWIaWV3e4ZTNldRl9yoIC5eRXw7qJJ7DW2prziFQxXIBFxoR6L0tzlF7DXjTVNAbFs2PDzCQyLIvSCQhkUXK3ypdfc3N9QSbAXtTezNls8zNEjZHkLkJGAiXHuWYgWvYka31tbjROuFhBDLGA17cT9V7VYYhDa7NlX76XqcnUSfIqPSqDG8NKquEXM7vZSzW7LW05D7k1W71TrFCRa5tYDXjwHCrDDKBKjIRYXNx4GqTfcaxDtI8Orr/AAqMcbVsdSQM7LwE2IY5bsAbEkkINe/ifCrOTYmOg60Tq680JNvpH8a8YTH4iKMrGjstyx6MK0nWY+5ZgSNLaD1aXjfhSJDkV3zg2ZHUxSjS+lmKk9xp7U29qoRca3LTZ+3hISjKUkHFT9IoN3zcCcW94L+m5+/hV0GLyo4OY3GttWU3AJ7wQRQ3jF9k48IzFVaQIWAJIQecbAEnq35VfFD/AJLXsIk6NT8k274TDLOw60hbKP1QQqnx6reg1a7/AJ0h/wCb/hSp2H3mwiKqo5CqAFAil0AFgB7X2UO7y7YGJYZQQiKwW4szF8t2tyHVAA46m9uFNk6EN2ZDvSfyyf45+oV2ub0/pmI+P/AUq9FDyowPkc3Ov7MT4sv7GSts2bu/HjMH0cpbKJmbS2t4iljcHS0h9IFYtuWPy2P4s37CSt63MlHQOOyQg+lI2+phXK6z9RfRow8EXDborFjsNIino4YsT1iRo08kZVBbWwUycuHO9OY7cGGV5WZ5QJMzKgK5I5JGjZ5UBXzmaJSQ1187TrGiXNQUN+3ikxYmhkZY2xMileiCrDhQin3WYlnYcdbtyA0zpt8DdidP5P4XVleSQlgoLdQG6wmIPZUAB1z8LZuVrinfwKQlC0sjBRCGFowHbDzGVHIVBYksykLYWPC+tQ5d8XOLEUSO46aOFlIQBR0mNR5FbMCbnDXseCrpqxprae+zRYnEQOrqFmgSKRFQgllwzvEQzXzkSMb2sF4aip8QbDp8nEZEQOJxDCJQgBMeqJfokPU4JmNjxN9b1xdyVixGCMYZ1hlllZ2K9W+GSJV0sdSqnh7k91SIt8XXBR4iXDuXklMSxIUzE53CkXe1rJzN9KjQ+UyFkjYwzKWYBlbICkZWBhK3XsVy4mI5QS2p06po8QbFhjNy4pGlYvIDKzObZdCwwt7XXh+SJ85u60CfyaQsrgT4hcxYAhkusT9Jmw4un5v2xjc3bhrpTuK31MOLxMMsZKRgdG4KKpYYfpmiYu4s5UMQTZQBqahbQ8pKnDNNBG4RFgkklYKUQSTojR2DXZ+jzkFbrw11oWoNizO4UBFi0hGbMRca9fFORoL2vi3GnIL338YbcNEOHPTzEwlb/mwJQkgeNZAqAWVhoRYm5uTU7d/bT4iTEZlKKhhyKRZwJcPHIQ9iQWDOeHDhV1UNsmkZntGc4ZZo/ddKzeINqgbDw/sh5Jn9xlyqDpcjj6APpos312SJCCBqQSLdo4j1a+jvqDsnYi4ZG618w6/YCL2t6zXOk1jbXqdSL1pFlgEAuRz+yuzPbjzrzhIsqqD2UxtGSw8KrDdFoRtkXaeI41RPtdgDGDcE39X/AJFc2ztDKL29fCoGwdlPi2LyEpCOzi9+Q7B2mrtbWzcnHHHxFtsyeTENlTgPOfkv8M3dUzE4gdYs6hULKAcxIykr5qAsSbX07alyY6LDoEGWJeQ4eocT401hsaHOdUaS3HKVzcuRYG2vdSlqlukZpzeR7LYh7P29kAkjGZWvlYgjTgSARceBqt3l2x03Ri1iNdKc2z0rMWVg4LeazBWA7MrWJtw7KpDhyCzHNdrXBOlxz14E8dNKfCK5YiTpFps3EJcB75G1DA2K3tZl+i4507vRsRmQMwWUDzJBpIvZqf8ATuFO7qYBZsOMw68ZMbeHFfoPGpO0AUyoSSB9wapxPYqsacdwbwMbwIGmBBAL35FbseAJt1gbjvqr3J2eXd8Q/eF+MfOPoGnpNF28+yzNhYo0NmKgDvuy6a/fjUTZ0AhywrYqq2uO0cT2m5vrprTYZE036mXJB+hOtXX4HwpAV1+B8KEZzNd6/wBMn+Mv+BKVLer9Mm8V/ZpSr1EPKjC+R7ck/lyfEm/d5a3Pcn81L8sf2MFYXuYbY1Pk5/3aatl3U2ukTSRyMEDsHRmIC5soRkJOgNkUi/G7W4Vyus/UX0aMPAY2odxe5KSGfNIw6ePERGwGgxTxsSO0qYxbtvV57MT36fOH2132Uvv1+cKyptD6BzAbimNhIcSzS9IkrOY1GYrLincZb2AYYt1082wIru09whPiXmadgrPHKsYRbLJGsKZ83E3jiy25ZiaJBiV98vzhS9mp79PnD7atqZFFQu63tMcRlYiLEGdTlANszsIzrqBnPW4mqz8W8eeJ+kDGNkNnhjdSqQ4aIrZ75WIwynONVzMBRWuKQ+7X5w+2vYkHaPXRqYUgV23uAMTPLK2IZQ+V1QIhCzJGI1lu3nAJcZDobmmF8nAETRNiWMLrH0yGNMrtFN0ubj1ARdCo0tY8qst5N8Ewx6NLPKeXuVHa312uNNSQKBMZtWbFkF2d1bzFByqwvYELyBNwCdOqTy1VPPo2NWLpJZFfCDTZu1MLgk6KTFpIwCLwXN7XGsd2KXuxCXuxvy4AVI/D7BX/AD44281uPZe1qDMBssdGzjogq3LyAki/vU0PbbMAt79VTpVS8xVhkjFmNlIuNefn5mb6u0Csq6vU3SNC6NPZMO9s71YWVR0cyl0JNuZHMeN7capsZvGgVgrZiQbgAgi+mtwLWP1VUHHI4BEQZ1J4W846g2bg2ax5+i9eGwsAUkYl1kdRm6rMpbQkWycQdNDwqkpqTuSKw1wfbr9g+dbcKq8cMxt2kD1nWo2zN6kmbo2IWXQAa5XNtchYA3/VIv41KxHnL8YVNVE1wi48lBvdhRl00u6pbxIqv2pt0wsMJhurIFDSObWjU24A6F8pHcKt8fiVkmjjBuy4hc47NC44938aBvKVhymOcjhJGl/QB9lvXV8C1tRf2VyXYQbOm2Yt2xMqyOQSS7GQkjLYnUi/naW8BV1g8Jsyf8y8asqAgxOUkvpckaW1voRWM3+5rp1763dr5EaJ3epmu7T3Knv7XiA7BesJRa1rDIWXidbXy8qpcKrjOkqhWW1he9736y8ihOh5hiNOtQzsjfnFYc/nGlU2BWUs+gOmUk3U6nnbtBoqOOXENERcG7Pa/ACF2GvMZlXTupc4NckSnk8s9/ksN0JsmJdOUkdz4odD42Nqc2/ivbco5D6//Fc2JABPJJyjTLfvax+ofTVcJDLNftN6yurbJUqiTN5MWwiQISGBUXHILYsfpA9NLB4cKB22F79vP7PRTOHxYknlB4JZF7yNWb531CpwFRijpjX9zHOVrf1OgUm4Gu0qYJMy3o/TJvFf2aV2lvT+mTeKfskpV6nH5UYHyPbnfpifJ4j92mrRzzrNtzj+Vr8liP3WatJNcb/6HnX0acPA30C+9X5o+yu9CvvF+aPsr1SrnDjyMOvvF+aPspexV96vzR9lOLXmaMkADjcff6aklK2W2z931dbggN3KpA+q/rFSG2LMvmSKPEMv1Bh9NUEGLaHPmcrlF2A1a3o4/fSrHZ28wl0imLW1N43t6Tlt9NVeo2PFEq9o7HkjPtmViTdjmDXOhLEHUi50U8bC/HRlZ7KEvYG2Yg9ZiVChLjzQEW2nDMD7gmrDHYkdIGYox0Ygnqm3aNbDxFVW39vQNGwBTpbEIMqlwW0uGThx52BF9OVLeLUbY5eEwmx5UYeOGMAE5bKBZesbagEcyT3lSKfGEXNFLkW4uq6AgZzljVRwuTqT8bkRVPsXEq9mNgSYwo4nRV4nnlLr8xjzNXfsxcsZAsMzFByCohVWPgCo8Wrj5E4eFfIudrZA1tDYQXrquTUgkn3Kv5w7+jRie9u41V7RxUYkt1ioOoy3XL5tiVBAvbNra1xpRXvLjUijfMQGWE5FtfVrJe1tTdzpbmaz2LykSwEpDHF0eg6we9lOo84WGltRfn3V1Oji8sdTJ789trLCTDkqGiZJE5qHXP4hQ2YEcRbUei5W2t+HjjWFlLEggyq+V8ulipA8/XzvDS5NeE8p6S9XGYONkJNzGesLtckBxe/LRhz8KhYrGQLPAye2xZ865teqM2ZGvxtccdeF789rx6R+PMpvTJUyoGMklsTnNrXN2JLDQMx99aw9HjUrbGPfFRq7gFogsZYXuy2IzHtNwtzRlsBoVbEQqEUriH6oNiyq10PgtiLDs79XNm7uKYpHSLMxlkzKxHXjuVsoHDhpe2obkRSIzUZ2zo5c0dGhxqqpmZGEjXX1fRTToKNcfuzF1jhpQLcYZjZh3AnX0G9Dx3dmZtEGv66W9d/vpW9TTFRafmRTNFax+/8ApWlbp7H6OHpJbnqAKCBfrWA07SNB3G/Oq3Y+70eHIeXLLL7hP92p5Mb+fbjwtRNhMafzraqlyt/dyH3XgDr40nNktUjnZ0tWx72wehhWAfnG60h721I9HDwquwcYQC5sXOUeA4n787U6IyzGSTUk/Xy8a9OgbiB3d3cKyU34f8mCWRXXoe51jz5owLZbEjnbh9HPxr0K8qluFeqbFUqE5ZKUrR2kKVIVIszHeU/lcv8AU/ZJSrzvEPyqX+p+zSlXqcflRhfJI3OH5WvyWI/dJ60k1mu5/wClr8lif3SetKPGuN1/nX0aMPBylSpVzxx6FemW4N9O/wDj/GmxUzZzDNcjMRbKOV+RPba3D7kLRi5SpETF4VzMttCUXNbkxGqjTlfj9xYbN2euHZbkIoFtPc9g+/fXJTKjGyAMb9Z2+pQCfXamWiYBnJZyASTqANNbAcPSTVXbOj9hOdqQvoxB7mH20xi8BhZFJeKFwAT5ik9vG16i4DYkcqXzSDjYhjfieTXU+kV5n3VOuSW9/fLb1lNP7tVSr1F+GykxEOHjb2pCpFzZWNvdg3zHtYnj2dletmYojokkvo1xcEX6wYGx9LeKrxpvGbHnhIcrcA8Vsw7RobHiOyvG1N58kTM3Sg2NlKMUzcjmYWFib6+s1XJhjND1JtUXWPZWkZjx6O766BFJsv8AWZiP6hrG9r7J6CVksSt7ox4sh80+NtD33rQhtnMrsoJJyhgBc5m81QOdlu1u1u8moG2VBt0lna2YqbG3cL9+VBaxOppfSN4bi+DVghpdsAZMLbUi3jw+yrLB7LyLGz6MzaL2Kytx7yRz4ACrnGTwxg2w0YcEgNd2sQua4DsRe5X53KmQlyATdr317cuX6xf01unltUjRHGtSk1XP+gp9giKaHEBb9PAV7bTCIMvjmygW8aneTn25S7FukTMmb3LKxRxm/WDFrdzGn3mXo4LglFljIbmpj5Hv0At2NccjS3cmTDxO/m9IqsU1zZznzE9mhUW7QawN2rKzzqXTteuyT+r/AIf7HjenZUksmZATYAaAHhQxJh3TkvoA/wBKO9jYwMhYnn9VUG2XV5XI1BI+i1MhJx8Jzu5KK2ZVYPBGRizE5eZ5m3IVbykHLwAHBRwA5eJphcQW0A0Gl+XgKcAptWY8mVs597V0Cu2roFW4MwrV2lSoAVIUqQoAy/eP9Kl/qfskpUt4/wBKk8I/2MdKvU4/KjC+R/dD9LX5PE/uk9aUeNZtuh+lp8niP3SetJNcbr/Ovo0YeDlKlSrnjhVN2NKFxEZIuL5T6RofQwBqFXuGXKwYcqC0XTL+SHO5JBtflb6ybCvU13TKqgIdLA6G/MtbUeAt315weIgaLpHQEA2ObXrDiLGq/EbwZ2JLAWuLaaAfYR9xStzfHdkxMDPH5gNv1WX6nK/XTku13i0kZVNr2kGXTtuCV+mqDE75xjhJOxvbq5Qv98AH11T4zeiB268kn/MiYHwOTMPTV1B+oLxMJto7dZ1ZQBrbg2YC1/e8uFQdjKlnZ7s5NhZ2TS3LKRc30IN+VCe3t543jyQLdz/vArKV8LkXY8LhQBc1UwbZxI/3z+k5j6SQT6zTVCkaIYZyQY7bMUTgRAozXZg2XKOAz6Acr8RrbvqvMoBvbrAXHM3Bspbvub27bd9qVXYG+bM7HznNzfloCbW9J7LV1nfMNSTe1zxLcL24XGoC8r3NqQ4WzQoUtNjcisSVAucxt3twIB52NgTzNuzS92XgQsq3OZrFibWFxlUAdwvfxpnZeyWkdQouzWUG+nHqxq2nE3BfTiwHapbit3J8P15I8qAWzXXziRpYHsXwHDlVtDe6DqusqHbv0f7lfipSoW3DpI7jkbOpFxwNenkEjOCoBBHm3FgVHI3B1uaaxbXyj9dfoOb6ga6gs7d4U+nrD6gKo4JuzlxlWH/P+0e1gyiyyetW/wCm/wBdePYQ4sxY9gGVfTqSfop9FuQBxJAHiTYfTUjH7OkhYLKuUkXAuDpcjke6rKD5M7ytkZVtwr1XK7UiztdqVhdlSyI0iLdFvdri2gueJ107KiA1NNAdtXbUq9QxFmVV1ZiABfiTwGtRuB5tStwp/GYN4mySDK2htcc+HCmTy8andPcDLN4f0mTwi/YRUqW8P6S/xYv2EVKvVY/KjBLkk7ma4xPk8R+6T1Nm8qihiPY7aEj84OR+JUPcv9MT5PEfus9DR2BPIrTJGWjM/QZgR+ce5VLXvqOdrd9c7qIKU9/YdjdIME8qyXF8OwHM9IDp4ZBf10bwTq6q6EMrAEEcCDwNYZtHZsmHleGVcskbFWW4NmHEXBIPoq+3e32fDYeSKxY2vEfeMeN/1fdW7fGsmTAmvCNUvcL94PKBHhpjEIzKVHWIcKAfe+abm1qrfxrr/wAM39qP/pWeuxYkkkkm5J4knia7NAyGzKVNgbEEGzC4OvIggirrDBLgjUzYcDtozQxzWaOOW5sDmyuGKXOgvcKOXL1yABewJIJXMzcSoOqgDgvG9RNxB/6fB4P+1erHEbNHFND2e5P0Gx+/fWSTSk0aIZNqZCnwYdnK2sWPqJ0qK+zGGlgR2EXH/j0Wp67K1uDe9IsT9NmHeppyDaBBswtU22Ojtuio/okG/U+abADwN/r7a8YbY/SErGDdQCQbC1789QOHYav0ZVVmJ6x5V62BDZGkP+8a4+KNF9B1b+sKq+LND6vLj9Soi3clHmjLfiSQT6+z0+irHAbu5bF2vbgBw7+P+nCrgvXkmlip9blkq4GxJbE4QA//AJEQ/wDkQUf7adP6RwqmYln6pw51QqEmbpbHS91tWdYlikkEgXN0cqSEDQkI6sQO/Srfa28mfaGGxYia0QsVuM2qyrx4e7HqrTilFRpmB3dhPiMbA20lgGGZzErMSqJlDt0dm1ItZSRc8zpUjG4Zel2ezJHnkcpIUAyH8nlc8tQGXShGLe0xbSkxPQu0cseXKCMykZLHXQ+afXT0m+i/kWTDSKuGe+UuCcvQSRAXtx64OvYacpQrcjfgIdulGgntGimHFQqpVQD+cwxv42cjwqZv7KIcFiJ8gZggF7A2GaxIvw840GYzfAvHiF9juDLOkw6y6BDAbeJ6I+sVL2xvx7JhxMLYdwksJjHWW4YhwW+lSPA1LnD3K0wwxGHw0doX6FUMZsDYSEggZh3a+dxuar9gTIcLs9jGhM3VJKgnSCZ73tx9rt6TVJhfKHmAkbCsMQsZjvnHREkgnvtmF7W7r86gbM3vMcOBjMDk4ZrsQws3tM0enZrIDRrhYUwjmxYjwW0OogWKaVVAXSxyG5/WBc2PKy9lXD4OJnkw/RIEWFWFgL3ZpV49vUBvQBjd5TJhsdCIWDYh2dSSLDMEsCOeq1ax+ULOruuFdJ2jCElgY9CxFuZALk8BRrgTTLzYHRmDAjo0IxEPSOSoJJMaP9bVHwcqRYbMkaEjH9B1hc29miEEHjmC8D2gVQbt769HBh4pcM5kw0fRq6sAhAUKCb6gkKL6GmNl74lIWinwrSN7JOIBVwq3afpgddbqx0HA2FyL0KWMimGIxkbYzExAx+yQkZjEg4qU5cyL3vbhpQ5vKtp/zXRaC66WJuesMulj/Cm5d9wZZhJhXMcoSxVwJFKix1000BuDcemltvbPsmQPlyAAKATc8Sdbc9aTmlFx2LRTsxzeL9Jf4kP7vFSr1vMPyp/iQfu0NKu9j8qMcuR/cs/lifJ4j91noq8mkkY2fiDLwjxb4pe9sJHHKB6QCKFNzf0xPk8R+6T0HYmdgzgMQMzaAm2twdPDSsWbz/2/7HQ4N2xW7mHlxchlgjdXxZZ5GS56UbQhiEOb3pgYno+ebNbnVG+78eJiAhw8EMskWFlaQwe05Gskiq3CKQEq+hBcEisx2KzzYiKNpHAklW5DG+Y6Z/jDtrztfDz4eR4JHbS2mY5WA8wgX1HMdlJvei5s8u7mGD2bCxFmjVGz4dIzcJtW7rGvVjJ9jxkEa2UHjrUHaOzUnjllmw8ZvBGHk6IDJGuyTLG6kAZfykZc36ipe2lZntzAzQRwPJJJ0koZiCx6oFgo48bM1/jEdtUz46QixdyMoWxY2yg3C2vwB1tQnfAGubif7Pg8H/avV9VDuH/s+Dwf9q9X1c3J52NXB5kiDCzAEdhFx9NV2L2cy6xEntQ6n+qW1HgTbw52dKqp0WTa4BqPC9KwTrW4udRYe97nbhbkLnkLkAXkNANABwA5CvbGvNS5WTJ2KlXaVVKj2FwMkpIjRnI45Re3j2U4mypS5QRuXXUrlNwDzt2VY7lTSCDFlnVIVfrOtzKDkTqqOFu89p0orz/+qEcvYgP/AMx+2tUcCaTso5AJFsqVmyrG5YAEjKbgHgT2XqNiVMbZZAUNwCCLEX8aKt394jNBtKeUFOjkI9q88LHChGXMbZtTx0ueVU/lScs0RKFDZdDlvo/6pIqHhSV2GoscduisRUNiEDOyqqkWY5nVbgFrm2alJufZpR0o9qQOerxDB+/9Spu+2JhGJwSvEWlaaLo5L6IBPHmFr63FWOL/ADuP/wDbR/4cRTezD2I1MHU3TJ9jkSC04uDl832vOBx1uAfVULCbKD4s4bOAwz6245O69G+wJk6DCIfP9jpIvgqIrEeGcD+tQbsz/b39vVZYYpolSZL/AATvMIkmRjZi9uKBSo1Fybktw04Gm8fuuUERikWRZHEYNrdY37zpofVVlsfFxNtfELHEUdYmEjX88mSOzDXS2vrrzBphtn/+7H1z1bswaI1MibR3T6KKR1lVzEM0i2tYBcx5n3OutPruSSFtMuZlzBSvEC1+fAZhr3ipe1R7Vtf5I/ugqyjX8owh/wD15frw1T2IewamDez91M6BpJVjLO0ai17spYEcRzQ+gU0N2jlxBLi+HNiLceorg3vpcMKsNlTOoePFojYeTFyrA6sc4Z55cqsAAVs1wHU3GnjUfA4dcN/ScJkLElHXO13IeFQBc+cRlt6BVHijQamYbvP+lP8AEh/d4a7XN5f0l/iQfu0NKu5j8iMsuWed28ckOJR5CQgWVSQCbdJBKg0GvnOKal2LgSxJxUmpJ/NNz/q1uv4jdndk39qfspfiN2d2Tf2p+yscnCTt2NSaMR2bs/AwyxyjEyEowYDomsbHh5tXu0dsYCeSKSQktEbjqPY9gbqagNr/AKmtR/Ebs7sm/tT9lL8Ruzuyb+1P2UtwxN3uWuRkm8uJwWNKF8Q6ZAQLROb5iO1e6qQ7BwH/ABUv9i32VucvkR2YoLN0oUAkkzEAAakkkaC1UGK3F2L7ExOIwztiPY8bSMqYn3qlgCQCQDbQ2t41KjjiqVh4gU2LvHhMNAkKyMwS+pRwTmYtyQ9tTTvthvf/AN2T+XRNt3ydbFwoKySMsvRs6RNiMrNlBsOGlyLA8zwvTT7h7DjjgfEytA00ayBHxGoDAHs80E2zEAaVR4cLduwuQOnffDe//uy/yqX4b4b34+bL/Joq2h5ONhQG005jNlbrYi3VfNlb4pynXhpTuB8l+xJpXhimaSRBdkXEXYC9ibDsOh7DpUdjB8k6pAeN9MN78eqb+RXRvnhvhF9U38iizAeTbYc0rQwzmSRb3RcRc6aNa3Gx424Uzh/JxsWZkEEvSZnVDbEn3cbuoWynM5CE5dNA2ulqOxg+Q1SBr8M8N8IvzZv5FL8M8N8KvzZ/5FFaeTPYZxHsYTEz6jo/ZHXuBcrb3wGtuNq8w+TjYTT+x1nJmuV6MYjrZl4qO1hzHEWNR2MPyGqQJ7J8oXsUTLDPFklOYh4pms1gLj2ocgONxpwqwTyrn2QJzPDm6Poz7VPbLmzfBcb1dw+TvYLyrCuIzSsSAgxHWJUkFfjAqdOOlODyabD9kexumPT8Oj9kde9r5be+trbjamaMfFsi2COy9/hhZJWgniKTG7pJFMyE2te3Qgg209Ve94N+o8X1pJ0z6Wsk9hY3AA6DhfvoqTybbDOI9jicme5HR+yOtcalbe+A9zxryvk82EZRCJ7ysxUJ7I6xZWKlbe+zKRbjpUPHie24XIGd4N/UxgQyYhFkjN1ZEnWxBBBHtB1BAqXP5WJJYHikxMIzLlLLDOrkEWOvREC4PIDuqz2LuHsTElwjuCs5gA6fVmGYrbT3QRmA7FNTsZ5L9ixZ+llZMjKr5p7ZWZcyg3GhK6juqdGP3YWwYi8pZWTDuMRF7RG0S2insUYJcN7Tr+bU+imfw+jXFjFJNGJOte8cxHX87ToaLcP5LtiyRPKkrmOMZnbpzZRkD3bTQZCG8DUjF+R/ZMURllaRI1GYu09lAPC5I76jRj+QtgLLv8FxfsuHEKspBDDo5ijA2upBiGlwD26VI255SjiVjzYlEaJxInRxTKA6nRrGM38CbamiaPyc7DaHpxOeizZC/sjqhvek8m7jTc3k/wBgoIi+IyiUZo82ItmW9swvyvpc86nRj+QtlDtDyrPiMO8Ms8QDrlYpFMrEEWIJ6MjXutT2G8skwAUzw5QLXEEt9BYf7s/VRZhfItsuRFeMysjqGVhMSCrC6kacCDenfxG7O7Jv7U/ZU6cfyFyATZHlSkw+ZVxEciM7P7ZFMxBdizZSIwRdiTrfjpT+G8qGs+eeNhObteOa/mhbC0FgMoHKjT8Ruzuyb+1P2UvxG7O7Jv7U/ZUOGP5C2YZt3FLJiHZDmW0YBsRfJDGhNmANrqeIFcrdPxG7O7Jv7U/ZSrVHPFKhbg2aDSpUqxjRUqVKgCl3y2W+JwM8UYDOyiysbK2VgxQnkGAy376FN4cDiMcs8keElgy4DE4cLJkEksk3RlI1COwyJkPWJAu2nM1otcoABNvYGdG2jGuEfEezUHRupTKLYcRdFLnYFQrKXBAN85trVfjNnY0DolinUPhIYwcOuGGd1jIZcRLNmZArGwCi1ibXJrS6VAGf7D3dmWKXPCQx2VhcOt7X6RExAkjGvaUvy4U9+DUxXAIimLJs/EQMwt7VJJHhlQGx45lY6e9NHdKgDNd3NhT9Jg45Y8cPYxBPSPhhhoykbJ7UYo88ikHKFGXQ9a1rVZbM2BKmD2NH0RVoJImmXTqWws6uTr8I4BtzNG9doAB9hQTQrFhHwJcpiHkM75OgytK79OpzFzMVawXKCGJ1AF6o4dl46R8IHhnUQYuOSSMLho8Ii9I12iCe2yWzXuTwLE66VqlcoABsNu9KMBAnRESLtBZ2Glwv9IFzIdfgde22ndXrY8M0OXCtgTIRinmM7ZOgyvO8onBLF+mCtYLlvmHELrRxXKAMs2VuxiUWHCyrjnMcysWD4ZcIQk3SCcN0ZluSM2Tz8xIJt1qvl3fkGBydFaQ7R6cjS+X+k+k6T+wF+22ndRtSoAz/ABOCxC3Iw0rHD7ROJsMvtsUolF4rtZmUSXKnLwtTUmycRPiHlbDSIr47BzBXyZujihALsFYgWYcL3GlaJXaAAHe/Zbtj4YUt0ePCLiB2Jg3EhbvDxsYT4p6bjemGSVYnSBpPYuKSVozlBkVEYFortYkGQMAxW5Q91TMLhE9nzyZFz9FEuewzZSz3W/G2g07hV1QBnuK2PPiZXxHsZ40kxOA9rfL0hXDSsZJ3VWIGjhbXJtGNOAr3tyZoJ9pEQ+yhNAmYh47RBYnHRziRwY4iLyBrG+Z9L8T4UH747HglxmCMkMTlmKMWRWJUEEKSRqoJJt30AW25CFdm4IEEEYWAEHjcQperuuAV2gBUqVKgBUqVKgD/2Q=="/>
          <p:cNvSpPr>
            <a:spLocks noChangeAspect="1" noChangeArrowheads="1"/>
          </p:cNvSpPr>
          <p:nvPr/>
        </p:nvSpPr>
        <p:spPr bwMode="auto">
          <a:xfrm>
            <a:off x="368300" y="1476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dirty="0"/>
          </a:p>
        </p:txBody>
      </p:sp>
      <p:sp>
        <p:nvSpPr>
          <p:cNvPr id="3" name="2 Rectángulo"/>
          <p:cNvSpPr/>
          <p:nvPr/>
        </p:nvSpPr>
        <p:spPr>
          <a:xfrm>
            <a:off x="2088159" y="1109875"/>
            <a:ext cx="6709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CLASIFICACIÓN DE BIOINSUMOS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68299" y="3706689"/>
            <a:ext cx="85050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buClrTx/>
            </a:pPr>
            <a:endParaRPr lang="es-ES" dirty="0">
              <a:solidFill>
                <a:srgbClr val="88B800"/>
              </a:solidFill>
              <a:latin typeface="Century Gothic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275856" y="1772816"/>
            <a:ext cx="1978467" cy="415498"/>
          </a:xfrm>
          <a:prstGeom prst="rect">
            <a:avLst/>
          </a:prstGeom>
          <a:solidFill>
            <a:srgbClr val="9BC309"/>
          </a:solidFill>
        </p:spPr>
        <p:txBody>
          <a:bodyPr wrap="square">
            <a:spAutoFit/>
          </a:bodyPr>
          <a:lstStyle/>
          <a:p>
            <a:pPr algn="ctr"/>
            <a:r>
              <a:rPr lang="es-CO" sz="21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GRUPO I: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1" y="2222483"/>
            <a:ext cx="8162925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80047" y="4942865"/>
            <a:ext cx="20162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838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5969</TotalTime>
  <Words>1661</Words>
  <Application>Microsoft Office PowerPoint</Application>
  <PresentationFormat>Presentación en pantalla (4:3)</PresentationFormat>
  <Paragraphs>421</Paragraphs>
  <Slides>34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cesar.corredor</dc:creator>
  <cp:lastModifiedBy>LOGISTICA</cp:lastModifiedBy>
  <cp:revision>375</cp:revision>
  <cp:lastPrinted>2016-07-26T21:35:13Z</cp:lastPrinted>
  <dcterms:created xsi:type="dcterms:W3CDTF">2012-04-30T22:09:40Z</dcterms:created>
  <dcterms:modified xsi:type="dcterms:W3CDTF">2016-07-27T14:41:45Z</dcterms:modified>
</cp:coreProperties>
</file>