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55" r:id="rId2"/>
    <p:sldId id="459" r:id="rId3"/>
    <p:sldId id="460" r:id="rId4"/>
    <p:sldId id="461" r:id="rId5"/>
    <p:sldId id="462" r:id="rId6"/>
    <p:sldId id="463" r:id="rId7"/>
    <p:sldId id="494" r:id="rId8"/>
    <p:sldId id="496" r:id="rId9"/>
    <p:sldId id="479" r:id="rId10"/>
    <p:sldId id="478" r:id="rId11"/>
    <p:sldId id="493" r:id="rId12"/>
    <p:sldId id="498" r:id="rId13"/>
    <p:sldId id="497" r:id="rId14"/>
    <p:sldId id="500" r:id="rId15"/>
    <p:sldId id="501" r:id="rId16"/>
    <p:sldId id="502" r:id="rId17"/>
    <p:sldId id="504" r:id="rId18"/>
    <p:sldId id="509" r:id="rId19"/>
    <p:sldId id="506" r:id="rId20"/>
    <p:sldId id="499" r:id="rId21"/>
    <p:sldId id="481" r:id="rId22"/>
    <p:sldId id="503" r:id="rId23"/>
    <p:sldId id="505" r:id="rId24"/>
    <p:sldId id="467" r:id="rId25"/>
    <p:sldId id="484" r:id="rId26"/>
    <p:sldId id="507" r:id="rId27"/>
    <p:sldId id="508" r:id="rId28"/>
    <p:sldId id="510" r:id="rId29"/>
    <p:sldId id="511" r:id="rId30"/>
    <p:sldId id="483" r:id="rId3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F4851B4-A3C3-D54B-969A-05CB3B143450}">
          <p14:sldIdLst>
            <p14:sldId id="455"/>
            <p14:sldId id="459"/>
            <p14:sldId id="460"/>
            <p14:sldId id="461"/>
            <p14:sldId id="462"/>
            <p14:sldId id="463"/>
            <p14:sldId id="494"/>
            <p14:sldId id="496"/>
            <p14:sldId id="479"/>
            <p14:sldId id="478"/>
            <p14:sldId id="493"/>
            <p14:sldId id="498"/>
            <p14:sldId id="497"/>
            <p14:sldId id="500"/>
            <p14:sldId id="501"/>
            <p14:sldId id="502"/>
            <p14:sldId id="504"/>
            <p14:sldId id="509"/>
            <p14:sldId id="506"/>
            <p14:sldId id="499"/>
            <p14:sldId id="481"/>
            <p14:sldId id="503"/>
            <p14:sldId id="505"/>
            <p14:sldId id="467"/>
            <p14:sldId id="484"/>
            <p14:sldId id="507"/>
            <p14:sldId id="508"/>
            <p14:sldId id="510"/>
            <p14:sldId id="511"/>
            <p14:sldId id="483"/>
          </p14:sldIdLst>
        </p14:section>
        <p14:section name="Sección sin título" id="{E856FC17-F2F9-8C46-9A69-4999075755F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6D339D"/>
    <a:srgbClr val="7F23AD"/>
    <a:srgbClr val="0B3468"/>
    <a:srgbClr val="445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9109" autoAdjust="0"/>
  </p:normalViewPr>
  <p:slideViewPr>
    <p:cSldViewPr showGuides="1">
      <p:cViewPr>
        <p:scale>
          <a:sx n="100" d="100"/>
          <a:sy n="100" d="100"/>
        </p:scale>
        <p:origin x="-50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BF5C7-B65A-D14B-B9D4-0C2CCD40C6C5}" type="datetimeFigureOut">
              <a:rPr lang="es-ES" smtClean="0"/>
              <a:t>27/07/2016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2D1B0-7AC3-754E-84D3-0BF2413BC7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5519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6117F-4B76-43B1-8955-470347DB2BC9}" type="datetimeFigureOut">
              <a:rPr lang="es-CO" smtClean="0"/>
              <a:t>27/07/2016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B6A0-9FF9-4955-94D7-AB5E53B810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838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CD5334-EBC9-1C40-ADF0-A2A95ADE2571}" type="slidenum">
              <a:rPr lang="es-ES_tradnl" sz="1200">
                <a:latin typeface="Times" charset="0"/>
              </a:rPr>
              <a:pPr/>
              <a:t>7</a:t>
            </a:fld>
            <a:endParaRPr lang="es-ES_tradnl" sz="1200">
              <a:latin typeface="Times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3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5D4D01-124A-ED4A-B158-D84FE4AC40D5}" type="slidenum">
              <a:rPr lang="es-ES_tradnl" sz="1200">
                <a:latin typeface="Times" charset="0"/>
              </a:rPr>
              <a:pPr/>
              <a:t>13</a:t>
            </a:fld>
            <a:endParaRPr lang="es-ES_tradnl" sz="1200">
              <a:latin typeface="Times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435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5A153AE-D00D-C040-898D-2FA429DE9D2D}" type="slidenum">
              <a:rPr lang="es-ES_tradnl" sz="1200">
                <a:latin typeface="Times" charset="0"/>
              </a:rPr>
              <a:pPr/>
              <a:t>18</a:t>
            </a:fld>
            <a:endParaRPr lang="es-ES_tradnl" sz="1200">
              <a:latin typeface="Times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6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19C8-E9FF-4F5C-B620-B2874AE87265}" type="datetimeFigureOut">
              <a:rPr lang="fr-FR"/>
              <a:pPr>
                <a:defRPr/>
              </a:pPr>
              <a:t>27/07/2016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B648-0DBC-4F80-9DF1-0E60A35A3075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513C-6E66-4F6D-BD0B-29FF5EC9CB3A}" type="datetimeFigureOut">
              <a:rPr lang="fr-FR"/>
              <a:pPr>
                <a:defRPr/>
              </a:pPr>
              <a:t>27/07/2016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D5586-263C-4463-8776-21E6E1E47A39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77E1-9DA2-4936-A707-862C2C012F6A}" type="datetimeFigureOut">
              <a:rPr lang="fr-FR"/>
              <a:pPr>
                <a:defRPr/>
              </a:pPr>
              <a:t>27/07/2016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0545A-BDF0-4673-8381-783F672B860C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A0BE-7F71-4062-B128-CB63AE98A1B1}" type="datetimeFigureOut">
              <a:rPr lang="fr-FR"/>
              <a:pPr>
                <a:defRPr/>
              </a:pPr>
              <a:t>27/07/2016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5AACB-DFCA-4372-8936-8C35D40342AC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32359-6700-4A83-8F83-BBFE96F55A53}" type="datetimeFigureOut">
              <a:rPr lang="fr-FR"/>
              <a:pPr>
                <a:defRPr/>
              </a:pPr>
              <a:t>27/07/2016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CD077-59F2-4A25-B728-D351D53480B3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42088-26D9-430B-8311-836E5017AA91}" type="datetimeFigureOut">
              <a:rPr lang="fr-FR"/>
              <a:pPr>
                <a:defRPr/>
              </a:pPr>
              <a:t>27/07/2016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094F-97DF-4EEB-A0E6-A2CFDBF41331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C395F-36A8-4AE5-A01F-5C00D1150D75}" type="datetimeFigureOut">
              <a:rPr lang="fr-FR"/>
              <a:pPr>
                <a:defRPr/>
              </a:pPr>
              <a:t>27/07/2016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023C1-20F4-490F-B582-25E2E0FC0374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C836-D373-4727-812F-25D496E66041}" type="datetimeFigureOut">
              <a:rPr lang="fr-FR"/>
              <a:pPr>
                <a:defRPr/>
              </a:pPr>
              <a:t>27/07/2016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A057-346E-4030-A2FD-FB40588FF13C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22040-0BD3-4938-98B2-82EA03E5DE4C}" type="datetimeFigureOut">
              <a:rPr lang="fr-FR"/>
              <a:pPr>
                <a:defRPr/>
              </a:pPr>
              <a:t>27/07/2016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9F23-423D-4B90-88F0-14A5AA0D3546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4D119-4D10-4569-A92D-6840CC65B308}" type="datetimeFigureOut">
              <a:rPr lang="fr-FR"/>
              <a:pPr>
                <a:defRPr/>
              </a:pPr>
              <a:t>27/07/2016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DC9AF-C54C-4CF2-B72A-9951B5F82DCA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48E1F-9681-4D66-B0E2-0C8E17C8F48F}" type="datetimeFigureOut">
              <a:rPr lang="fr-FR"/>
              <a:pPr>
                <a:defRPr/>
              </a:pPr>
              <a:t>27/07/2016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46BD4-89E2-4C48-9163-B84AF43EE433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9E2455-D19E-41C1-AAE9-5D7190EB20A3}" type="datetimeFigureOut">
              <a:rPr lang="fr-FR"/>
              <a:pPr>
                <a:defRPr/>
              </a:pPr>
              <a:t>27/07/2016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54782A-8D24-4D66-BFD1-2FE0756ADF0C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10.jpg"/><Relationship Id="rId5" Type="http://schemas.openxmlformats.org/officeDocument/2006/relationships/image" Target="../media/image16.jpeg"/><Relationship Id="rId10" Type="http://schemas.openxmlformats.org/officeDocument/2006/relationships/image" Target="../media/image9.jpeg"/><Relationship Id="rId4" Type="http://schemas.openxmlformats.org/officeDocument/2006/relationships/image" Target="../media/image15.png"/><Relationship Id="rId9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79" y="852742"/>
            <a:ext cx="6865442" cy="51525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5" y="3491958"/>
            <a:ext cx="1676403" cy="16215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55" y="3491958"/>
            <a:ext cx="1673355" cy="16215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26" y="3491958"/>
            <a:ext cx="1673355" cy="162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5" y="3491958"/>
            <a:ext cx="1676403" cy="16215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sp>
        <p:nvSpPr>
          <p:cNvPr id="15" name="Shape 90"/>
          <p:cNvSpPr>
            <a:spLocks noGrp="1"/>
          </p:cNvSpPr>
          <p:nvPr>
            <p:ph type="sldNum" sz="quarter" idx="4294967295"/>
          </p:nvPr>
        </p:nvSpPr>
        <p:spPr>
          <a:xfrm>
            <a:off x="4848200" y="6079578"/>
            <a:ext cx="160735" cy="2857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C4946"/>
                </a:solidFill>
              </a:rPr>
              <a:t>10</a:t>
            </a:fld>
            <a:endParaRPr>
              <a:solidFill>
                <a:srgbClr val="4C4946"/>
              </a:solidFill>
            </a:endParaRPr>
          </a:p>
        </p:txBody>
      </p:sp>
      <p:sp>
        <p:nvSpPr>
          <p:cNvPr id="32" name="Marcador de contenido 2"/>
          <p:cNvSpPr txBox="1">
            <a:spLocks/>
          </p:cNvSpPr>
          <p:nvPr/>
        </p:nvSpPr>
        <p:spPr>
          <a:xfrm>
            <a:off x="2051720" y="476672"/>
            <a:ext cx="671743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smtClean="0"/>
              <a:t>EN BUSCA DE LA </a:t>
            </a:r>
            <a:r>
              <a:rPr lang="es-ES" dirty="0" smtClean="0">
                <a:solidFill>
                  <a:srgbClr val="FF0000"/>
                </a:solidFill>
              </a:rPr>
              <a:t>CONFIANZA</a:t>
            </a:r>
          </a:p>
          <a:p>
            <a:pPr marL="0" indent="0">
              <a:buNone/>
            </a:pPr>
            <a:r>
              <a:rPr lang="es-ES" dirty="0" smtClean="0"/>
              <a:t>(CAUSA DEL CONTRATO)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¿</a:t>
            </a:r>
            <a:r>
              <a:rPr lang="es-ES" dirty="0" smtClean="0">
                <a:solidFill>
                  <a:srgbClr val="FF0000"/>
                </a:solidFill>
              </a:rPr>
              <a:t>Confianza</a:t>
            </a:r>
            <a:r>
              <a:rPr lang="es-ES" dirty="0" smtClean="0"/>
              <a:t> sobre qué?</a:t>
            </a:r>
          </a:p>
          <a:p>
            <a:pPr lvl="1"/>
            <a:r>
              <a:rPr lang="es-ES" dirty="0" smtClean="0"/>
              <a:t>Una persona</a:t>
            </a:r>
          </a:p>
          <a:p>
            <a:pPr lvl="1"/>
            <a:r>
              <a:rPr lang="es-ES" dirty="0" smtClean="0"/>
              <a:t>Un producto</a:t>
            </a:r>
          </a:p>
          <a:p>
            <a:pPr lvl="2"/>
            <a:r>
              <a:rPr lang="es-ES" dirty="0" smtClean="0"/>
              <a:t>Bien </a:t>
            </a:r>
          </a:p>
          <a:p>
            <a:pPr lvl="2"/>
            <a:r>
              <a:rPr lang="es-ES" dirty="0" smtClean="0"/>
              <a:t>Servicio</a:t>
            </a:r>
          </a:p>
          <a:p>
            <a:pPr lvl="1"/>
            <a:r>
              <a:rPr lang="es-ES" dirty="0" smtClean="0"/>
              <a:t>Un proceso</a:t>
            </a:r>
            <a:endParaRPr lang="es-ES" dirty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68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5" y="3491958"/>
            <a:ext cx="1676403" cy="16215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sp>
        <p:nvSpPr>
          <p:cNvPr id="15" name="Shape 90"/>
          <p:cNvSpPr>
            <a:spLocks noGrp="1"/>
          </p:cNvSpPr>
          <p:nvPr>
            <p:ph type="sldNum" sz="quarter" idx="4294967295"/>
          </p:nvPr>
        </p:nvSpPr>
        <p:spPr>
          <a:xfrm>
            <a:off x="4848200" y="6079578"/>
            <a:ext cx="160735" cy="2857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C4946"/>
                </a:solidFill>
              </a:rPr>
              <a:t>11</a:t>
            </a:fld>
            <a:endParaRPr>
              <a:solidFill>
                <a:srgbClr val="4C4946"/>
              </a:solidFill>
            </a:endParaRPr>
          </a:p>
        </p:txBody>
      </p:sp>
      <p:sp>
        <p:nvSpPr>
          <p:cNvPr id="32" name="Marcador de contenido 2"/>
          <p:cNvSpPr txBox="1">
            <a:spLocks/>
          </p:cNvSpPr>
          <p:nvPr/>
        </p:nvSpPr>
        <p:spPr>
          <a:xfrm>
            <a:off x="2051720" y="476672"/>
            <a:ext cx="671743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dirty="0" smtClean="0"/>
              <a:t>EN BUSCA DE LA CONFIANZA</a:t>
            </a:r>
          </a:p>
          <a:p>
            <a:pPr marL="0" indent="0">
              <a:buNone/>
            </a:pPr>
            <a:r>
              <a:rPr lang="es-ES" sz="2800" dirty="0" smtClean="0"/>
              <a:t>(CAUSA DEL CONTRATO)</a:t>
            </a:r>
          </a:p>
          <a:p>
            <a:pPr marL="0" indent="0">
              <a:buNone/>
            </a:pPr>
            <a:endParaRPr lang="es-ES" sz="2800" dirty="0" smtClean="0"/>
          </a:p>
          <a:p>
            <a:r>
              <a:rPr lang="es-ES" sz="2800" dirty="0" smtClean="0"/>
              <a:t>¿</a:t>
            </a:r>
            <a:r>
              <a:rPr lang="es-ES" sz="2800" dirty="0" smtClean="0">
                <a:solidFill>
                  <a:srgbClr val="FF0000"/>
                </a:solidFill>
              </a:rPr>
              <a:t>Confianza</a:t>
            </a:r>
            <a:r>
              <a:rPr lang="es-ES" sz="2800" dirty="0" smtClean="0"/>
              <a:t> para quién?</a:t>
            </a:r>
          </a:p>
          <a:p>
            <a:pPr lvl="1"/>
            <a:r>
              <a:rPr lang="es-ES" sz="2400" dirty="0" smtClean="0"/>
              <a:t>Sistemas Voluntarios</a:t>
            </a:r>
          </a:p>
          <a:p>
            <a:pPr lvl="2"/>
            <a:r>
              <a:rPr lang="es-ES" sz="2000" dirty="0" smtClean="0"/>
              <a:t>Un comprador específico</a:t>
            </a:r>
          </a:p>
          <a:p>
            <a:pPr lvl="2"/>
            <a:r>
              <a:rPr lang="es-ES" sz="1600" dirty="0" smtClean="0"/>
              <a:t>El público en general</a:t>
            </a:r>
          </a:p>
          <a:p>
            <a:pPr lvl="1"/>
            <a:r>
              <a:rPr lang="es-ES" sz="2400" dirty="0" smtClean="0"/>
              <a:t>Sistemas Obligatorios</a:t>
            </a:r>
          </a:p>
          <a:p>
            <a:pPr lvl="2"/>
            <a:r>
              <a:rPr lang="es-ES" sz="2000" dirty="0" smtClean="0"/>
              <a:t>Una Entidad Estatal de Control</a:t>
            </a:r>
            <a:endParaRPr lang="es-ES" sz="2000" dirty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12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5" y="3491958"/>
            <a:ext cx="1676403" cy="16215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sp>
        <p:nvSpPr>
          <p:cNvPr id="15" name="Shape 90"/>
          <p:cNvSpPr>
            <a:spLocks noGrp="1"/>
          </p:cNvSpPr>
          <p:nvPr>
            <p:ph type="sldNum" sz="quarter" idx="4294967295"/>
          </p:nvPr>
        </p:nvSpPr>
        <p:spPr>
          <a:xfrm>
            <a:off x="4848200" y="6079578"/>
            <a:ext cx="160735" cy="2857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C4946"/>
                </a:solidFill>
              </a:rPr>
              <a:t>12</a:t>
            </a:fld>
            <a:endParaRPr>
              <a:solidFill>
                <a:srgbClr val="4C4946"/>
              </a:solidFill>
            </a:endParaRPr>
          </a:p>
        </p:txBody>
      </p:sp>
      <p:sp>
        <p:nvSpPr>
          <p:cNvPr id="32" name="Marcador de contenido 2"/>
          <p:cNvSpPr txBox="1">
            <a:spLocks/>
          </p:cNvSpPr>
          <p:nvPr/>
        </p:nvSpPr>
        <p:spPr>
          <a:xfrm>
            <a:off x="2051720" y="476672"/>
            <a:ext cx="671743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dirty="0" smtClean="0"/>
              <a:t>EN BUSCA DE LA CONFIANZA</a:t>
            </a:r>
          </a:p>
          <a:p>
            <a:pPr marL="0" indent="0">
              <a:buNone/>
            </a:pPr>
            <a:r>
              <a:rPr lang="es-ES" sz="2800" dirty="0" smtClean="0"/>
              <a:t>(CAUSA DEL CONTRATO)</a:t>
            </a:r>
          </a:p>
          <a:p>
            <a:pPr marL="0" indent="0">
              <a:buNone/>
            </a:pPr>
            <a:endParaRPr lang="es-ES" sz="2800" dirty="0" smtClean="0"/>
          </a:p>
          <a:p>
            <a:r>
              <a:rPr lang="es-ES" sz="2800" dirty="0" smtClean="0"/>
              <a:t>¿Qué tipo de </a:t>
            </a:r>
            <a:r>
              <a:rPr lang="es-ES" sz="2800" dirty="0" smtClean="0">
                <a:solidFill>
                  <a:srgbClr val="FF0000"/>
                </a:solidFill>
              </a:rPr>
              <a:t>Confianza</a:t>
            </a:r>
            <a:r>
              <a:rPr lang="es-ES" sz="2800" dirty="0" smtClean="0"/>
              <a:t>?</a:t>
            </a:r>
          </a:p>
          <a:p>
            <a:pPr lvl="1"/>
            <a:r>
              <a:rPr lang="es-ES" sz="2400" dirty="0" smtClean="0"/>
              <a:t>Calificada</a:t>
            </a:r>
          </a:p>
          <a:p>
            <a:pPr lvl="2"/>
            <a:r>
              <a:rPr lang="es-ES" sz="2000" dirty="0" smtClean="0"/>
              <a:t>Acreditada </a:t>
            </a:r>
          </a:p>
          <a:p>
            <a:pPr lvl="3"/>
            <a:r>
              <a:rPr lang="es-ES" sz="1600" dirty="0" smtClean="0"/>
              <a:t>Norma ISO/IEC 17065</a:t>
            </a:r>
          </a:p>
          <a:p>
            <a:pPr lvl="3"/>
            <a:r>
              <a:rPr lang="es-ES" sz="1600" dirty="0" smtClean="0"/>
              <a:t>Esquemas </a:t>
            </a:r>
            <a:r>
              <a:rPr lang="es-ES" sz="1600" dirty="0"/>
              <a:t>de </a:t>
            </a:r>
            <a:r>
              <a:rPr lang="es-ES" sz="1600" dirty="0" smtClean="0"/>
              <a:t>certificación</a:t>
            </a:r>
          </a:p>
          <a:p>
            <a:pPr lvl="4"/>
            <a:r>
              <a:rPr lang="es-ES" sz="1600" dirty="0" smtClean="0"/>
              <a:t>Norma ISO/IEC 17067</a:t>
            </a:r>
            <a:endParaRPr lang="es-ES" dirty="0" smtClean="0"/>
          </a:p>
          <a:p>
            <a:pPr lvl="2"/>
            <a:r>
              <a:rPr lang="es-ES" sz="2000" dirty="0" smtClean="0"/>
              <a:t>Bajo sello propietario</a:t>
            </a:r>
          </a:p>
          <a:p>
            <a:pPr lvl="1"/>
            <a:r>
              <a:rPr lang="es-ES" sz="2400" dirty="0" smtClean="0"/>
              <a:t>No calificada</a:t>
            </a:r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90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s-ES" sz="2000" b="1" i="1">
                <a:solidFill>
                  <a:srgbClr val="99060B"/>
                </a:solidFill>
                <a:latin typeface="Arial" charset="0"/>
              </a:rPr>
              <a:t>Apoyo de la IC al Mejoramiento de Calidad &amp; Protección al Consumidor</a:t>
            </a:r>
            <a:endParaRPr lang="es-ES" sz="1400">
              <a:latin typeface="Times" charset="0"/>
            </a:endParaRPr>
          </a:p>
        </p:txBody>
      </p:sp>
      <p:sp>
        <p:nvSpPr>
          <p:cNvPr id="40963" name="AutoShape 4"/>
          <p:cNvSpPr>
            <a:spLocks noChangeArrowheads="1"/>
          </p:cNvSpPr>
          <p:nvPr/>
        </p:nvSpPr>
        <p:spPr bwMode="auto">
          <a:xfrm>
            <a:off x="152400" y="5486400"/>
            <a:ext cx="87630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861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Arial" charset="0"/>
              </a:rPr>
              <a:t>Consumidores                      Compradores                 Sector </a:t>
            </a:r>
            <a:r>
              <a:rPr lang="es-ES" sz="2000" b="1" dirty="0">
                <a:solidFill>
                  <a:schemeClr val="bg1"/>
                </a:solidFill>
                <a:latin typeface="Arial" charset="0"/>
              </a:rPr>
              <a:t>Productivo </a:t>
            </a:r>
            <a:endParaRPr lang="es-ES" dirty="0">
              <a:latin typeface="Times" charset="0"/>
            </a:endParaRPr>
          </a:p>
        </p:txBody>
      </p:sp>
      <p:grpSp>
        <p:nvGrpSpPr>
          <p:cNvPr id="40965" name="Gruppierung 36"/>
          <p:cNvGrpSpPr>
            <a:grpSpLocks/>
          </p:cNvGrpSpPr>
          <p:nvPr/>
        </p:nvGrpSpPr>
        <p:grpSpPr bwMode="auto">
          <a:xfrm>
            <a:off x="3581400" y="1066800"/>
            <a:ext cx="1981200" cy="3968750"/>
            <a:chOff x="3200400" y="1143000"/>
            <a:chExt cx="1981200" cy="3968138"/>
          </a:xfrm>
        </p:grpSpPr>
        <p:sp>
          <p:nvSpPr>
            <p:cNvPr id="41019" name="Text Box 6"/>
            <p:cNvSpPr txBox="1">
              <a:spLocks noChangeArrowheads="1"/>
            </p:cNvSpPr>
            <p:nvPr/>
          </p:nvSpPr>
          <p:spPr bwMode="auto">
            <a:xfrm>
              <a:off x="3564000" y="2340000"/>
              <a:ext cx="1260000" cy="647700"/>
            </a:xfrm>
            <a:prstGeom prst="rect">
              <a:avLst/>
            </a:prstGeom>
            <a:solidFill>
              <a:srgbClr val="99060B">
                <a:alpha val="20000"/>
              </a:srgbClr>
            </a:solidFill>
            <a:ln w="19050">
              <a:solidFill>
                <a:srgbClr val="99060B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200" b="1">
                  <a:solidFill>
                    <a:srgbClr val="99060B"/>
                  </a:solidFill>
                  <a:latin typeface="Arial" charset="0"/>
                </a:rPr>
                <a:t>Instituto Nacional de Metrología</a:t>
              </a:r>
              <a:endParaRPr lang="es-ES" altLang="ja-JP" sz="1200" b="1">
                <a:solidFill>
                  <a:srgbClr val="99060B"/>
                </a:solidFill>
                <a:latin typeface="Arial" charset="0"/>
              </a:endParaRPr>
            </a:p>
            <a:p>
              <a:pPr algn="ctr"/>
              <a:endParaRPr lang="es-ES" sz="1200">
                <a:latin typeface="Arial" charset="0"/>
              </a:endParaRPr>
            </a:p>
          </p:txBody>
        </p:sp>
        <p:sp>
          <p:nvSpPr>
            <p:cNvPr id="41020" name="Text Box 7"/>
            <p:cNvSpPr txBox="1">
              <a:spLocks noChangeArrowheads="1"/>
            </p:cNvSpPr>
            <p:nvPr/>
          </p:nvSpPr>
          <p:spPr bwMode="auto">
            <a:xfrm>
              <a:off x="3563999" y="4392000"/>
              <a:ext cx="1260000" cy="719138"/>
            </a:xfrm>
            <a:prstGeom prst="rect">
              <a:avLst/>
            </a:prstGeom>
            <a:solidFill>
              <a:srgbClr val="333399">
                <a:alpha val="20000"/>
              </a:srgbClr>
            </a:solidFill>
            <a:ln w="19050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200" b="1" i="1">
                  <a:solidFill>
                    <a:schemeClr val="accent2"/>
                  </a:solidFill>
                  <a:latin typeface="Arial" charset="0"/>
                </a:rPr>
                <a:t>Organismo Nacional de Actreditación</a:t>
              </a:r>
              <a:endParaRPr lang="es-ES">
                <a:latin typeface="Times" charset="0"/>
              </a:endParaRPr>
            </a:p>
          </p:txBody>
        </p:sp>
        <p:sp>
          <p:nvSpPr>
            <p:cNvPr id="41021" name="Text Box 8"/>
            <p:cNvSpPr txBox="1">
              <a:spLocks noChangeArrowheads="1"/>
            </p:cNvSpPr>
            <p:nvPr/>
          </p:nvSpPr>
          <p:spPr bwMode="auto">
            <a:xfrm>
              <a:off x="3564000" y="3708000"/>
              <a:ext cx="1260000" cy="647700"/>
            </a:xfrm>
            <a:prstGeom prst="rect">
              <a:avLst/>
            </a:prstGeom>
            <a:solidFill>
              <a:srgbClr val="99068F">
                <a:alpha val="20000"/>
              </a:srgbClr>
            </a:solidFill>
            <a:ln w="19050">
              <a:solidFill>
                <a:srgbClr val="99068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200" b="1">
                  <a:solidFill>
                    <a:srgbClr val="99068F"/>
                  </a:solidFill>
                  <a:latin typeface="Arial" charset="0"/>
                </a:rPr>
                <a:t>Organismos de Inspección &amp; Certificación</a:t>
              </a:r>
              <a:endParaRPr lang="es-ES">
                <a:latin typeface="Times" charset="0"/>
              </a:endParaRPr>
            </a:p>
          </p:txBody>
        </p:sp>
        <p:sp>
          <p:nvSpPr>
            <p:cNvPr id="41022" name="Text Box 9"/>
            <p:cNvSpPr txBox="1">
              <a:spLocks noChangeArrowheads="1"/>
            </p:cNvSpPr>
            <p:nvPr/>
          </p:nvSpPr>
          <p:spPr bwMode="auto">
            <a:xfrm>
              <a:off x="3564000" y="1656000"/>
              <a:ext cx="1260000" cy="647700"/>
            </a:xfrm>
            <a:prstGeom prst="rect">
              <a:avLst/>
            </a:prstGeom>
            <a:solidFill>
              <a:srgbClr val="17660B">
                <a:alpha val="20000"/>
              </a:srgbClr>
            </a:solidFill>
            <a:ln w="19050">
              <a:solidFill>
                <a:srgbClr val="17660B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200" b="1" i="1" dirty="0">
                  <a:solidFill>
                    <a:srgbClr val="17660B"/>
                  </a:solidFill>
                  <a:latin typeface="Arial" charset="0"/>
                </a:rPr>
                <a:t>Instituto Nacional de Normalización</a:t>
              </a:r>
              <a:endParaRPr lang="es-ES" dirty="0">
                <a:latin typeface="Times" charset="0"/>
              </a:endParaRPr>
            </a:p>
          </p:txBody>
        </p:sp>
        <p:sp>
          <p:nvSpPr>
            <p:cNvPr id="41023" name="Text Box 10"/>
            <p:cNvSpPr txBox="1">
              <a:spLocks noChangeArrowheads="1"/>
            </p:cNvSpPr>
            <p:nvPr/>
          </p:nvSpPr>
          <p:spPr bwMode="auto">
            <a:xfrm>
              <a:off x="3564000" y="3024000"/>
              <a:ext cx="1260000" cy="647700"/>
            </a:xfrm>
            <a:prstGeom prst="rect">
              <a:avLst/>
            </a:prstGeom>
            <a:solidFill>
              <a:srgbClr val="7D550A">
                <a:alpha val="20000"/>
              </a:srgbClr>
            </a:solidFill>
            <a:ln w="19050">
              <a:solidFill>
                <a:srgbClr val="7D550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200" b="1" dirty="0">
                  <a:solidFill>
                    <a:srgbClr val="7D550A"/>
                  </a:solidFill>
                  <a:latin typeface="Arial" charset="0"/>
                </a:rPr>
                <a:t>Laboratorios de Calibración &amp; Ensayos</a:t>
              </a:r>
              <a:endParaRPr lang="es-ES" dirty="0">
                <a:latin typeface="Times" charset="0"/>
              </a:endParaRPr>
            </a:p>
          </p:txBody>
        </p:sp>
        <p:sp>
          <p:nvSpPr>
            <p:cNvPr id="41024" name="Text Box 14"/>
            <p:cNvSpPr txBox="1">
              <a:spLocks noChangeArrowheads="1"/>
            </p:cNvSpPr>
            <p:nvPr/>
          </p:nvSpPr>
          <p:spPr bwMode="auto">
            <a:xfrm>
              <a:off x="3200400" y="1143000"/>
              <a:ext cx="1981200" cy="46166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200" b="1" i="1">
                  <a:latin typeface="Arial" charset="0"/>
                </a:rPr>
                <a:t>Infraestructura Nacional </a:t>
              </a:r>
            </a:p>
            <a:p>
              <a:pPr algn="ctr"/>
              <a:r>
                <a:rPr lang="es-ES" sz="1200" b="1" i="1">
                  <a:latin typeface="Arial" charset="0"/>
                </a:rPr>
                <a:t>de la Calidad</a:t>
              </a:r>
              <a:endParaRPr lang="es-ES" sz="1200">
                <a:latin typeface="Times" charset="0"/>
              </a:endParaRPr>
            </a:p>
          </p:txBody>
        </p:sp>
      </p:grpSp>
      <p:sp>
        <p:nvSpPr>
          <p:cNvPr id="40966" name="Text Box 26"/>
          <p:cNvSpPr txBox="1">
            <a:spLocks noChangeArrowheads="1"/>
          </p:cNvSpPr>
          <p:nvPr/>
        </p:nvSpPr>
        <p:spPr bwMode="auto">
          <a:xfrm>
            <a:off x="3733800" y="685800"/>
            <a:ext cx="16764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s-ES" sz="1200" b="1" i="1" dirty="0" smtClean="0">
                <a:solidFill>
                  <a:srgbClr val="000000"/>
                </a:solidFill>
                <a:latin typeface="Arial" charset="0"/>
              </a:rPr>
              <a:t>Políticas</a:t>
            </a:r>
            <a:endParaRPr lang="es-ES" dirty="0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20" name="Gruppierung 19"/>
          <p:cNvGrpSpPr/>
          <p:nvPr/>
        </p:nvGrpSpPr>
        <p:grpSpPr>
          <a:xfrm>
            <a:off x="107504" y="620688"/>
            <a:ext cx="4392488" cy="4769296"/>
            <a:chOff x="107504" y="620688"/>
            <a:chExt cx="4392488" cy="4769296"/>
          </a:xfrm>
        </p:grpSpPr>
        <p:cxnSp>
          <p:nvCxnSpPr>
            <p:cNvPr id="40982" name="Gerade Verbindung 61"/>
            <p:cNvCxnSpPr>
              <a:cxnSpLocks noChangeShapeType="1"/>
            </p:cNvCxnSpPr>
            <p:nvPr/>
          </p:nvCxnSpPr>
          <p:spPr bwMode="auto">
            <a:xfrm rot="10800000">
              <a:off x="2555776" y="836712"/>
              <a:ext cx="1066800" cy="1588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" name="Gruppierung 13"/>
            <p:cNvGrpSpPr/>
            <p:nvPr/>
          </p:nvGrpSpPr>
          <p:grpSpPr>
            <a:xfrm>
              <a:off x="107504" y="620688"/>
              <a:ext cx="4392488" cy="4769296"/>
              <a:chOff x="107504" y="620688"/>
              <a:chExt cx="4392488" cy="4769296"/>
            </a:xfrm>
          </p:grpSpPr>
          <p:sp>
            <p:nvSpPr>
              <p:cNvPr id="40977" name="Text Box 26"/>
              <p:cNvSpPr txBox="1">
                <a:spLocks noChangeArrowheads="1"/>
              </p:cNvSpPr>
              <p:nvPr/>
            </p:nvSpPr>
            <p:spPr bwMode="auto">
              <a:xfrm>
                <a:off x="323528" y="5085184"/>
                <a:ext cx="4176464" cy="304800"/>
              </a:xfrm>
              <a:prstGeom prst="rect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ES" sz="1200" b="1" i="1">
                    <a:solidFill>
                      <a:srgbClr val="CC0000"/>
                    </a:solidFill>
                    <a:latin typeface="Arial" charset="0"/>
                  </a:rPr>
                  <a:t>Protección Consumidor, MA, etc - obligatorio</a:t>
                </a:r>
                <a:endParaRPr lang="es-ES">
                  <a:solidFill>
                    <a:srgbClr val="CC0000"/>
                  </a:solidFill>
                  <a:latin typeface="Times" charset="0"/>
                </a:endParaRPr>
              </a:p>
            </p:txBody>
          </p:sp>
          <p:cxnSp>
            <p:nvCxnSpPr>
              <p:cNvPr id="40978" name="Gerade Verbindung 39"/>
              <p:cNvCxnSpPr>
                <a:cxnSpLocks noChangeShapeType="1"/>
              </p:cNvCxnSpPr>
              <p:nvPr/>
            </p:nvCxnSpPr>
            <p:spPr bwMode="auto">
              <a:xfrm rot="5400000">
                <a:off x="-1361257" y="3241576"/>
                <a:ext cx="3659188" cy="1587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979" name="Text Box 26"/>
              <p:cNvSpPr txBox="1">
                <a:spLocks noChangeArrowheads="1"/>
              </p:cNvSpPr>
              <p:nvPr/>
            </p:nvSpPr>
            <p:spPr bwMode="auto">
              <a:xfrm rot="5400000" flipV="1">
                <a:off x="-1302196" y="3182516"/>
                <a:ext cx="31242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ES" sz="1200" b="1" i="1" dirty="0" smtClean="0">
                    <a:solidFill>
                      <a:srgbClr val="CC0000"/>
                    </a:solidFill>
                    <a:latin typeface="Arial" charset="0"/>
                  </a:rPr>
                  <a:t>Implementación obligatoria</a:t>
                </a:r>
                <a:endParaRPr lang="es-ES" dirty="0">
                  <a:solidFill>
                    <a:srgbClr val="CC0000"/>
                  </a:solidFill>
                  <a:latin typeface="Times" charset="0"/>
                </a:endParaRPr>
              </a:p>
            </p:txBody>
          </p:sp>
          <p:cxnSp>
            <p:nvCxnSpPr>
              <p:cNvPr id="40981" name="Gerade Verbindung 52"/>
              <p:cNvCxnSpPr>
                <a:cxnSpLocks noChangeShapeType="1"/>
              </p:cNvCxnSpPr>
              <p:nvPr/>
            </p:nvCxnSpPr>
            <p:spPr bwMode="auto">
              <a:xfrm>
                <a:off x="467544" y="1412776"/>
                <a:ext cx="576064" cy="0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983" name="Text Box 26"/>
              <p:cNvSpPr txBox="1">
                <a:spLocks noChangeArrowheads="1"/>
              </p:cNvSpPr>
              <p:nvPr/>
            </p:nvSpPr>
            <p:spPr bwMode="auto">
              <a:xfrm>
                <a:off x="683568" y="620688"/>
                <a:ext cx="2843808" cy="438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s-ES" sz="1600" b="1" i="1" dirty="0" smtClean="0">
                    <a:solidFill>
                      <a:srgbClr val="CC0000"/>
                    </a:solidFill>
                    <a:latin typeface="Arial" charset="0"/>
                  </a:rPr>
                  <a:t>     Área regulado</a:t>
                </a:r>
              </a:p>
              <a:p>
                <a:r>
                  <a:rPr lang="es-ES" sz="1600" b="1" i="1" dirty="0" smtClean="0">
                    <a:solidFill>
                      <a:srgbClr val="CC0000"/>
                    </a:solidFill>
                    <a:latin typeface="Arial" charset="0"/>
                  </a:rPr>
                  <a:t> (controlado por el estado)</a:t>
                </a:r>
                <a:endParaRPr lang="es-ES" sz="1600" b="1" i="1" dirty="0">
                  <a:solidFill>
                    <a:srgbClr val="CC0000"/>
                  </a:solidFill>
                  <a:latin typeface="Arial" charset="0"/>
                </a:endParaRPr>
              </a:p>
              <a:p>
                <a:pPr algn="ctr"/>
                <a:endParaRPr lang="en-US" dirty="0">
                  <a:solidFill>
                    <a:srgbClr val="CC0000"/>
                  </a:solidFill>
                  <a:latin typeface="Times" charset="0"/>
                </a:endParaRPr>
              </a:p>
            </p:txBody>
          </p:sp>
          <p:sp>
            <p:nvSpPr>
              <p:cNvPr id="66" name="Text Box 26"/>
              <p:cNvSpPr txBox="1">
                <a:spLocks noChangeArrowheads="1"/>
              </p:cNvSpPr>
              <p:nvPr/>
            </p:nvSpPr>
            <p:spPr bwMode="auto">
              <a:xfrm>
                <a:off x="1043608" y="1268760"/>
                <a:ext cx="2133600" cy="304800"/>
              </a:xfrm>
              <a:prstGeom prst="rect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ES" sz="1200" b="1" i="1">
                    <a:solidFill>
                      <a:srgbClr val="CC0000"/>
                    </a:solidFill>
                    <a:latin typeface="Arial" charset="0"/>
                  </a:rPr>
                  <a:t>Ministerios</a:t>
                </a:r>
                <a:endParaRPr lang="es-ES">
                  <a:solidFill>
                    <a:srgbClr val="CC0000"/>
                  </a:solidFill>
                  <a:latin typeface="Times" charset="0"/>
                </a:endParaRPr>
              </a:p>
            </p:txBody>
          </p:sp>
        </p:grpSp>
      </p:grpSp>
      <p:grpSp>
        <p:nvGrpSpPr>
          <p:cNvPr id="18" name="Gruppierung 17"/>
          <p:cNvGrpSpPr/>
          <p:nvPr/>
        </p:nvGrpSpPr>
        <p:grpSpPr>
          <a:xfrm>
            <a:off x="4716016" y="620688"/>
            <a:ext cx="4427984" cy="4769296"/>
            <a:chOff x="4716016" y="620688"/>
            <a:chExt cx="4427984" cy="4769296"/>
          </a:xfrm>
        </p:grpSpPr>
        <p:cxnSp>
          <p:nvCxnSpPr>
            <p:cNvPr id="67" name="Gerade Verbindung 59"/>
            <p:cNvCxnSpPr>
              <a:cxnSpLocks noChangeShapeType="1"/>
            </p:cNvCxnSpPr>
            <p:nvPr/>
          </p:nvCxnSpPr>
          <p:spPr bwMode="auto">
            <a:xfrm rot="10800000">
              <a:off x="5508104" y="836712"/>
              <a:ext cx="1066800" cy="158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" name="Gruppierung 15"/>
            <p:cNvGrpSpPr/>
            <p:nvPr/>
          </p:nvGrpSpPr>
          <p:grpSpPr>
            <a:xfrm>
              <a:off x="4716016" y="620688"/>
              <a:ext cx="4427984" cy="4769296"/>
              <a:chOff x="4716016" y="620688"/>
              <a:chExt cx="4427984" cy="4769296"/>
            </a:xfrm>
          </p:grpSpPr>
          <p:sp>
            <p:nvSpPr>
              <p:cNvPr id="68" name="Text Box 26"/>
              <p:cNvSpPr txBox="1">
                <a:spLocks noChangeArrowheads="1"/>
              </p:cNvSpPr>
              <p:nvPr/>
            </p:nvSpPr>
            <p:spPr bwMode="auto">
              <a:xfrm>
                <a:off x="6156176" y="1268760"/>
                <a:ext cx="2133600" cy="3048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ES" sz="1200" b="1" i="1">
                    <a:solidFill>
                      <a:srgbClr val="0000FF"/>
                    </a:solidFill>
                    <a:latin typeface="Arial" charset="0"/>
                  </a:rPr>
                  <a:t>Cliente (Industria, Estado)</a:t>
                </a:r>
                <a:endParaRPr lang="es-ES">
                  <a:solidFill>
                    <a:srgbClr val="0000FF"/>
                  </a:solidFill>
                  <a:latin typeface="Times" charset="0"/>
                </a:endParaRPr>
              </a:p>
            </p:txBody>
          </p:sp>
          <p:sp>
            <p:nvSpPr>
              <p:cNvPr id="69" name="Text Box 26"/>
              <p:cNvSpPr txBox="1">
                <a:spLocks noChangeArrowheads="1"/>
              </p:cNvSpPr>
              <p:nvPr/>
            </p:nvSpPr>
            <p:spPr bwMode="auto">
              <a:xfrm>
                <a:off x="6084168" y="620688"/>
                <a:ext cx="3059832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s-ES" sz="1600" b="1" i="1" dirty="0" smtClean="0">
                    <a:solidFill>
                      <a:srgbClr val="0000FF"/>
                    </a:solidFill>
                    <a:latin typeface="Arial" charset="0"/>
                  </a:rPr>
                  <a:t>           Área no regulado </a:t>
                </a:r>
              </a:p>
              <a:p>
                <a:r>
                  <a:rPr lang="es-ES" sz="1600" b="1" i="1" dirty="0" smtClean="0">
                    <a:solidFill>
                      <a:srgbClr val="0000FF"/>
                    </a:solidFill>
                    <a:latin typeface="Arial" charset="0"/>
                  </a:rPr>
                  <a:t>(impulsado por el mercado)</a:t>
                </a:r>
                <a:endParaRPr lang="es-ES" sz="1600" b="1" i="1" dirty="0">
                  <a:solidFill>
                    <a:srgbClr val="0000FF"/>
                  </a:solidFill>
                  <a:latin typeface="Arial" charset="0"/>
                </a:endParaRPr>
              </a:p>
              <a:p>
                <a:pPr algn="ctr"/>
                <a:endParaRPr lang="en-US" dirty="0">
                  <a:solidFill>
                    <a:srgbClr val="CC0000"/>
                  </a:solidFill>
                  <a:latin typeface="Times" charset="0"/>
                </a:endParaRPr>
              </a:p>
            </p:txBody>
          </p:sp>
          <p:sp>
            <p:nvSpPr>
              <p:cNvPr id="70" name="Text Box 26"/>
              <p:cNvSpPr txBox="1">
                <a:spLocks noChangeArrowheads="1"/>
              </p:cNvSpPr>
              <p:nvPr/>
            </p:nvSpPr>
            <p:spPr bwMode="auto">
              <a:xfrm rot="5400000">
                <a:off x="7266756" y="3182516"/>
                <a:ext cx="31242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ES" sz="1200" b="1" i="1" dirty="0">
                    <a:solidFill>
                      <a:srgbClr val="0000FF"/>
                    </a:solidFill>
                    <a:latin typeface="Arial" charset="0"/>
                  </a:rPr>
                  <a:t>INCENTIVOS</a:t>
                </a:r>
                <a:endParaRPr lang="es-ES" dirty="0">
                  <a:solidFill>
                    <a:srgbClr val="0000FF"/>
                  </a:solidFill>
                  <a:latin typeface="Times" charset="0"/>
                </a:endParaRPr>
              </a:p>
            </p:txBody>
          </p:sp>
          <p:cxnSp>
            <p:nvCxnSpPr>
              <p:cNvPr id="71" name="Gerade Verbindung 44"/>
              <p:cNvCxnSpPr>
                <a:cxnSpLocks noChangeShapeType="1"/>
              </p:cNvCxnSpPr>
              <p:nvPr/>
            </p:nvCxnSpPr>
            <p:spPr bwMode="auto">
              <a:xfrm>
                <a:off x="8676456" y="1196752"/>
                <a:ext cx="0" cy="3894583"/>
              </a:xfrm>
              <a:prstGeom prst="line">
                <a:avLst/>
              </a:prstGeom>
              <a:noFill/>
              <a:ln w="63500">
                <a:solidFill>
                  <a:srgbClr val="0000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" name="Text Box 26"/>
              <p:cNvSpPr txBox="1">
                <a:spLocks noChangeArrowheads="1"/>
              </p:cNvSpPr>
              <p:nvPr/>
            </p:nvSpPr>
            <p:spPr bwMode="auto">
              <a:xfrm>
                <a:off x="4716016" y="5085184"/>
                <a:ext cx="4032448" cy="3048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ES" sz="1200" b="1" i="1">
                    <a:solidFill>
                      <a:srgbClr val="0000FF"/>
                    </a:solidFill>
                    <a:latin typeface="Arial" charset="0"/>
                  </a:rPr>
                  <a:t>Competitividad, Mejoramiento de Calidad</a:t>
                </a:r>
                <a:endParaRPr lang="es-ES">
                  <a:solidFill>
                    <a:srgbClr val="0000FF"/>
                  </a:solidFill>
                  <a:latin typeface="Times" charset="0"/>
                </a:endParaRPr>
              </a:p>
            </p:txBody>
          </p:sp>
        </p:grpSp>
      </p:grpSp>
      <p:grpSp>
        <p:nvGrpSpPr>
          <p:cNvPr id="15" name="Gruppierung 14"/>
          <p:cNvGrpSpPr/>
          <p:nvPr/>
        </p:nvGrpSpPr>
        <p:grpSpPr>
          <a:xfrm>
            <a:off x="827584" y="1556792"/>
            <a:ext cx="3041104" cy="3501008"/>
            <a:chOff x="827584" y="1556792"/>
            <a:chExt cx="3041104" cy="3501008"/>
          </a:xfrm>
        </p:grpSpPr>
        <p:sp>
          <p:nvSpPr>
            <p:cNvPr id="75" name="Geschweifte Klammer rechts 41"/>
            <p:cNvSpPr>
              <a:spLocks/>
            </p:cNvSpPr>
            <p:nvPr/>
          </p:nvSpPr>
          <p:spPr bwMode="auto">
            <a:xfrm rot="10800000">
              <a:off x="3419872" y="1556792"/>
              <a:ext cx="304800" cy="3501008"/>
            </a:xfrm>
            <a:prstGeom prst="rightBrace">
              <a:avLst>
                <a:gd name="adj1" fmla="val 8333"/>
                <a:gd name="adj2" fmla="val 50000"/>
              </a:avLst>
            </a:prstGeom>
            <a:solidFill>
              <a:schemeClr val="bg1"/>
            </a:solidFill>
            <a:ln w="254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1" name="Gruppierung 10"/>
            <p:cNvGrpSpPr/>
            <p:nvPr/>
          </p:nvGrpSpPr>
          <p:grpSpPr>
            <a:xfrm>
              <a:off x="1115616" y="1556792"/>
              <a:ext cx="1981200" cy="1374775"/>
              <a:chOff x="1293168" y="1556792"/>
              <a:chExt cx="1981200" cy="1374775"/>
            </a:xfrm>
          </p:grpSpPr>
          <p:sp>
            <p:nvSpPr>
              <p:cNvPr id="76" name="Text Box 26"/>
              <p:cNvSpPr txBox="1">
                <a:spLocks noChangeArrowheads="1"/>
              </p:cNvSpPr>
              <p:nvPr/>
            </p:nvSpPr>
            <p:spPr bwMode="auto">
              <a:xfrm>
                <a:off x="1293168" y="1864767"/>
                <a:ext cx="1981200" cy="762000"/>
              </a:xfrm>
              <a:prstGeom prst="rect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Ins="36000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Aft>
                    <a:spcPts val="300"/>
                  </a:spcAft>
                </a:pPr>
                <a:r>
                  <a:rPr lang="es-ES" sz="1200" b="1" i="1">
                    <a:solidFill>
                      <a:srgbClr val="CC0000"/>
                    </a:solidFill>
                    <a:latin typeface="Arial" charset="0"/>
                  </a:rPr>
                  <a:t>Regulación</a:t>
                </a:r>
              </a:p>
              <a:p>
                <a:pPr lvl="1">
                  <a:buFontTx/>
                  <a:buChar char="-"/>
                </a:pPr>
                <a:r>
                  <a:rPr lang="es-ES" sz="1000" b="1" i="1">
                    <a:solidFill>
                      <a:srgbClr val="CC0000"/>
                    </a:solidFill>
                    <a:latin typeface="Arial" charset="0"/>
                  </a:rPr>
                  <a:t>Factibilidad</a:t>
                </a:r>
              </a:p>
              <a:p>
                <a:pPr lvl="1">
                  <a:buFontTx/>
                  <a:buChar char="-"/>
                </a:pPr>
                <a:r>
                  <a:rPr lang="es-ES" sz="1000" b="1" i="1">
                    <a:solidFill>
                      <a:srgbClr val="CC0000"/>
                    </a:solidFill>
                    <a:latin typeface="Arial" charset="0"/>
                  </a:rPr>
                  <a:t>Impacto</a:t>
                </a:r>
              </a:p>
              <a:p>
                <a:pPr lvl="1"/>
                <a:r>
                  <a:rPr lang="es-ES" sz="1000" b="1" i="1">
                    <a:solidFill>
                      <a:srgbClr val="CC0000"/>
                    </a:solidFill>
                    <a:latin typeface="Arial" charset="0"/>
                  </a:rPr>
                  <a:t>-Implementación</a:t>
                </a:r>
                <a:endParaRPr lang="es-ES" sz="1000">
                  <a:solidFill>
                    <a:srgbClr val="CC0000"/>
                  </a:solidFill>
                  <a:latin typeface="Times" charset="0"/>
                </a:endParaRPr>
              </a:p>
            </p:txBody>
          </p:sp>
          <p:cxnSp>
            <p:nvCxnSpPr>
              <p:cNvPr id="77" name="Gerade Verbindung 55"/>
              <p:cNvCxnSpPr>
                <a:cxnSpLocks noChangeShapeType="1"/>
              </p:cNvCxnSpPr>
              <p:nvPr/>
            </p:nvCxnSpPr>
            <p:spPr bwMode="auto">
              <a:xfrm rot="5400000">
                <a:off x="2131369" y="1712367"/>
                <a:ext cx="304800" cy="3175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Gerade Verbindung 66"/>
              <p:cNvCxnSpPr>
                <a:cxnSpLocks noChangeShapeType="1"/>
              </p:cNvCxnSpPr>
              <p:nvPr/>
            </p:nvCxnSpPr>
            <p:spPr bwMode="auto">
              <a:xfrm rot="5400000">
                <a:off x="1712268" y="2741067"/>
                <a:ext cx="228600" cy="15240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" name="Gerade Verbindung 67"/>
              <p:cNvCxnSpPr>
                <a:cxnSpLocks noChangeShapeType="1"/>
              </p:cNvCxnSpPr>
              <p:nvPr/>
            </p:nvCxnSpPr>
            <p:spPr bwMode="auto">
              <a:xfrm rot="16200000" flipH="1">
                <a:off x="2702868" y="2741067"/>
                <a:ext cx="228600" cy="15240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" name="Gerade Verbindung 69"/>
              <p:cNvCxnSpPr>
                <a:cxnSpLocks noChangeShapeType="1"/>
              </p:cNvCxnSpPr>
              <p:nvPr/>
            </p:nvCxnSpPr>
            <p:spPr bwMode="auto">
              <a:xfrm rot="16200000" flipH="1">
                <a:off x="2398068" y="2741067"/>
                <a:ext cx="228600" cy="15240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" name="Gerade Verbindung 70"/>
              <p:cNvCxnSpPr>
                <a:cxnSpLocks noChangeShapeType="1"/>
              </p:cNvCxnSpPr>
              <p:nvPr/>
            </p:nvCxnSpPr>
            <p:spPr bwMode="auto">
              <a:xfrm rot="5400000">
                <a:off x="2017068" y="2741067"/>
                <a:ext cx="228600" cy="15240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Gerade Verbindung 73"/>
              <p:cNvCxnSpPr>
                <a:cxnSpLocks noChangeShapeType="1"/>
              </p:cNvCxnSpPr>
              <p:nvPr/>
            </p:nvCxnSpPr>
            <p:spPr bwMode="auto">
              <a:xfrm rot="5400000">
                <a:off x="2360762" y="1711573"/>
                <a:ext cx="304800" cy="158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Gerade Verbindung 74"/>
              <p:cNvCxnSpPr>
                <a:cxnSpLocks noChangeShapeType="1"/>
              </p:cNvCxnSpPr>
              <p:nvPr/>
            </p:nvCxnSpPr>
            <p:spPr bwMode="auto">
              <a:xfrm rot="5400000">
                <a:off x="2590950" y="1709986"/>
                <a:ext cx="304800" cy="1587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4" name="Gerade Verbindung 75"/>
              <p:cNvCxnSpPr>
                <a:cxnSpLocks noChangeShapeType="1"/>
              </p:cNvCxnSpPr>
              <p:nvPr/>
            </p:nvCxnSpPr>
            <p:spPr bwMode="auto">
              <a:xfrm rot="5400000">
                <a:off x="2819550" y="1709986"/>
                <a:ext cx="304800" cy="1587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" name="Gerade Verbindung 76"/>
              <p:cNvCxnSpPr>
                <a:cxnSpLocks noChangeShapeType="1"/>
              </p:cNvCxnSpPr>
              <p:nvPr/>
            </p:nvCxnSpPr>
            <p:spPr bwMode="auto">
              <a:xfrm rot="5400000">
                <a:off x="3049737" y="1708398"/>
                <a:ext cx="304800" cy="158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" name="Gerade Verbindung 79"/>
              <p:cNvCxnSpPr>
                <a:cxnSpLocks noChangeShapeType="1"/>
              </p:cNvCxnSpPr>
              <p:nvPr/>
            </p:nvCxnSpPr>
            <p:spPr bwMode="auto">
              <a:xfrm rot="5400000">
                <a:off x="1903562" y="1711573"/>
                <a:ext cx="304800" cy="158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" name="Gerade Verbindung 80"/>
              <p:cNvCxnSpPr>
                <a:cxnSpLocks noChangeShapeType="1"/>
              </p:cNvCxnSpPr>
              <p:nvPr/>
            </p:nvCxnSpPr>
            <p:spPr bwMode="auto">
              <a:xfrm rot="5400000">
                <a:off x="1676550" y="1709986"/>
                <a:ext cx="304800" cy="1587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" name="Gerade Verbindung 81"/>
              <p:cNvCxnSpPr>
                <a:cxnSpLocks noChangeShapeType="1"/>
              </p:cNvCxnSpPr>
              <p:nvPr/>
            </p:nvCxnSpPr>
            <p:spPr bwMode="auto">
              <a:xfrm rot="5400000">
                <a:off x="1447950" y="1709986"/>
                <a:ext cx="304800" cy="1587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" name="Gerade Verbindung 82"/>
              <p:cNvCxnSpPr>
                <a:cxnSpLocks noChangeShapeType="1"/>
              </p:cNvCxnSpPr>
              <p:nvPr/>
            </p:nvCxnSpPr>
            <p:spPr bwMode="auto">
              <a:xfrm rot="5400000">
                <a:off x="1220937" y="1708398"/>
                <a:ext cx="304800" cy="158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0" name="Text Box 26"/>
            <p:cNvSpPr txBox="1">
              <a:spLocks noChangeArrowheads="1"/>
            </p:cNvSpPr>
            <p:nvPr/>
          </p:nvSpPr>
          <p:spPr bwMode="auto">
            <a:xfrm>
              <a:off x="827584" y="2996952"/>
              <a:ext cx="1143038" cy="457200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200" b="1" i="1">
                  <a:solidFill>
                    <a:srgbClr val="CC0000"/>
                  </a:solidFill>
                  <a:latin typeface="Arial" charset="0"/>
                </a:rPr>
                <a:t>Control aduanero</a:t>
              </a:r>
            </a:p>
          </p:txBody>
        </p:sp>
        <p:sp>
          <p:nvSpPr>
            <p:cNvPr id="91" name="Text Box 26"/>
            <p:cNvSpPr txBox="1">
              <a:spLocks noChangeArrowheads="1"/>
            </p:cNvSpPr>
            <p:nvPr/>
          </p:nvSpPr>
          <p:spPr bwMode="auto">
            <a:xfrm>
              <a:off x="827584" y="3573016"/>
              <a:ext cx="1143038" cy="457200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200" b="1" i="1" dirty="0">
                  <a:solidFill>
                    <a:srgbClr val="CC0000"/>
                  </a:solidFill>
                  <a:latin typeface="Arial" charset="0"/>
                </a:rPr>
                <a:t>Vigilancia del mercado</a:t>
              </a:r>
              <a:endParaRPr lang="es-ES" sz="1200" dirty="0">
                <a:solidFill>
                  <a:srgbClr val="CC0000"/>
                </a:solidFill>
                <a:latin typeface="Times" charset="0"/>
              </a:endParaRPr>
            </a:p>
          </p:txBody>
        </p:sp>
        <p:sp>
          <p:nvSpPr>
            <p:cNvPr id="92" name="Text Box 26"/>
            <p:cNvSpPr txBox="1">
              <a:spLocks noChangeArrowheads="1"/>
            </p:cNvSpPr>
            <p:nvPr/>
          </p:nvSpPr>
          <p:spPr bwMode="auto">
            <a:xfrm>
              <a:off x="827584" y="4149080"/>
              <a:ext cx="1143038" cy="648072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200" b="1" i="1">
                  <a:solidFill>
                    <a:srgbClr val="CC0000"/>
                  </a:solidFill>
                  <a:latin typeface="Arial" charset="0"/>
                </a:rPr>
                <a:t>Productos pre-empacados</a:t>
              </a:r>
              <a:endParaRPr lang="es-ES" sz="1200">
                <a:solidFill>
                  <a:srgbClr val="CC0000"/>
                </a:solidFill>
                <a:latin typeface="Times" charset="0"/>
              </a:endParaRPr>
            </a:p>
          </p:txBody>
        </p:sp>
        <p:sp>
          <p:nvSpPr>
            <p:cNvPr id="93" name="Text Box 26"/>
            <p:cNvSpPr txBox="1">
              <a:spLocks noChangeArrowheads="1"/>
            </p:cNvSpPr>
            <p:nvPr/>
          </p:nvSpPr>
          <p:spPr bwMode="auto">
            <a:xfrm>
              <a:off x="2051720" y="3573016"/>
              <a:ext cx="1143038" cy="288032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200" b="1" i="1">
                  <a:solidFill>
                    <a:srgbClr val="CC0000"/>
                  </a:solidFill>
                  <a:latin typeface="Arial" charset="0"/>
                </a:rPr>
                <a:t>Verificación</a:t>
              </a:r>
            </a:p>
          </p:txBody>
        </p:sp>
        <p:sp>
          <p:nvSpPr>
            <p:cNvPr id="94" name="Text Box 26"/>
            <p:cNvSpPr txBox="1">
              <a:spLocks noChangeArrowheads="1"/>
            </p:cNvSpPr>
            <p:nvPr/>
          </p:nvSpPr>
          <p:spPr bwMode="auto">
            <a:xfrm>
              <a:off x="2051720" y="2996952"/>
              <a:ext cx="1143038" cy="457200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200" b="1" i="1">
                  <a:solidFill>
                    <a:srgbClr val="CC0000"/>
                  </a:solidFill>
                  <a:latin typeface="Arial" charset="0"/>
                </a:rPr>
                <a:t>Aprobación de modelo</a:t>
              </a:r>
            </a:p>
          </p:txBody>
        </p:sp>
        <p:sp>
          <p:nvSpPr>
            <p:cNvPr id="95" name="Text Box 26"/>
            <p:cNvSpPr txBox="1">
              <a:spLocks noChangeArrowheads="1"/>
            </p:cNvSpPr>
            <p:nvPr/>
          </p:nvSpPr>
          <p:spPr bwMode="auto">
            <a:xfrm>
              <a:off x="2051720" y="3933056"/>
              <a:ext cx="1143038" cy="86409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200" b="1" i="1">
                  <a:solidFill>
                    <a:srgbClr val="CC0000"/>
                  </a:solidFill>
                  <a:latin typeface="Arial" charset="0"/>
                </a:rPr>
                <a:t>Evaluación de la conformidad</a:t>
              </a:r>
            </a:p>
            <a:p>
              <a:pPr algn="ctr"/>
              <a:r>
                <a:rPr lang="es-ES" sz="1200" b="1" i="1">
                  <a:solidFill>
                    <a:srgbClr val="CC0000"/>
                  </a:solidFill>
                  <a:latin typeface="Arial" charset="0"/>
                </a:rPr>
                <a:t>(Regulación)</a:t>
              </a:r>
              <a:endParaRPr lang="es-ES" sz="1200">
                <a:solidFill>
                  <a:srgbClr val="CC0000"/>
                </a:solidFill>
                <a:latin typeface="Times" charset="0"/>
              </a:endParaRPr>
            </a:p>
          </p:txBody>
        </p:sp>
        <p:sp>
          <p:nvSpPr>
            <p:cNvPr id="118" name="Text Box 26"/>
            <p:cNvSpPr txBox="1">
              <a:spLocks noChangeArrowheads="1"/>
            </p:cNvSpPr>
            <p:nvPr/>
          </p:nvSpPr>
          <p:spPr bwMode="auto">
            <a:xfrm rot="5400000" flipV="1">
              <a:off x="2154188" y="3182516"/>
              <a:ext cx="3124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200" b="1" i="1" dirty="0" smtClean="0">
                  <a:solidFill>
                    <a:srgbClr val="CC0000"/>
                  </a:solidFill>
                  <a:latin typeface="Arial" charset="0"/>
                </a:rPr>
                <a:t>Socios estratégicos</a:t>
              </a:r>
              <a:endParaRPr lang="es-ES" dirty="0">
                <a:solidFill>
                  <a:srgbClr val="CC0000"/>
                </a:solidFill>
                <a:latin typeface="Times" charset="0"/>
              </a:endParaRPr>
            </a:p>
          </p:txBody>
        </p:sp>
      </p:grpSp>
      <p:grpSp>
        <p:nvGrpSpPr>
          <p:cNvPr id="19" name="Gruppierung 18"/>
          <p:cNvGrpSpPr/>
          <p:nvPr/>
        </p:nvGrpSpPr>
        <p:grpSpPr>
          <a:xfrm>
            <a:off x="5292080" y="1556792"/>
            <a:ext cx="3307432" cy="3501008"/>
            <a:chOff x="5292080" y="1556792"/>
            <a:chExt cx="3307432" cy="3501008"/>
          </a:xfrm>
        </p:grpSpPr>
        <p:sp>
          <p:nvSpPr>
            <p:cNvPr id="103" name="Geschweifte Klammer rechts 42"/>
            <p:cNvSpPr>
              <a:spLocks/>
            </p:cNvSpPr>
            <p:nvPr/>
          </p:nvSpPr>
          <p:spPr bwMode="auto">
            <a:xfrm rot="10800000" flipH="1">
              <a:off x="5436096" y="1556792"/>
              <a:ext cx="304800" cy="3501008"/>
            </a:xfrm>
            <a:prstGeom prst="rightBrace">
              <a:avLst>
                <a:gd name="adj1" fmla="val 8333"/>
                <a:gd name="adj2" fmla="val 50370"/>
              </a:avLst>
            </a:prstGeom>
            <a:solidFill>
              <a:schemeClr val="bg1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7" name="Gruppierung 16"/>
            <p:cNvGrpSpPr/>
            <p:nvPr/>
          </p:nvGrpSpPr>
          <p:grpSpPr>
            <a:xfrm>
              <a:off x="5780112" y="1628800"/>
              <a:ext cx="2819400" cy="3387080"/>
              <a:chOff x="5780112" y="1628800"/>
              <a:chExt cx="2819400" cy="3387080"/>
            </a:xfrm>
          </p:grpSpPr>
          <p:sp>
            <p:nvSpPr>
              <p:cNvPr id="98" name="Text Box 26"/>
              <p:cNvSpPr txBox="1">
                <a:spLocks noChangeArrowheads="1"/>
              </p:cNvSpPr>
              <p:nvPr/>
            </p:nvSpPr>
            <p:spPr bwMode="auto">
              <a:xfrm>
                <a:off x="6161112" y="2272680"/>
                <a:ext cx="990600" cy="3048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ES" sz="1200" b="1" i="1">
                    <a:solidFill>
                      <a:srgbClr val="0000FF"/>
                    </a:solidFill>
                    <a:latin typeface="Arial" charset="0"/>
                  </a:rPr>
                  <a:t>Normas</a:t>
                </a:r>
                <a:endParaRPr lang="es-ES">
                  <a:solidFill>
                    <a:srgbClr val="0000FF"/>
                  </a:solidFill>
                  <a:latin typeface="Times" charset="0"/>
                </a:endParaRPr>
              </a:p>
            </p:txBody>
          </p:sp>
          <p:sp>
            <p:nvSpPr>
              <p:cNvPr id="99" name="Text Box 26"/>
              <p:cNvSpPr txBox="1">
                <a:spLocks noChangeArrowheads="1"/>
              </p:cNvSpPr>
              <p:nvPr/>
            </p:nvSpPr>
            <p:spPr bwMode="auto">
              <a:xfrm>
                <a:off x="7380312" y="2348880"/>
                <a:ext cx="1143000" cy="3048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ES" sz="1200" b="1" i="1">
                    <a:solidFill>
                      <a:srgbClr val="0000FF"/>
                    </a:solidFill>
                    <a:latin typeface="Arial" charset="0"/>
                  </a:rPr>
                  <a:t>Calibración</a:t>
                </a:r>
                <a:endParaRPr lang="es-ES">
                  <a:solidFill>
                    <a:srgbClr val="0000FF"/>
                  </a:solidFill>
                  <a:latin typeface="Times" charset="0"/>
                </a:endParaRPr>
              </a:p>
            </p:txBody>
          </p:sp>
          <p:sp>
            <p:nvSpPr>
              <p:cNvPr id="100" name="Text Box 26"/>
              <p:cNvSpPr txBox="1">
                <a:spLocks noChangeArrowheads="1"/>
              </p:cNvSpPr>
              <p:nvPr/>
            </p:nvSpPr>
            <p:spPr bwMode="auto">
              <a:xfrm>
                <a:off x="7151712" y="3644280"/>
                <a:ext cx="1295400" cy="5334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ES" sz="1200" b="1" i="1" dirty="0">
                    <a:solidFill>
                      <a:srgbClr val="0000FF"/>
                    </a:solidFill>
                    <a:latin typeface="Arial" charset="0"/>
                  </a:rPr>
                  <a:t>Aseguramiento metrológico</a:t>
                </a:r>
                <a:endParaRPr lang="es-ES" dirty="0">
                  <a:solidFill>
                    <a:srgbClr val="0000FF"/>
                  </a:solidFill>
                  <a:latin typeface="Times" charset="0"/>
                </a:endParaRPr>
              </a:p>
            </p:txBody>
          </p:sp>
          <p:sp>
            <p:nvSpPr>
              <p:cNvPr id="101" name="Text Box 26"/>
              <p:cNvSpPr txBox="1">
                <a:spLocks noChangeArrowheads="1"/>
              </p:cNvSpPr>
              <p:nvPr/>
            </p:nvSpPr>
            <p:spPr bwMode="auto">
              <a:xfrm>
                <a:off x="5932512" y="4558680"/>
                <a:ext cx="1219200" cy="4572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ES" sz="1200" b="1" i="1" dirty="0">
                    <a:solidFill>
                      <a:srgbClr val="0000FF"/>
                    </a:solidFill>
                    <a:latin typeface="Arial" charset="0"/>
                  </a:rPr>
                  <a:t>Certificados de Productos</a:t>
                </a:r>
                <a:endParaRPr lang="es-ES" dirty="0">
                  <a:solidFill>
                    <a:srgbClr val="0000FF"/>
                  </a:solidFill>
                  <a:latin typeface="Times" charset="0"/>
                </a:endParaRPr>
              </a:p>
            </p:txBody>
          </p:sp>
          <p:sp>
            <p:nvSpPr>
              <p:cNvPr id="102" name="Text Box 26"/>
              <p:cNvSpPr txBox="1">
                <a:spLocks noChangeArrowheads="1"/>
              </p:cNvSpPr>
              <p:nvPr/>
            </p:nvSpPr>
            <p:spPr bwMode="auto">
              <a:xfrm>
                <a:off x="7456512" y="4330080"/>
                <a:ext cx="1143000" cy="6096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ES" sz="1200" b="1" i="1">
                    <a:solidFill>
                      <a:srgbClr val="0000FF"/>
                    </a:solidFill>
                    <a:latin typeface="Arial" charset="0"/>
                  </a:rPr>
                  <a:t>Certificados de Sistemas de Calidad</a:t>
                </a:r>
                <a:endParaRPr lang="es-ES">
                  <a:solidFill>
                    <a:srgbClr val="0000FF"/>
                  </a:solidFill>
                  <a:latin typeface="Times" charset="0"/>
                </a:endParaRPr>
              </a:p>
            </p:txBody>
          </p:sp>
          <p:sp>
            <p:nvSpPr>
              <p:cNvPr id="104" name="Text Box 26"/>
              <p:cNvSpPr txBox="1">
                <a:spLocks noChangeArrowheads="1"/>
              </p:cNvSpPr>
              <p:nvPr/>
            </p:nvSpPr>
            <p:spPr bwMode="auto">
              <a:xfrm>
                <a:off x="7227912" y="2806080"/>
                <a:ext cx="1371600" cy="6858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ES" sz="1200" b="1" i="1">
                    <a:solidFill>
                      <a:srgbClr val="0000FF"/>
                    </a:solidFill>
                    <a:latin typeface="Arial" charset="0"/>
                  </a:rPr>
                  <a:t>Evaluación de la Conformidad</a:t>
                </a:r>
              </a:p>
              <a:p>
                <a:pPr algn="ctr"/>
                <a:r>
                  <a:rPr lang="es-ES" sz="1200" b="1" i="1">
                    <a:solidFill>
                      <a:srgbClr val="0000FF"/>
                    </a:solidFill>
                    <a:latin typeface="Arial" charset="0"/>
                  </a:rPr>
                  <a:t>(Cliente)</a:t>
                </a:r>
                <a:endParaRPr lang="es-ES">
                  <a:solidFill>
                    <a:srgbClr val="0000FF"/>
                  </a:solidFill>
                  <a:latin typeface="Times" charset="0"/>
                </a:endParaRPr>
              </a:p>
            </p:txBody>
          </p:sp>
          <p:sp>
            <p:nvSpPr>
              <p:cNvPr id="105" name="Text Box 26"/>
              <p:cNvSpPr txBox="1">
                <a:spLocks noChangeArrowheads="1"/>
              </p:cNvSpPr>
              <p:nvPr/>
            </p:nvSpPr>
            <p:spPr bwMode="auto">
              <a:xfrm>
                <a:off x="5780112" y="2653680"/>
                <a:ext cx="1143000" cy="8382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ES" sz="1200" b="1" i="1">
                    <a:solidFill>
                      <a:srgbClr val="0000FF"/>
                    </a:solidFill>
                    <a:latin typeface="Arial" charset="0"/>
                  </a:rPr>
                  <a:t>Análisis y Ensayos de Productos y Procesos</a:t>
                </a:r>
                <a:endParaRPr lang="es-ES">
                  <a:solidFill>
                    <a:srgbClr val="0000FF"/>
                  </a:solidFill>
                  <a:latin typeface="Times" charset="0"/>
                </a:endParaRPr>
              </a:p>
            </p:txBody>
          </p:sp>
          <p:sp>
            <p:nvSpPr>
              <p:cNvPr id="106" name="Text Box 26"/>
              <p:cNvSpPr txBox="1">
                <a:spLocks noChangeArrowheads="1"/>
              </p:cNvSpPr>
              <p:nvPr/>
            </p:nvSpPr>
            <p:spPr bwMode="auto">
              <a:xfrm>
                <a:off x="5780112" y="3644280"/>
                <a:ext cx="1221904" cy="707504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ES" sz="1200" b="1" i="1">
                    <a:solidFill>
                      <a:srgbClr val="0000FF"/>
                    </a:solidFill>
                    <a:latin typeface="Arial" charset="0"/>
                  </a:rPr>
                  <a:t>Innovaciones de Productos y Procesos</a:t>
                </a:r>
                <a:endParaRPr lang="es-ES">
                  <a:solidFill>
                    <a:srgbClr val="0000FF"/>
                  </a:solidFill>
                  <a:latin typeface="Times" charset="0"/>
                </a:endParaRPr>
              </a:p>
            </p:txBody>
          </p:sp>
          <p:grpSp>
            <p:nvGrpSpPr>
              <p:cNvPr id="13" name="Gruppierung 12"/>
              <p:cNvGrpSpPr/>
              <p:nvPr/>
            </p:nvGrpSpPr>
            <p:grpSpPr>
              <a:xfrm>
                <a:off x="6660232" y="1628800"/>
                <a:ext cx="1143000" cy="609600"/>
                <a:chOff x="6490320" y="1556792"/>
                <a:chExt cx="1143000" cy="609600"/>
              </a:xfrm>
            </p:grpSpPr>
            <p:sp>
              <p:nvSpPr>
                <p:cNvPr id="10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6566520" y="1556792"/>
                  <a:ext cx="990600" cy="304800"/>
                </a:xfrm>
                <a:prstGeom prst="rect">
                  <a:avLst/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s-ES" sz="1200" b="1" i="1">
                      <a:solidFill>
                        <a:srgbClr val="0000FF"/>
                      </a:solidFill>
                      <a:latin typeface="Arial" charset="0"/>
                    </a:rPr>
                    <a:t>Productos</a:t>
                  </a:r>
                  <a:endParaRPr lang="es-ES">
                    <a:solidFill>
                      <a:srgbClr val="0000FF"/>
                    </a:solidFill>
                    <a:latin typeface="Times" charset="0"/>
                  </a:endParaRPr>
                </a:p>
              </p:txBody>
            </p:sp>
            <p:cxnSp>
              <p:nvCxnSpPr>
                <p:cNvPr id="108" name="Gerade Verbindung 8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52220" y="1975892"/>
                  <a:ext cx="228600" cy="15240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9" name="Gerade Verbindung 87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7442820" y="1975892"/>
                  <a:ext cx="228600" cy="15240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0" name="Gerade Verbindung 88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7138020" y="1975892"/>
                  <a:ext cx="228600" cy="15240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1" name="Gerade Verbindung 8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757020" y="1975892"/>
                  <a:ext cx="228600" cy="15240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19" name="Text Box 26"/>
            <p:cNvSpPr txBox="1">
              <a:spLocks noChangeArrowheads="1"/>
            </p:cNvSpPr>
            <p:nvPr/>
          </p:nvSpPr>
          <p:spPr bwMode="auto">
            <a:xfrm rot="5400000">
              <a:off x="3946004" y="3190900"/>
              <a:ext cx="2980184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200" b="1" i="1" dirty="0" smtClean="0">
                  <a:solidFill>
                    <a:srgbClr val="0000FF"/>
                  </a:solidFill>
                  <a:latin typeface="Arial" charset="0"/>
                </a:rPr>
                <a:t>Socios estratégicos</a:t>
              </a:r>
              <a:endParaRPr lang="es-ES" dirty="0">
                <a:solidFill>
                  <a:srgbClr val="0000FF"/>
                </a:solidFill>
                <a:latin typeface="Times" charset="0"/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6357570" y="6217033"/>
            <a:ext cx="2786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/>
              <a:t>Elaborado</a:t>
            </a:r>
            <a:r>
              <a:rPr lang="de-DE" sz="1600" dirty="0" smtClean="0"/>
              <a:t> </a:t>
            </a:r>
            <a:r>
              <a:rPr lang="de-DE" sz="1600" dirty="0" err="1" smtClean="0"/>
              <a:t>por</a:t>
            </a:r>
            <a:r>
              <a:rPr lang="de-DE" sz="1600" dirty="0" smtClean="0"/>
              <a:t> Clemens </a:t>
            </a:r>
            <a:r>
              <a:rPr lang="de-DE" sz="1600" dirty="0" err="1" smtClean="0"/>
              <a:t>Sanetra</a:t>
            </a:r>
            <a:endParaRPr lang="de-DE" sz="1600" dirty="0"/>
          </a:p>
        </p:txBody>
      </p:sp>
      <p:pic>
        <p:nvPicPr>
          <p:cNvPr id="73" name="Grafik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310"/>
            <a:ext cx="767697" cy="488950"/>
          </a:xfrm>
          <a:prstGeom prst="rect">
            <a:avLst/>
          </a:prstGeom>
        </p:spPr>
      </p:pic>
      <p:sp>
        <p:nvSpPr>
          <p:cNvPr id="4" name="Abgerundetes Rechteck 3"/>
          <p:cNvSpPr/>
          <p:nvPr/>
        </p:nvSpPr>
        <p:spPr>
          <a:xfrm>
            <a:off x="152400" y="552450"/>
            <a:ext cx="4225636" cy="4933950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/>
          <p:cNvSpPr/>
          <p:nvPr/>
        </p:nvSpPr>
        <p:spPr>
          <a:xfrm>
            <a:off x="4852592" y="552450"/>
            <a:ext cx="4114810" cy="4933950"/>
          </a:xfrm>
          <a:prstGeom prst="roundRect">
            <a:avLst/>
          </a:prstGeom>
          <a:noFill/>
          <a:ln w="5397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5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5" y="3491958"/>
            <a:ext cx="1676403" cy="16215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sp>
        <p:nvSpPr>
          <p:cNvPr id="15" name="Shape 90"/>
          <p:cNvSpPr>
            <a:spLocks noGrp="1"/>
          </p:cNvSpPr>
          <p:nvPr>
            <p:ph type="sldNum" sz="quarter" idx="4294967295"/>
          </p:nvPr>
        </p:nvSpPr>
        <p:spPr>
          <a:xfrm>
            <a:off x="4848200" y="6079578"/>
            <a:ext cx="160735" cy="2857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C4946"/>
                </a:solidFill>
              </a:rPr>
              <a:t>14</a:t>
            </a:fld>
            <a:endParaRPr>
              <a:solidFill>
                <a:srgbClr val="4C4946"/>
              </a:solidFill>
            </a:endParaRPr>
          </a:p>
        </p:txBody>
      </p:sp>
      <p:pic>
        <p:nvPicPr>
          <p:cNvPr id="12" name="Imagen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552728" cy="6665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5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5" y="3491958"/>
            <a:ext cx="1676403" cy="16215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sp>
        <p:nvSpPr>
          <p:cNvPr id="15" name="Shape 90"/>
          <p:cNvSpPr>
            <a:spLocks noGrp="1"/>
          </p:cNvSpPr>
          <p:nvPr>
            <p:ph type="sldNum" sz="quarter" idx="4294967295"/>
          </p:nvPr>
        </p:nvSpPr>
        <p:spPr>
          <a:xfrm>
            <a:off x="4848200" y="6079578"/>
            <a:ext cx="160735" cy="2857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C4946"/>
                </a:solidFill>
              </a:rPr>
              <a:t>15</a:t>
            </a:fld>
            <a:endParaRPr>
              <a:solidFill>
                <a:srgbClr val="4C4946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0"/>
            <a:ext cx="6984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5" y="3491958"/>
            <a:ext cx="1676403" cy="16215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sp>
        <p:nvSpPr>
          <p:cNvPr id="15" name="Shape 90"/>
          <p:cNvSpPr>
            <a:spLocks noGrp="1"/>
          </p:cNvSpPr>
          <p:nvPr>
            <p:ph type="sldNum" sz="quarter" idx="4294967295"/>
          </p:nvPr>
        </p:nvSpPr>
        <p:spPr>
          <a:xfrm>
            <a:off x="4848200" y="6079578"/>
            <a:ext cx="160735" cy="2857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C4946"/>
                </a:solidFill>
              </a:rPr>
              <a:t>16</a:t>
            </a:fld>
            <a:endParaRPr>
              <a:solidFill>
                <a:srgbClr val="4C4946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0"/>
            <a:ext cx="6912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5" y="3491958"/>
            <a:ext cx="1676403" cy="16215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sp>
        <p:nvSpPr>
          <p:cNvPr id="15" name="Shape 90"/>
          <p:cNvSpPr>
            <a:spLocks noGrp="1"/>
          </p:cNvSpPr>
          <p:nvPr>
            <p:ph type="sldNum" sz="quarter" idx="4294967295"/>
          </p:nvPr>
        </p:nvSpPr>
        <p:spPr>
          <a:xfrm>
            <a:off x="4848200" y="6079578"/>
            <a:ext cx="160735" cy="2857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C4946"/>
                </a:solidFill>
              </a:rPr>
              <a:t>17</a:t>
            </a:fld>
            <a:endParaRPr>
              <a:solidFill>
                <a:srgbClr val="4C4946"/>
              </a:solidFill>
            </a:endParaRPr>
          </a:p>
        </p:txBody>
      </p:sp>
      <p:sp>
        <p:nvSpPr>
          <p:cNvPr id="32" name="Marcador de contenido 2"/>
          <p:cNvSpPr txBox="1">
            <a:spLocks/>
          </p:cNvSpPr>
          <p:nvPr/>
        </p:nvSpPr>
        <p:spPr>
          <a:xfrm>
            <a:off x="2051720" y="476672"/>
            <a:ext cx="671743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dirty="0" smtClean="0"/>
              <a:t>EN BUSCA DE LA CONFIANZA</a:t>
            </a:r>
          </a:p>
          <a:p>
            <a:pPr marL="0" indent="0">
              <a:buNone/>
            </a:pPr>
            <a:r>
              <a:rPr lang="es-ES" sz="2800" dirty="0" smtClean="0"/>
              <a:t>(CAUSA DEL CONTRATO)</a:t>
            </a:r>
          </a:p>
          <a:p>
            <a:pPr marL="0" indent="0">
              <a:buNone/>
            </a:pPr>
            <a:endParaRPr lang="es-ES" sz="2800" dirty="0" smtClean="0"/>
          </a:p>
          <a:p>
            <a:r>
              <a:rPr lang="es-ES" sz="2800" dirty="0" smtClean="0">
                <a:solidFill>
                  <a:srgbClr val="FF0000"/>
                </a:solidFill>
              </a:rPr>
              <a:t>Confianza</a:t>
            </a:r>
            <a:endParaRPr lang="es-ES" sz="2800" dirty="0" smtClean="0"/>
          </a:p>
          <a:p>
            <a:pPr lvl="1"/>
            <a:r>
              <a:rPr lang="es-ES" sz="2400" dirty="0" smtClean="0"/>
              <a:t>Calificada</a:t>
            </a:r>
          </a:p>
          <a:p>
            <a:pPr lvl="2"/>
            <a:r>
              <a:rPr lang="es-ES" sz="2000" dirty="0" smtClean="0"/>
              <a:t>Acreditada </a:t>
            </a:r>
          </a:p>
          <a:p>
            <a:pPr lvl="3"/>
            <a:r>
              <a:rPr lang="es-ES" sz="1600" dirty="0" smtClean="0"/>
              <a:t>Hay seguimiento al certificador por parte del Organismo de Acreditación</a:t>
            </a:r>
          </a:p>
          <a:p>
            <a:r>
              <a:rPr lang="es-ES" sz="2800" dirty="0" smtClean="0">
                <a:solidFill>
                  <a:srgbClr val="FF0000"/>
                </a:solidFill>
              </a:rPr>
              <a:t>Seguridad/ Protección del Consumidor</a:t>
            </a:r>
            <a:endParaRPr lang="es-ES" sz="2800" dirty="0"/>
          </a:p>
          <a:p>
            <a:pPr lvl="1"/>
            <a:r>
              <a:rPr lang="es-ES" sz="2000" dirty="0" smtClean="0"/>
              <a:t>Control Estatal </a:t>
            </a:r>
            <a:endParaRPr lang="es-ES" sz="2000" dirty="0"/>
          </a:p>
          <a:p>
            <a:pPr lvl="3"/>
            <a:r>
              <a:rPr lang="es-ES" sz="1600" dirty="0"/>
              <a:t>Hay seguimiento </a:t>
            </a:r>
            <a:r>
              <a:rPr lang="es-ES" sz="1600" dirty="0" smtClean="0"/>
              <a:t>por la Autoridad local o del extranjero</a:t>
            </a:r>
            <a:endParaRPr lang="es-ES" sz="1600" dirty="0"/>
          </a:p>
          <a:p>
            <a:pPr marL="1371600" lvl="3" indent="0">
              <a:buNone/>
            </a:pPr>
            <a:endParaRPr lang="es-ES" sz="16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87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2"/>
          <p:cNvSpPr>
            <a:spLocks noChangeArrowheads="1"/>
          </p:cNvSpPr>
          <p:nvPr/>
        </p:nvSpPr>
        <p:spPr bwMode="auto">
          <a:xfrm>
            <a:off x="190500" y="762000"/>
            <a:ext cx="8763000" cy="4533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R"/>
          </a:p>
        </p:txBody>
      </p:sp>
      <p:sp>
        <p:nvSpPr>
          <p:cNvPr id="8194" name="AutoShape 4"/>
          <p:cNvSpPr>
            <a:spLocks noChangeArrowheads="1"/>
          </p:cNvSpPr>
          <p:nvPr/>
        </p:nvSpPr>
        <p:spPr bwMode="auto">
          <a:xfrm>
            <a:off x="1371600" y="5410200"/>
            <a:ext cx="70866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R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057400" y="5486400"/>
            <a:ext cx="5678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s-ES" sz="2000" b="1">
                <a:solidFill>
                  <a:schemeClr val="bg1"/>
                </a:solidFill>
                <a:latin typeface="Arial" charset="0"/>
              </a:rPr>
              <a:t>Industria, Exportadores, Estado, etc</a:t>
            </a:r>
            <a:endParaRPr lang="es-ES" sz="2000">
              <a:latin typeface="Times" charset="0"/>
            </a:endParaRPr>
          </a:p>
        </p:txBody>
      </p:sp>
      <p:cxnSp>
        <p:nvCxnSpPr>
          <p:cNvPr id="8196" name="Gerade Verbindung 29"/>
          <p:cNvCxnSpPr>
            <a:cxnSpLocks noChangeShapeType="1"/>
          </p:cNvCxnSpPr>
          <p:nvPr/>
        </p:nvCxnSpPr>
        <p:spPr bwMode="auto">
          <a:xfrm rot="10800000" flipV="1">
            <a:off x="762000" y="5029200"/>
            <a:ext cx="6477000" cy="15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Gerade Verbindung 48"/>
          <p:cNvCxnSpPr>
            <a:cxnSpLocks noChangeShapeType="1"/>
          </p:cNvCxnSpPr>
          <p:nvPr/>
        </p:nvCxnSpPr>
        <p:spPr bwMode="auto">
          <a:xfrm rot="5400000">
            <a:off x="38895" y="4304506"/>
            <a:ext cx="1446212" cy="31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198" name="Gruppierung 4"/>
          <p:cNvGrpSpPr>
            <a:grpSpLocks/>
          </p:cNvGrpSpPr>
          <p:nvPr/>
        </p:nvGrpSpPr>
        <p:grpSpPr bwMode="auto">
          <a:xfrm>
            <a:off x="323850" y="1268413"/>
            <a:ext cx="6153150" cy="2314575"/>
            <a:chOff x="323850" y="1268760"/>
            <a:chExt cx="6153150" cy="2314228"/>
          </a:xfrm>
        </p:grpSpPr>
        <p:cxnSp>
          <p:nvCxnSpPr>
            <p:cNvPr id="8232" name="Gerade Verbindung 28"/>
            <p:cNvCxnSpPr>
              <a:cxnSpLocks noChangeShapeType="1"/>
            </p:cNvCxnSpPr>
            <p:nvPr/>
          </p:nvCxnSpPr>
          <p:spPr bwMode="auto">
            <a:xfrm>
              <a:off x="755576" y="1268760"/>
              <a:ext cx="6424" cy="23110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3" name="Gerade Verbindung 33"/>
            <p:cNvCxnSpPr>
              <a:cxnSpLocks noChangeShapeType="1"/>
            </p:cNvCxnSpPr>
            <p:nvPr/>
          </p:nvCxnSpPr>
          <p:spPr bwMode="auto">
            <a:xfrm rot="10800000" flipV="1">
              <a:off x="762000" y="3581400"/>
              <a:ext cx="5715000" cy="15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34" name="Text Box 26"/>
            <p:cNvSpPr txBox="1">
              <a:spLocks noChangeArrowheads="1"/>
            </p:cNvSpPr>
            <p:nvPr/>
          </p:nvSpPr>
          <p:spPr bwMode="auto">
            <a:xfrm>
              <a:off x="827584" y="1268760"/>
              <a:ext cx="19812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s-ES" sz="1400" b="1" i="1">
                  <a:latin typeface="Arial" charset="0"/>
                </a:rPr>
                <a:t>Requisitos Adicionales:</a:t>
              </a:r>
              <a:endParaRPr lang="es-ES" sz="1400" b="1" i="1">
                <a:solidFill>
                  <a:srgbClr val="FF0000"/>
                </a:solidFill>
                <a:latin typeface="Arial" charset="0"/>
              </a:endParaRPr>
            </a:p>
            <a:p>
              <a:r>
                <a:rPr lang="es-ES" sz="1400" b="1" i="1">
                  <a:solidFill>
                    <a:srgbClr val="0000FF"/>
                  </a:solidFill>
                  <a:latin typeface="Arial" charset="0"/>
                </a:rPr>
                <a:t>Mejoramiento de Calidad para competir </a:t>
              </a:r>
            </a:p>
          </p:txBody>
        </p:sp>
        <p:sp>
          <p:nvSpPr>
            <p:cNvPr id="8235" name="Text Box 26"/>
            <p:cNvSpPr txBox="1">
              <a:spLocks noChangeArrowheads="1"/>
            </p:cNvSpPr>
            <p:nvPr/>
          </p:nvSpPr>
          <p:spPr bwMode="auto">
            <a:xfrm rot="-5400000">
              <a:off x="-396081" y="2420144"/>
              <a:ext cx="1800225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s-CR" sz="1400" b="1" i="1">
                  <a:latin typeface="Arial" charset="0"/>
                </a:rPr>
                <a:t>Mejor que ….</a:t>
              </a:r>
              <a:endParaRPr lang="es-CR" sz="1400" b="1" i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pic>
        <p:nvPicPr>
          <p:cNvPr id="8199" name="Bild 34" descr="038e0b26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781300"/>
            <a:ext cx="10795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26"/>
          <p:cNvSpPr txBox="1">
            <a:spLocks noChangeArrowheads="1"/>
          </p:cNvSpPr>
          <p:nvPr/>
        </p:nvSpPr>
        <p:spPr bwMode="auto">
          <a:xfrm>
            <a:off x="468313" y="765175"/>
            <a:ext cx="15113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CR" b="1" i="1">
                <a:solidFill>
                  <a:srgbClr val="660066"/>
                </a:solidFill>
                <a:latin typeface="Arial" charset="0"/>
              </a:rPr>
              <a:t>Calidad</a:t>
            </a:r>
          </a:p>
        </p:txBody>
      </p:sp>
      <p:grpSp>
        <p:nvGrpSpPr>
          <p:cNvPr id="45" name="Gruppierung 44"/>
          <p:cNvGrpSpPr>
            <a:grpSpLocks/>
          </p:cNvGrpSpPr>
          <p:nvPr/>
        </p:nvGrpSpPr>
        <p:grpSpPr bwMode="auto">
          <a:xfrm>
            <a:off x="2339975" y="2133600"/>
            <a:ext cx="1147763" cy="830263"/>
            <a:chOff x="5580112" y="908720"/>
            <a:chExt cx="1147564" cy="829940"/>
          </a:xfrm>
        </p:grpSpPr>
        <p:pic>
          <p:nvPicPr>
            <p:cNvPr id="8230" name="Bild 1" descr="038e0b261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908720"/>
              <a:ext cx="1080120" cy="77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1" name="Bild 3" descr="bi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268760"/>
              <a:ext cx="5715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02" name="Text Box 3"/>
          <p:cNvSpPr txBox="1">
            <a:spLocks noChangeArrowheads="1"/>
          </p:cNvSpPr>
          <p:nvPr/>
        </p:nvSpPr>
        <p:spPr bwMode="auto">
          <a:xfrm>
            <a:off x="6732588" y="2492375"/>
            <a:ext cx="18716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ES" sz="1400" b="1" i="1">
                <a:solidFill>
                  <a:srgbClr val="3366FF"/>
                </a:solidFill>
                <a:latin typeface="Arial" charset="0"/>
              </a:rPr>
              <a:t>Competencia por calidad y desempeño</a:t>
            </a:r>
            <a:endParaRPr lang="es-ES" sz="1400">
              <a:solidFill>
                <a:srgbClr val="3366FF"/>
              </a:solidFill>
              <a:latin typeface="Times" charset="0"/>
            </a:endParaRPr>
          </a:p>
        </p:txBody>
      </p:sp>
      <p:pic>
        <p:nvPicPr>
          <p:cNvPr id="4" name="Bild 3" descr="MangoCheeseCak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557338"/>
            <a:ext cx="1287462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ung 5"/>
          <p:cNvGrpSpPr>
            <a:grpSpLocks/>
          </p:cNvGrpSpPr>
          <p:nvPr/>
        </p:nvGrpSpPr>
        <p:grpSpPr bwMode="auto">
          <a:xfrm>
            <a:off x="5651500" y="836613"/>
            <a:ext cx="2708275" cy="865187"/>
            <a:chOff x="5268780" y="836712"/>
            <a:chExt cx="2707639" cy="864766"/>
          </a:xfrm>
        </p:grpSpPr>
        <p:grpSp>
          <p:nvGrpSpPr>
            <p:cNvPr id="8226" name="Gruppierung 4"/>
            <p:cNvGrpSpPr>
              <a:grpSpLocks/>
            </p:cNvGrpSpPr>
            <p:nvPr/>
          </p:nvGrpSpPr>
          <p:grpSpPr bwMode="auto">
            <a:xfrm>
              <a:off x="6012160" y="836712"/>
              <a:ext cx="1964259" cy="864766"/>
              <a:chOff x="5508104" y="908050"/>
              <a:chExt cx="1964259" cy="864766"/>
            </a:xfrm>
          </p:grpSpPr>
          <p:pic>
            <p:nvPicPr>
              <p:cNvPr id="8228" name="Bild 8" descr="header-powermango2-3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625" y="908050"/>
                <a:ext cx="1963738" cy="823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29" name="Rechteck 1"/>
              <p:cNvSpPr>
                <a:spLocks noChangeArrowheads="1"/>
              </p:cNvSpPr>
              <p:nvPr/>
            </p:nvSpPr>
            <p:spPr bwMode="auto">
              <a:xfrm>
                <a:off x="5508104" y="908720"/>
                <a:ext cx="792088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</p:grpSp>
        <p:pic>
          <p:nvPicPr>
            <p:cNvPr id="8227" name="Bild 2" descr="pflege10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780" y="836712"/>
              <a:ext cx="1459550" cy="822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5" name="Gruppierung 64"/>
          <p:cNvGrpSpPr>
            <a:grpSpLocks/>
          </p:cNvGrpSpPr>
          <p:nvPr/>
        </p:nvGrpSpPr>
        <p:grpSpPr bwMode="auto">
          <a:xfrm>
            <a:off x="323850" y="3581400"/>
            <a:ext cx="2876550" cy="1071563"/>
            <a:chOff x="323850" y="3581400"/>
            <a:chExt cx="2876550" cy="1071563"/>
          </a:xfrm>
        </p:grpSpPr>
        <p:sp>
          <p:nvSpPr>
            <p:cNvPr id="8224" name="Text Box 26"/>
            <p:cNvSpPr txBox="1">
              <a:spLocks noChangeArrowheads="1"/>
            </p:cNvSpPr>
            <p:nvPr/>
          </p:nvSpPr>
          <p:spPr bwMode="auto">
            <a:xfrm>
              <a:off x="755576" y="3581400"/>
              <a:ext cx="2444824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s-ES" sz="1400" b="1" i="1">
                  <a:latin typeface="Arial" charset="0"/>
                </a:rPr>
                <a:t>Requisito </a:t>
              </a:r>
            </a:p>
            <a:p>
              <a:r>
                <a:rPr lang="es-ES" sz="1400" b="1" i="1">
                  <a:latin typeface="Arial" charset="0"/>
                </a:rPr>
                <a:t>mínimo </a:t>
              </a:r>
            </a:p>
            <a:p>
              <a:r>
                <a:rPr lang="es-ES" sz="1400" b="1" i="1">
                  <a:latin typeface="Arial" charset="0"/>
                </a:rPr>
                <a:t>definido en:</a:t>
              </a:r>
              <a:endParaRPr lang="es-ES" sz="1400" b="1" i="1">
                <a:solidFill>
                  <a:srgbClr val="FF0000"/>
                </a:solidFill>
                <a:latin typeface="Arial" charset="0"/>
              </a:endParaRPr>
            </a:p>
            <a:p>
              <a:r>
                <a:rPr lang="es-ES" sz="1400" b="1" i="1">
                  <a:solidFill>
                    <a:srgbClr val="CC0000"/>
                  </a:solidFill>
                  <a:latin typeface="Arial" charset="0"/>
                </a:rPr>
                <a:t>Reglamentación </a:t>
              </a:r>
            </a:p>
            <a:p>
              <a:r>
                <a:rPr lang="es-ES" sz="1400" b="1" i="1">
                  <a:solidFill>
                    <a:srgbClr val="CC0000"/>
                  </a:solidFill>
                  <a:latin typeface="Arial" charset="0"/>
                </a:rPr>
                <a:t>Técnica</a:t>
              </a:r>
              <a:endParaRPr lang="es-ES" sz="1400">
                <a:solidFill>
                  <a:srgbClr val="CC0000"/>
                </a:solidFill>
                <a:latin typeface="Times" charset="0"/>
              </a:endParaRPr>
            </a:p>
          </p:txBody>
        </p:sp>
        <p:sp>
          <p:nvSpPr>
            <p:cNvPr id="8225" name="Text Box 26"/>
            <p:cNvSpPr txBox="1">
              <a:spLocks noChangeArrowheads="1"/>
            </p:cNvSpPr>
            <p:nvPr/>
          </p:nvSpPr>
          <p:spPr bwMode="auto">
            <a:xfrm rot="-5400000">
              <a:off x="72232" y="4040981"/>
              <a:ext cx="86360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s-CR" sz="1400" b="1" i="1">
                  <a:latin typeface="Arial" charset="0"/>
                </a:rPr>
                <a:t>si/no</a:t>
              </a:r>
              <a:endParaRPr lang="es-CR" sz="1400" b="1" i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8206" name="Gruppierung 67"/>
          <p:cNvGrpSpPr>
            <a:grpSpLocks/>
          </p:cNvGrpSpPr>
          <p:nvPr/>
        </p:nvGrpSpPr>
        <p:grpSpPr bwMode="auto">
          <a:xfrm>
            <a:off x="4284663" y="4437063"/>
            <a:ext cx="3527425" cy="523875"/>
            <a:chOff x="3995281" y="4292649"/>
            <a:chExt cx="3529506" cy="523570"/>
          </a:xfrm>
        </p:grpSpPr>
        <p:sp>
          <p:nvSpPr>
            <p:cNvPr id="8221" name="Text Box 26"/>
            <p:cNvSpPr txBox="1">
              <a:spLocks noChangeArrowheads="1"/>
            </p:cNvSpPr>
            <p:nvPr/>
          </p:nvSpPr>
          <p:spPr bwMode="auto">
            <a:xfrm>
              <a:off x="3995281" y="4365104"/>
              <a:ext cx="1566832" cy="305623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200" b="1" i="1">
                  <a:solidFill>
                    <a:srgbClr val="CC0000"/>
                  </a:solidFill>
                  <a:latin typeface="Arial" charset="0"/>
                </a:rPr>
                <a:t>Seguridad/Salud</a:t>
              </a:r>
              <a:endParaRPr lang="es-ES" sz="1200">
                <a:solidFill>
                  <a:srgbClr val="CC0000"/>
                </a:solidFill>
                <a:latin typeface="Times" charset="0"/>
              </a:endParaRPr>
            </a:p>
          </p:txBody>
        </p:sp>
        <p:cxnSp>
          <p:nvCxnSpPr>
            <p:cNvPr id="8222" name="Gerade Verbindung 29"/>
            <p:cNvCxnSpPr>
              <a:cxnSpLocks noChangeShapeType="1"/>
            </p:cNvCxnSpPr>
            <p:nvPr/>
          </p:nvCxnSpPr>
          <p:spPr bwMode="auto">
            <a:xfrm flipH="1">
              <a:off x="5652383" y="4508846"/>
              <a:ext cx="359761" cy="66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23" name="Text Box 3"/>
            <p:cNvSpPr txBox="1">
              <a:spLocks noChangeArrowheads="1"/>
            </p:cNvSpPr>
            <p:nvPr/>
          </p:nvSpPr>
          <p:spPr bwMode="auto">
            <a:xfrm>
              <a:off x="5940114" y="4292649"/>
              <a:ext cx="1584673" cy="5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400" b="1" i="1">
                  <a:solidFill>
                    <a:srgbClr val="CC0000"/>
                  </a:solidFill>
                  <a:latin typeface="Arial" charset="0"/>
                </a:rPr>
                <a:t>ej: inocuidad alimentaria</a:t>
              </a:r>
              <a:endParaRPr lang="es-ES" sz="1400">
                <a:solidFill>
                  <a:srgbClr val="CC0000"/>
                </a:solidFill>
                <a:latin typeface="Times" charset="0"/>
              </a:endParaRPr>
            </a:p>
          </p:txBody>
        </p:sp>
      </p:grpSp>
      <p:grpSp>
        <p:nvGrpSpPr>
          <p:cNvPr id="8207" name="Gruppierung 71"/>
          <p:cNvGrpSpPr>
            <a:grpSpLocks/>
          </p:cNvGrpSpPr>
          <p:nvPr/>
        </p:nvGrpSpPr>
        <p:grpSpPr bwMode="auto">
          <a:xfrm>
            <a:off x="4500563" y="3789363"/>
            <a:ext cx="3311525" cy="307975"/>
            <a:chOff x="4211960" y="3789040"/>
            <a:chExt cx="3312348" cy="307777"/>
          </a:xfrm>
        </p:grpSpPr>
        <p:sp>
          <p:nvSpPr>
            <p:cNvPr id="8218" name="Text Box 26"/>
            <p:cNvSpPr txBox="1">
              <a:spLocks noChangeArrowheads="1"/>
            </p:cNvSpPr>
            <p:nvPr/>
          </p:nvSpPr>
          <p:spPr bwMode="auto">
            <a:xfrm>
              <a:off x="4211960" y="3789040"/>
              <a:ext cx="1350153" cy="30499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200" b="1" i="1">
                  <a:solidFill>
                    <a:srgbClr val="CC0000"/>
                  </a:solidFill>
                  <a:latin typeface="Arial" charset="0"/>
                </a:rPr>
                <a:t>Protección </a:t>
              </a:r>
              <a:endParaRPr lang="es-CR">
                <a:solidFill>
                  <a:srgbClr val="CC0000"/>
                </a:solidFill>
                <a:latin typeface="Times" charset="0"/>
              </a:endParaRPr>
            </a:p>
          </p:txBody>
        </p:sp>
        <p:cxnSp>
          <p:nvCxnSpPr>
            <p:cNvPr id="8219" name="Gerade Verbindung 29"/>
            <p:cNvCxnSpPr>
              <a:cxnSpLocks noChangeShapeType="1"/>
              <a:stCxn id="8220" idx="1"/>
            </p:cNvCxnSpPr>
            <p:nvPr/>
          </p:nvCxnSpPr>
          <p:spPr bwMode="auto">
            <a:xfrm flipH="1" flipV="1">
              <a:off x="5652385" y="3933149"/>
              <a:ext cx="359504" cy="978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20" name="Text Box 3"/>
            <p:cNvSpPr txBox="1">
              <a:spLocks noChangeArrowheads="1"/>
            </p:cNvSpPr>
            <p:nvPr/>
          </p:nvSpPr>
          <p:spPr bwMode="auto">
            <a:xfrm>
              <a:off x="6011888" y="3789040"/>
              <a:ext cx="15124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s-ES" sz="1400" b="1" i="1">
                  <a:solidFill>
                    <a:srgbClr val="CC0000"/>
                  </a:solidFill>
                  <a:latin typeface="Arial" charset="0"/>
                </a:rPr>
                <a:t>ej: etiquetado</a:t>
              </a:r>
              <a:endParaRPr lang="es-ES" sz="1400">
                <a:solidFill>
                  <a:srgbClr val="CC0000"/>
                </a:solidFill>
                <a:latin typeface="Times" charset="0"/>
              </a:endParaRPr>
            </a:p>
          </p:txBody>
        </p:sp>
      </p:grpSp>
      <p:grpSp>
        <p:nvGrpSpPr>
          <p:cNvPr id="8208" name="Gruppierung 75"/>
          <p:cNvGrpSpPr>
            <a:grpSpLocks/>
          </p:cNvGrpSpPr>
          <p:nvPr/>
        </p:nvGrpSpPr>
        <p:grpSpPr bwMode="auto">
          <a:xfrm>
            <a:off x="2268538" y="4365625"/>
            <a:ext cx="1755775" cy="668338"/>
            <a:chOff x="2195736" y="4344302"/>
            <a:chExt cx="1756995" cy="668874"/>
          </a:xfrm>
        </p:grpSpPr>
        <p:pic>
          <p:nvPicPr>
            <p:cNvPr id="8215" name="Bild 1" descr="can-stock-photo_csp14738922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4344302"/>
              <a:ext cx="940604" cy="668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6" name="Bild 2" descr="Unknown.jpe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4509120"/>
              <a:ext cx="60486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 Box 26"/>
            <p:cNvSpPr txBox="1">
              <a:spLocks noChangeArrowheads="1"/>
            </p:cNvSpPr>
            <p:nvPr/>
          </p:nvSpPr>
          <p:spPr bwMode="auto">
            <a:xfrm rot="2172450">
              <a:off x="2672946" y="4477512"/>
              <a:ext cx="938819" cy="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s-CR" sz="1200" b="1" i="1" smtClean="0">
                  <a:solidFill>
                    <a:schemeClr val="bg1"/>
                  </a:solidFill>
                  <a:effectLst>
                    <a:glow rad="101600">
                      <a:srgbClr val="FF6600">
                        <a:alpha val="75000"/>
                      </a:srgbClr>
                    </a:glow>
                  </a:effectLst>
                  <a:latin typeface="Arial" charset="0"/>
                </a:rPr>
                <a:t>Pesticide</a:t>
              </a:r>
            </a:p>
          </p:txBody>
        </p:sp>
      </p:grpSp>
      <p:grpSp>
        <p:nvGrpSpPr>
          <p:cNvPr id="8209" name="Gruppierung 79"/>
          <p:cNvGrpSpPr>
            <a:grpSpLocks/>
          </p:cNvGrpSpPr>
          <p:nvPr/>
        </p:nvGrpSpPr>
        <p:grpSpPr bwMode="auto">
          <a:xfrm>
            <a:off x="2268538" y="3644900"/>
            <a:ext cx="1800225" cy="690563"/>
            <a:chOff x="2195736" y="3645024"/>
            <a:chExt cx="1800200" cy="690377"/>
          </a:xfrm>
        </p:grpSpPr>
        <p:pic>
          <p:nvPicPr>
            <p:cNvPr id="8213" name="Bild 5" descr="32-Phitsanulok-mango-fruits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3645024"/>
              <a:ext cx="1800200" cy="69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4" name="Text Box 26"/>
            <p:cNvSpPr txBox="1">
              <a:spLocks noChangeArrowheads="1"/>
            </p:cNvSpPr>
            <p:nvPr/>
          </p:nvSpPr>
          <p:spPr bwMode="auto">
            <a:xfrm>
              <a:off x="2339752" y="3861048"/>
              <a:ext cx="151216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CR" b="1" i="1">
                  <a:solidFill>
                    <a:schemeClr val="bg1"/>
                  </a:solidFill>
                  <a:latin typeface="Arial" charset="0"/>
                </a:rPr>
                <a:t>1 kg ???</a:t>
              </a:r>
              <a:endParaRPr lang="es-CR">
                <a:solidFill>
                  <a:schemeClr val="bg1"/>
                </a:solidFill>
                <a:latin typeface="Times" charset="0"/>
              </a:endParaRPr>
            </a:p>
          </p:txBody>
        </p:sp>
      </p:grpSp>
      <p:grpSp>
        <p:nvGrpSpPr>
          <p:cNvPr id="8210" name="Gruppierung 82"/>
          <p:cNvGrpSpPr>
            <a:grpSpLocks/>
          </p:cNvGrpSpPr>
          <p:nvPr/>
        </p:nvGrpSpPr>
        <p:grpSpPr bwMode="auto">
          <a:xfrm>
            <a:off x="7596188" y="3573463"/>
            <a:ext cx="1547812" cy="1439862"/>
            <a:chOff x="7452320" y="3573016"/>
            <a:chExt cx="1296146" cy="1440160"/>
          </a:xfrm>
        </p:grpSpPr>
        <p:sp>
          <p:nvSpPr>
            <p:cNvPr id="8211" name="Geschweifte Klammer rechts 41"/>
            <p:cNvSpPr>
              <a:spLocks/>
            </p:cNvSpPr>
            <p:nvPr/>
          </p:nvSpPr>
          <p:spPr bwMode="auto">
            <a:xfrm>
              <a:off x="7452320" y="3573016"/>
              <a:ext cx="304800" cy="1440160"/>
            </a:xfrm>
            <a:prstGeom prst="rightBrace">
              <a:avLst>
                <a:gd name="adj1" fmla="val 12884"/>
                <a:gd name="adj2" fmla="val 50000"/>
              </a:avLst>
            </a:prstGeom>
            <a:solidFill>
              <a:schemeClr val="bg1"/>
            </a:solidFill>
            <a:ln w="254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8212" name="Text Box 26"/>
            <p:cNvSpPr txBox="1">
              <a:spLocks noChangeArrowheads="1"/>
            </p:cNvSpPr>
            <p:nvPr/>
          </p:nvSpPr>
          <p:spPr bwMode="auto">
            <a:xfrm>
              <a:off x="7512627" y="3789040"/>
              <a:ext cx="1235839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CR" sz="1400" b="1" i="1">
                  <a:solidFill>
                    <a:srgbClr val="CC0000"/>
                  </a:solidFill>
                  <a:latin typeface="Arial" charset="0"/>
                </a:rPr>
                <a:t>Control</a:t>
              </a:r>
            </a:p>
            <a:p>
              <a:pPr algn="ctr"/>
              <a:r>
                <a:rPr lang="es-CR" sz="1400" b="1" i="1">
                  <a:solidFill>
                    <a:srgbClr val="CC0000"/>
                  </a:solidFill>
                  <a:latin typeface="Arial" charset="0"/>
                </a:rPr>
                <a:t>estatal</a:t>
              </a:r>
            </a:p>
            <a:p>
              <a:pPr algn="ctr"/>
              <a:endParaRPr lang="es-CR" sz="1400" b="1" i="1">
                <a:solidFill>
                  <a:srgbClr val="CC0000"/>
                </a:solidFill>
                <a:latin typeface="Arial" charset="0"/>
              </a:endParaRPr>
            </a:p>
            <a:p>
              <a:pPr algn="ctr"/>
              <a:r>
                <a:rPr lang="es-CR" sz="1400" b="1" i="1">
                  <a:solidFill>
                    <a:srgbClr val="CC0000"/>
                  </a:solidFill>
                  <a:latin typeface="Arial" charset="0"/>
                </a:rPr>
                <a:t>(control</a:t>
              </a:r>
            </a:p>
            <a:p>
              <a:pPr algn="ctr"/>
              <a:r>
                <a:rPr lang="es-CR" sz="1400" b="1" i="1">
                  <a:solidFill>
                    <a:srgbClr val="CC0000"/>
                  </a:solidFill>
                  <a:latin typeface="Arial" charset="0"/>
                </a:rPr>
                <a:t>aleatorio!)</a:t>
              </a:r>
              <a:endParaRPr lang="es-CR" sz="1400">
                <a:solidFill>
                  <a:srgbClr val="CC0000"/>
                </a:solidFill>
                <a:latin typeface="Times" charset="0"/>
              </a:endParaRPr>
            </a:p>
          </p:txBody>
        </p:sp>
      </p:grpSp>
      <p:sp>
        <p:nvSpPr>
          <p:cNvPr id="46" name="Textfeld 45"/>
          <p:cNvSpPr txBox="1"/>
          <p:nvPr/>
        </p:nvSpPr>
        <p:spPr>
          <a:xfrm>
            <a:off x="6357570" y="6217033"/>
            <a:ext cx="2786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/>
              <a:t>Elaborado</a:t>
            </a:r>
            <a:r>
              <a:rPr lang="de-DE" sz="1600" dirty="0" smtClean="0"/>
              <a:t> </a:t>
            </a:r>
            <a:r>
              <a:rPr lang="de-DE" sz="1600" dirty="0" err="1" smtClean="0"/>
              <a:t>por</a:t>
            </a:r>
            <a:r>
              <a:rPr lang="de-DE" sz="1600" dirty="0" smtClean="0"/>
              <a:t> Clemens </a:t>
            </a:r>
            <a:r>
              <a:rPr lang="de-DE" sz="1600" dirty="0" err="1" smtClean="0"/>
              <a:t>Sanetra</a:t>
            </a:r>
            <a:endParaRPr lang="de-DE" sz="1600" dirty="0"/>
          </a:p>
        </p:txBody>
      </p:sp>
      <p:sp>
        <p:nvSpPr>
          <p:cNvPr id="47" name="Line 4"/>
          <p:cNvSpPr>
            <a:spLocks noChangeShapeType="1"/>
          </p:cNvSpPr>
          <p:nvPr/>
        </p:nvSpPr>
        <p:spPr bwMode="auto">
          <a:xfrm>
            <a:off x="0" y="500063"/>
            <a:ext cx="91440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8" name="Grafik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280" y="-2742"/>
            <a:ext cx="767697" cy="4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5" y="3491958"/>
            <a:ext cx="1676403" cy="16215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sp>
        <p:nvSpPr>
          <p:cNvPr id="15" name="Shape 90"/>
          <p:cNvSpPr>
            <a:spLocks noGrp="1"/>
          </p:cNvSpPr>
          <p:nvPr>
            <p:ph type="sldNum" sz="quarter" idx="4294967295"/>
          </p:nvPr>
        </p:nvSpPr>
        <p:spPr>
          <a:xfrm>
            <a:off x="4848200" y="6079578"/>
            <a:ext cx="160735" cy="2857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C4946"/>
                </a:solidFill>
              </a:rPr>
              <a:t>19</a:t>
            </a:fld>
            <a:endParaRPr>
              <a:solidFill>
                <a:srgbClr val="4C4946"/>
              </a:solidFill>
            </a:endParaRPr>
          </a:p>
        </p:txBody>
      </p:sp>
      <p:sp>
        <p:nvSpPr>
          <p:cNvPr id="32" name="Marcador de contenido 2"/>
          <p:cNvSpPr txBox="1">
            <a:spLocks/>
          </p:cNvSpPr>
          <p:nvPr/>
        </p:nvSpPr>
        <p:spPr>
          <a:xfrm>
            <a:off x="2051720" y="476672"/>
            <a:ext cx="671743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dirty="0" smtClean="0"/>
              <a:t>EN BUSCA DE LA CONFIANZA</a:t>
            </a:r>
          </a:p>
          <a:p>
            <a:pPr marL="0" indent="0">
              <a:buNone/>
            </a:pPr>
            <a:r>
              <a:rPr lang="es-ES" sz="2800" dirty="0" smtClean="0"/>
              <a:t>(CAUSA DEL CONTRATO)</a:t>
            </a:r>
          </a:p>
          <a:p>
            <a:pPr marL="0" indent="0">
              <a:buNone/>
            </a:pPr>
            <a:endParaRPr lang="es-ES" sz="2800" dirty="0" smtClean="0"/>
          </a:p>
          <a:p>
            <a:r>
              <a:rPr lang="es-ES" sz="2800" dirty="0" smtClean="0"/>
              <a:t>EL PRODUCTO</a:t>
            </a:r>
          </a:p>
          <a:p>
            <a:pPr lvl="1">
              <a:buFontTx/>
              <a:buChar char="-"/>
            </a:pPr>
            <a:r>
              <a:rPr lang="es-ES" sz="2000" dirty="0" smtClean="0"/>
              <a:t>¿Ha sido desarrollado para cumplir?</a:t>
            </a:r>
          </a:p>
          <a:p>
            <a:pPr lvl="1">
              <a:buFontTx/>
              <a:buChar char="-"/>
            </a:pPr>
            <a:r>
              <a:rPr lang="es-ES" sz="2000" dirty="0" smtClean="0"/>
              <a:t>¿Ha sido costeado debidamente para el mercado de destino considerando los requisitos de evaluación técnica y legales de acceso?</a:t>
            </a:r>
            <a:endParaRPr lang="es-ES" sz="2000" dirty="0"/>
          </a:p>
          <a:p>
            <a:pPr marL="1371600" lvl="3" indent="0">
              <a:buNone/>
            </a:pPr>
            <a:endParaRPr lang="es-ES" sz="16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79" y="852742"/>
            <a:ext cx="6865442" cy="51525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5" y="3491958"/>
            <a:ext cx="1676403" cy="16215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55" y="3491958"/>
            <a:ext cx="1673355" cy="16215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26" y="3491958"/>
            <a:ext cx="1673355" cy="1621539"/>
          </a:xfrm>
          <a:prstGeom prst="rect">
            <a:avLst/>
          </a:prstGeom>
        </p:spPr>
      </p:pic>
      <p:sp>
        <p:nvSpPr>
          <p:cNvPr id="9" name="Shape 60"/>
          <p:cNvSpPr txBox="1">
            <a:spLocks/>
          </p:cNvSpPr>
          <p:nvPr/>
        </p:nvSpPr>
        <p:spPr>
          <a:xfrm>
            <a:off x="467544" y="5013176"/>
            <a:ext cx="5024256" cy="2100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b="1" dirty="0"/>
              <a:t>Deberes y Derechos de </a:t>
            </a:r>
            <a:r>
              <a:rPr lang="es-ES" sz="2400" b="1" dirty="0" smtClean="0"/>
              <a:t>Usuarios de la Certificación </a:t>
            </a:r>
            <a:r>
              <a:rPr lang="es-ES" sz="2400" b="1" dirty="0"/>
              <a:t>frente a la </a:t>
            </a:r>
            <a:r>
              <a:rPr lang="es-ES" sz="2400" b="1" dirty="0" err="1"/>
              <a:t>Certificación</a:t>
            </a:r>
            <a:r>
              <a:rPr lang="es-ES" sz="2400" b="1" dirty="0"/>
              <a:t> de Productos </a:t>
            </a:r>
            <a:r>
              <a:rPr lang="es-ES" sz="2400" b="1" dirty="0" err="1"/>
              <a:t>Orgánicos</a:t>
            </a:r>
            <a:r>
              <a:rPr lang="es-ES" sz="2400" b="1" dirty="0"/>
              <a:t> </a:t>
            </a:r>
            <a:endParaRPr lang="es-ES" sz="2400" dirty="0"/>
          </a:p>
          <a:p>
            <a:endParaRPr lang="es-CO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5" y="3491958"/>
            <a:ext cx="1676403" cy="162153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483768" y="1052736"/>
            <a:ext cx="54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EL CONTRATO DE PRESTACIÓN DE SERVICIOS DE EVALUACÍON DE LA CONFORMIDAD DE PRODUCTOS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20713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1673355" cy="1621539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2051720" y="476672"/>
            <a:ext cx="671743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dirty="0" smtClean="0"/>
              <a:t>EVALUACIÓN DE LA CONFORMIDAD DE PRODUCTO</a:t>
            </a:r>
          </a:p>
          <a:p>
            <a:pPr marL="0" indent="0">
              <a:buNone/>
            </a:pPr>
            <a:r>
              <a:rPr lang="es-ES" sz="2800" dirty="0" smtClean="0"/>
              <a:t>(TIPOLOGÍA)</a:t>
            </a:r>
          </a:p>
          <a:p>
            <a:pPr marL="0" indent="0">
              <a:buNone/>
            </a:pPr>
            <a:endParaRPr lang="es-ES" sz="2800" dirty="0" smtClean="0"/>
          </a:p>
          <a:p>
            <a:r>
              <a:rPr lang="es-ES" sz="2800" dirty="0" smtClean="0"/>
              <a:t>Contrato de Arrendamiento de Servicios</a:t>
            </a:r>
            <a:endParaRPr lang="es-ES" sz="24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96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1673355" cy="1621539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1691680" y="476672"/>
            <a:ext cx="707747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dirty="0" smtClean="0"/>
              <a:t>EVALUACIÓN DE LA CONFORMIDAD DE PRODUCTO</a:t>
            </a:r>
          </a:p>
          <a:p>
            <a:pPr marL="0" indent="0">
              <a:buNone/>
            </a:pPr>
            <a:r>
              <a:rPr lang="es-ES" sz="2800" dirty="0" smtClean="0"/>
              <a:t>(OBJETO)</a:t>
            </a:r>
          </a:p>
          <a:p>
            <a:r>
              <a:rPr lang="es-ES" sz="2800" dirty="0" smtClean="0"/>
              <a:t>Prestación de servicios de evaluación de la conformidad sobre:</a:t>
            </a:r>
          </a:p>
          <a:p>
            <a:pPr lvl="1"/>
            <a:r>
              <a:rPr lang="es-ES" sz="2400" dirty="0" smtClean="0"/>
              <a:t>Producto y alcance</a:t>
            </a:r>
          </a:p>
          <a:p>
            <a:pPr lvl="1"/>
            <a:r>
              <a:rPr lang="es-ES" sz="2400" dirty="0" smtClean="0"/>
              <a:t>Sistema de Selección</a:t>
            </a:r>
          </a:p>
          <a:p>
            <a:pPr lvl="1"/>
            <a:r>
              <a:rPr lang="es-ES" sz="2400" dirty="0" smtClean="0"/>
              <a:t>Norma técnica</a:t>
            </a:r>
          </a:p>
          <a:p>
            <a:pPr lvl="1"/>
            <a:r>
              <a:rPr lang="es-ES" sz="2400" dirty="0" smtClean="0"/>
              <a:t>Esquema de certificación </a:t>
            </a:r>
          </a:p>
          <a:p>
            <a:pPr lvl="2"/>
            <a:r>
              <a:rPr lang="es-ES" sz="2000" dirty="0" smtClean="0"/>
              <a:t>Determina si requiere vigilancia y el tipo de vigilancia</a:t>
            </a:r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14795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1673355" cy="1621539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1259632" y="476672"/>
            <a:ext cx="7704856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dirty="0" smtClean="0"/>
              <a:t>EVALUACIÓN DE LA CONFORMIDAD DE PRODUCTO</a:t>
            </a:r>
          </a:p>
          <a:p>
            <a:pPr marL="0" indent="0">
              <a:buNone/>
            </a:pPr>
            <a:r>
              <a:rPr lang="es-ES" sz="2800" dirty="0" smtClean="0"/>
              <a:t>(OBJETO)</a:t>
            </a:r>
          </a:p>
          <a:p>
            <a:r>
              <a:rPr lang="es-ES" sz="2800" dirty="0" smtClean="0"/>
              <a:t>Contraprestación</a:t>
            </a:r>
          </a:p>
          <a:p>
            <a:pPr lvl="1"/>
            <a:r>
              <a:rPr lang="es-ES" sz="2400" dirty="0" smtClean="0"/>
              <a:t>Precio</a:t>
            </a:r>
          </a:p>
          <a:p>
            <a:pPr lvl="2"/>
            <a:r>
              <a:rPr lang="es-ES" sz="2000" dirty="0" smtClean="0"/>
              <a:t>Producto</a:t>
            </a:r>
          </a:p>
          <a:p>
            <a:pPr lvl="3"/>
            <a:r>
              <a:rPr lang="es-ES" sz="1600" dirty="0" smtClean="0"/>
              <a:t>¿Hay ensayos de laboratorio o inspecciones?</a:t>
            </a:r>
            <a:endParaRPr lang="es-ES" sz="1600" dirty="0"/>
          </a:p>
          <a:p>
            <a:pPr lvl="2"/>
            <a:r>
              <a:rPr lang="es-ES" sz="2000" dirty="0"/>
              <a:t>Sistema de </a:t>
            </a:r>
            <a:r>
              <a:rPr lang="es-ES" sz="2000" dirty="0" smtClean="0"/>
              <a:t>Selección</a:t>
            </a:r>
          </a:p>
          <a:p>
            <a:pPr lvl="3"/>
            <a:r>
              <a:rPr lang="es-ES" sz="1600" dirty="0"/>
              <a:t>¿</a:t>
            </a:r>
            <a:r>
              <a:rPr lang="es-ES" sz="1600" dirty="0" smtClean="0"/>
              <a:t>Es posible determinar familias?</a:t>
            </a:r>
            <a:endParaRPr lang="es-ES" sz="1600" dirty="0"/>
          </a:p>
          <a:p>
            <a:pPr lvl="2"/>
            <a:r>
              <a:rPr lang="es-ES" sz="2000" dirty="0"/>
              <a:t>Norma técnica</a:t>
            </a:r>
          </a:p>
          <a:p>
            <a:pPr lvl="2"/>
            <a:r>
              <a:rPr lang="es-ES" sz="2000" dirty="0"/>
              <a:t>Esquema de certificación </a:t>
            </a:r>
          </a:p>
          <a:p>
            <a:pPr lvl="3"/>
            <a:r>
              <a:rPr lang="es-ES" sz="1600" dirty="0"/>
              <a:t>Determina si </a:t>
            </a:r>
            <a:r>
              <a:rPr lang="es-ES" sz="1600" dirty="0" smtClean="0"/>
              <a:t>requiere vigilancia </a:t>
            </a:r>
            <a:r>
              <a:rPr lang="es-ES" sz="1600" dirty="0"/>
              <a:t>y el tipo de vigilancia</a:t>
            </a:r>
          </a:p>
          <a:p>
            <a:pPr lvl="2"/>
            <a:endParaRPr lang="es-ES" sz="2000" dirty="0" smtClean="0"/>
          </a:p>
          <a:p>
            <a:pPr lvl="2"/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13625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55776" y="2492896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DESARROLLO DEL CONTRATO</a:t>
            </a:r>
            <a:endParaRPr lang="es-ES" sz="4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1673355" cy="162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1673355" cy="1621539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2051720" y="476672"/>
            <a:ext cx="671743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dirty="0" smtClean="0"/>
              <a:t>DERECHOS</a:t>
            </a:r>
            <a:endParaRPr lang="es-ES" sz="2800" dirty="0"/>
          </a:p>
          <a:p>
            <a:r>
              <a:rPr lang="es-ES" sz="2800" dirty="0" smtClean="0"/>
              <a:t>Recibir la evaluación técnica por personal competente</a:t>
            </a:r>
          </a:p>
          <a:p>
            <a:r>
              <a:rPr lang="es-ES" sz="2800" dirty="0" smtClean="0"/>
              <a:t>Recibir el resultado de la evaluación</a:t>
            </a:r>
          </a:p>
          <a:p>
            <a:pPr lvl="1"/>
            <a:r>
              <a:rPr lang="es-ES" sz="2400" dirty="0" smtClean="0"/>
              <a:t>Informe</a:t>
            </a:r>
          </a:p>
          <a:p>
            <a:pPr marL="457200" lvl="1" indent="0">
              <a:buNone/>
            </a:pPr>
            <a:r>
              <a:rPr lang="es-ES" sz="2400" dirty="0"/>
              <a:t>	</a:t>
            </a:r>
            <a:r>
              <a:rPr lang="es-ES" sz="2400" dirty="0" smtClean="0"/>
              <a:t>- Conforme = Certificado</a:t>
            </a:r>
          </a:p>
          <a:p>
            <a:pPr marL="457200" lvl="1" indent="0">
              <a:buNone/>
            </a:pPr>
            <a:r>
              <a:rPr lang="es-ES" sz="2400" dirty="0"/>
              <a:t>	</a:t>
            </a:r>
            <a:r>
              <a:rPr lang="es-ES" sz="2400" dirty="0" smtClean="0"/>
              <a:t>- No conforme</a:t>
            </a:r>
          </a:p>
          <a:p>
            <a:pPr marL="457200" lvl="1" indent="0">
              <a:buNone/>
            </a:pPr>
            <a:r>
              <a:rPr lang="es-ES" sz="2400" dirty="0"/>
              <a:t>	</a:t>
            </a:r>
            <a:r>
              <a:rPr lang="es-ES" sz="2400" dirty="0" smtClean="0"/>
              <a:t>	- Informe no-conformidades</a:t>
            </a:r>
          </a:p>
          <a:p>
            <a:pPr marL="457200" lvl="1" indent="0">
              <a:buNone/>
            </a:pPr>
            <a:r>
              <a:rPr lang="es-ES" sz="2400" dirty="0"/>
              <a:t>	</a:t>
            </a:r>
            <a:r>
              <a:rPr lang="es-ES" sz="2400" dirty="0" smtClean="0"/>
              <a:t>	- Corrección = Certificado</a:t>
            </a:r>
          </a:p>
          <a:p>
            <a:pPr marL="457200" lvl="1" indent="0">
              <a:buNone/>
            </a:pPr>
            <a:r>
              <a:rPr lang="es-ES" sz="2400" dirty="0"/>
              <a:t>	</a:t>
            </a:r>
            <a:r>
              <a:rPr lang="es-ES" sz="2400" dirty="0" smtClean="0"/>
              <a:t>	</a:t>
            </a:r>
          </a:p>
          <a:p>
            <a:pPr marL="457200" lvl="1" indent="0">
              <a:buNone/>
            </a:pPr>
            <a:r>
              <a:rPr lang="es-ES" sz="2400" dirty="0"/>
              <a:t>	</a:t>
            </a:r>
            <a:endParaRPr lang="es-ES" sz="2400" dirty="0" smtClean="0"/>
          </a:p>
          <a:p>
            <a:pPr marL="457200" lvl="1" indent="0">
              <a:buNone/>
            </a:pPr>
            <a:endParaRPr lang="es-ES" sz="2400" dirty="0" smtClean="0"/>
          </a:p>
          <a:p>
            <a:pPr lvl="1"/>
            <a:endParaRPr lang="es-ES" sz="2400" dirty="0" smtClean="0"/>
          </a:p>
          <a:p>
            <a:pPr lvl="1"/>
            <a:endParaRPr lang="es-ES" sz="24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783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1673355" cy="1621539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2051720" y="476672"/>
            <a:ext cx="671743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dirty="0" smtClean="0"/>
              <a:t>DERECHOS</a:t>
            </a:r>
            <a:endParaRPr lang="es-ES" sz="2800" dirty="0"/>
          </a:p>
          <a:p>
            <a:r>
              <a:rPr lang="es-ES" sz="2800" dirty="0" smtClean="0"/>
              <a:t>No discriminación</a:t>
            </a:r>
          </a:p>
          <a:p>
            <a:r>
              <a:rPr lang="es-ES" sz="2800" dirty="0" smtClean="0"/>
              <a:t>Confidencialidad</a:t>
            </a:r>
          </a:p>
          <a:p>
            <a:r>
              <a:rPr lang="es-ES" sz="2800" dirty="0" smtClean="0"/>
              <a:t>Imparcialidad</a:t>
            </a:r>
          </a:p>
          <a:p>
            <a:r>
              <a:rPr lang="es-ES" sz="2800" dirty="0" smtClean="0"/>
              <a:t>Mantener el certificado si se mantienen las circunstancias de su expedición</a:t>
            </a:r>
          </a:p>
          <a:p>
            <a:r>
              <a:rPr lang="es-ES" sz="2800" dirty="0" smtClean="0"/>
              <a:t>Quejas </a:t>
            </a:r>
          </a:p>
          <a:p>
            <a:r>
              <a:rPr lang="es-ES" sz="2800" dirty="0" smtClean="0"/>
              <a:t>Apelaciones</a:t>
            </a:r>
          </a:p>
          <a:p>
            <a:r>
              <a:rPr lang="es-ES" sz="2800" dirty="0" smtClean="0"/>
              <a:t>Capacidad legal y financiera</a:t>
            </a:r>
          </a:p>
          <a:p>
            <a:r>
              <a:rPr lang="es-ES" sz="2800" dirty="0" smtClean="0"/>
              <a:t>Información al público</a:t>
            </a:r>
          </a:p>
          <a:p>
            <a:pPr marL="457200" lvl="1" indent="0">
              <a:buNone/>
            </a:pPr>
            <a:r>
              <a:rPr lang="es-ES" sz="2400" dirty="0"/>
              <a:t>	</a:t>
            </a:r>
            <a:r>
              <a:rPr lang="es-ES" sz="2400" dirty="0" smtClean="0"/>
              <a:t>	</a:t>
            </a:r>
          </a:p>
          <a:p>
            <a:pPr marL="457200" lvl="1" indent="0">
              <a:buNone/>
            </a:pPr>
            <a:r>
              <a:rPr lang="es-ES" sz="2400" dirty="0"/>
              <a:t>	</a:t>
            </a:r>
            <a:endParaRPr lang="es-ES" sz="2400" dirty="0" smtClean="0"/>
          </a:p>
          <a:p>
            <a:pPr marL="457200" lvl="1" indent="0">
              <a:buNone/>
            </a:pPr>
            <a:endParaRPr lang="es-ES" sz="2400" dirty="0" smtClean="0"/>
          </a:p>
          <a:p>
            <a:pPr lvl="1"/>
            <a:endParaRPr lang="es-ES" sz="2400" dirty="0" smtClean="0"/>
          </a:p>
          <a:p>
            <a:pPr lvl="1"/>
            <a:endParaRPr lang="es-ES" sz="24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66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1673355" cy="1621539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2051720" y="476672"/>
            <a:ext cx="671743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dirty="0" smtClean="0"/>
              <a:t>DEBERES</a:t>
            </a:r>
          </a:p>
          <a:p>
            <a:pPr marL="0" indent="0">
              <a:buNone/>
            </a:pPr>
            <a:endParaRPr lang="es-ES" sz="2800" dirty="0"/>
          </a:p>
          <a:p>
            <a:r>
              <a:rPr lang="es-ES" sz="2800" dirty="0" smtClean="0"/>
              <a:t>Pagar por el servicio</a:t>
            </a:r>
          </a:p>
          <a:p>
            <a:r>
              <a:rPr lang="es-ES" sz="2800" dirty="0" smtClean="0"/>
              <a:t>Cumplimiento normas legales</a:t>
            </a:r>
          </a:p>
          <a:p>
            <a:r>
              <a:rPr lang="es-ES" sz="2800" dirty="0" smtClean="0"/>
              <a:t>Acceso al elemento evaluado de conformidad con el esquema a certificar y a los documentos de soporte</a:t>
            </a:r>
          </a:p>
          <a:p>
            <a:r>
              <a:rPr lang="es-ES" sz="2800" dirty="0" smtClean="0"/>
              <a:t>Entregar las muestras que se seleccionen para el laboratorio (de ser el caso)</a:t>
            </a:r>
          </a:p>
          <a:p>
            <a:r>
              <a:rPr lang="es-ES" sz="2800" dirty="0" smtClean="0"/>
              <a:t>Permitir las visitas de seguimiento contratadas</a:t>
            </a:r>
          </a:p>
          <a:p>
            <a:pPr marL="0" indent="0">
              <a:buNone/>
            </a:pPr>
            <a:endParaRPr lang="es-ES" sz="2800" dirty="0" smtClean="0"/>
          </a:p>
          <a:p>
            <a:pPr marL="457200" lvl="1" indent="0">
              <a:buNone/>
            </a:pPr>
            <a:r>
              <a:rPr lang="es-ES" sz="2400" dirty="0"/>
              <a:t>	</a:t>
            </a:r>
            <a:r>
              <a:rPr lang="es-ES" sz="2400" dirty="0" smtClean="0"/>
              <a:t>	</a:t>
            </a:r>
          </a:p>
          <a:p>
            <a:pPr marL="457200" lvl="1" indent="0">
              <a:buNone/>
            </a:pPr>
            <a:r>
              <a:rPr lang="es-ES" sz="2400" dirty="0"/>
              <a:t>	</a:t>
            </a:r>
            <a:endParaRPr lang="es-ES" sz="2400" dirty="0" smtClean="0"/>
          </a:p>
          <a:p>
            <a:pPr marL="457200" lvl="1" indent="0">
              <a:buNone/>
            </a:pPr>
            <a:endParaRPr lang="es-ES" sz="2400" dirty="0" smtClean="0"/>
          </a:p>
          <a:p>
            <a:pPr lvl="1"/>
            <a:endParaRPr lang="es-ES" sz="2400" dirty="0" smtClean="0"/>
          </a:p>
          <a:p>
            <a:pPr lvl="1"/>
            <a:endParaRPr lang="es-ES" sz="24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8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1673355" cy="1621539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2051720" y="476672"/>
            <a:ext cx="671743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dirty="0" smtClean="0"/>
              <a:t>DEBERES</a:t>
            </a:r>
          </a:p>
          <a:p>
            <a:pPr marL="0" indent="0">
              <a:buNone/>
            </a:pPr>
            <a:endParaRPr lang="es-ES" sz="2800" dirty="0"/>
          </a:p>
          <a:p>
            <a:r>
              <a:rPr lang="es-ES" sz="2800" dirty="0" smtClean="0"/>
              <a:t>Uso adecuado del Certificado</a:t>
            </a:r>
          </a:p>
          <a:p>
            <a:r>
              <a:rPr lang="es-ES" sz="2800" dirty="0" smtClean="0"/>
              <a:t>Declaraciones y publicidad sobre el certificado</a:t>
            </a:r>
          </a:p>
          <a:p>
            <a:r>
              <a:rPr lang="es-ES" sz="2800" dirty="0" smtClean="0"/>
              <a:t>Reproducción adecuada del certificado</a:t>
            </a:r>
          </a:p>
          <a:p>
            <a:r>
              <a:rPr lang="es-ES" sz="2800" dirty="0" smtClean="0"/>
              <a:t>Uso adecuado de marcas de certificación</a:t>
            </a:r>
          </a:p>
          <a:p>
            <a:r>
              <a:rPr lang="es-ES" sz="2800" dirty="0" smtClean="0"/>
              <a:t>Registro de quejas conocidas de clientes</a:t>
            </a:r>
          </a:p>
          <a:p>
            <a:endParaRPr lang="es-ES" sz="2800" dirty="0" smtClean="0"/>
          </a:p>
          <a:p>
            <a:pPr marL="0" indent="0">
              <a:buNone/>
            </a:pPr>
            <a:endParaRPr lang="es-ES" sz="2800" dirty="0" smtClean="0"/>
          </a:p>
          <a:p>
            <a:pPr marL="457200" lvl="1" indent="0">
              <a:buNone/>
            </a:pPr>
            <a:r>
              <a:rPr lang="es-ES" sz="2400" dirty="0"/>
              <a:t>	</a:t>
            </a:r>
            <a:r>
              <a:rPr lang="es-ES" sz="2400" dirty="0" smtClean="0"/>
              <a:t>	</a:t>
            </a:r>
          </a:p>
          <a:p>
            <a:pPr marL="457200" lvl="1" indent="0">
              <a:buNone/>
            </a:pPr>
            <a:r>
              <a:rPr lang="es-ES" sz="2400" dirty="0"/>
              <a:t>	</a:t>
            </a:r>
            <a:endParaRPr lang="es-ES" sz="2400" dirty="0" smtClean="0"/>
          </a:p>
          <a:p>
            <a:pPr marL="457200" lvl="1" indent="0">
              <a:buNone/>
            </a:pPr>
            <a:endParaRPr lang="es-ES" sz="2400" dirty="0" smtClean="0"/>
          </a:p>
          <a:p>
            <a:pPr lvl="1"/>
            <a:endParaRPr lang="es-ES" sz="2400" dirty="0" smtClean="0"/>
          </a:p>
          <a:p>
            <a:pPr lvl="1"/>
            <a:endParaRPr lang="es-ES" sz="24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56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1673355" cy="1621539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2051720" y="476672"/>
            <a:ext cx="671743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dirty="0" smtClean="0"/>
              <a:t>DEBERES</a:t>
            </a:r>
          </a:p>
          <a:p>
            <a:pPr marL="0" indent="0">
              <a:buNone/>
            </a:pPr>
            <a:endParaRPr lang="es-ES" sz="2800" dirty="0"/>
          </a:p>
          <a:p>
            <a:r>
              <a:rPr lang="es-ES" sz="2800" dirty="0" smtClean="0"/>
              <a:t>Informar inmediatamente de circunstancias que puedan afectar su capacidad de cumplir </a:t>
            </a:r>
          </a:p>
          <a:p>
            <a:pPr marL="0" indent="0">
              <a:buNone/>
            </a:pPr>
            <a:endParaRPr lang="es-ES" sz="2800" dirty="0" smtClean="0"/>
          </a:p>
          <a:p>
            <a:endParaRPr lang="es-ES" sz="2800" dirty="0" smtClean="0"/>
          </a:p>
          <a:p>
            <a:pPr marL="0" indent="0">
              <a:buNone/>
            </a:pPr>
            <a:endParaRPr lang="es-ES" sz="2800" dirty="0" smtClean="0"/>
          </a:p>
          <a:p>
            <a:pPr marL="457200" lvl="1" indent="0">
              <a:buNone/>
            </a:pPr>
            <a:r>
              <a:rPr lang="es-ES" sz="2400" dirty="0"/>
              <a:t>	</a:t>
            </a:r>
            <a:r>
              <a:rPr lang="es-ES" sz="2400" dirty="0" smtClean="0"/>
              <a:t>	</a:t>
            </a:r>
          </a:p>
          <a:p>
            <a:pPr marL="457200" lvl="1" indent="0">
              <a:buNone/>
            </a:pPr>
            <a:r>
              <a:rPr lang="es-ES" sz="2400" dirty="0"/>
              <a:t>	</a:t>
            </a:r>
            <a:endParaRPr lang="es-ES" sz="2400" dirty="0" smtClean="0"/>
          </a:p>
          <a:p>
            <a:pPr marL="457200" lvl="1" indent="0">
              <a:buNone/>
            </a:pPr>
            <a:endParaRPr lang="es-ES" sz="2400" dirty="0" smtClean="0"/>
          </a:p>
          <a:p>
            <a:pPr lvl="1"/>
            <a:endParaRPr lang="es-ES" sz="2400" dirty="0" smtClean="0"/>
          </a:p>
          <a:p>
            <a:pPr lvl="1"/>
            <a:endParaRPr lang="es-ES" sz="24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1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79" y="852742"/>
            <a:ext cx="6865442" cy="51525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sp>
        <p:nvSpPr>
          <p:cNvPr id="9" name="Shape 60"/>
          <p:cNvSpPr txBox="1">
            <a:spLocks/>
          </p:cNvSpPr>
          <p:nvPr/>
        </p:nvSpPr>
        <p:spPr>
          <a:xfrm>
            <a:off x="395536" y="3356992"/>
            <a:ext cx="5328592" cy="33123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b="1" dirty="0" smtClean="0">
                <a:solidFill>
                  <a:srgbClr val="000000"/>
                </a:solidFill>
              </a:rPr>
              <a:t>ASOSEC – ASOCIACIÓN NACIONAL DE ORGANISMOS DE EVALUACIÓN DE LA CONFORMIDAD </a:t>
            </a:r>
          </a:p>
          <a:p>
            <a:pPr marL="342900" indent="-342900" algn="l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</a:rPr>
              <a:t>ORG. DE CERTIFICACIÓN</a:t>
            </a:r>
          </a:p>
          <a:p>
            <a:pPr marL="342900" indent="-342900" algn="l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</a:rPr>
              <a:t>ORG. DE INSPECCIÓN</a:t>
            </a:r>
          </a:p>
          <a:p>
            <a:pPr marL="342900" indent="-342900" algn="l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</a:rPr>
              <a:t>LABORATORIOS</a:t>
            </a:r>
          </a:p>
          <a:p>
            <a:pPr marL="342900" indent="-342900" algn="l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</a:rPr>
              <a:t>PROV. DE ENSAYOS DE APTITUD</a:t>
            </a:r>
          </a:p>
          <a:p>
            <a:pPr marL="342900" indent="-342900" algn="l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</a:rPr>
              <a:t>CONSULTORES EN DE CALIDAD</a:t>
            </a:r>
            <a:br>
              <a:rPr lang="es-ES" sz="2000" dirty="0" smtClean="0">
                <a:solidFill>
                  <a:srgbClr val="000000"/>
                </a:solidFill>
              </a:rPr>
            </a:br>
            <a:r>
              <a:rPr lang="es-ES" sz="2000" dirty="0" smtClean="0">
                <a:solidFill>
                  <a:srgbClr val="000000"/>
                </a:solidFill>
              </a:rPr>
              <a:t>PROV. DE EQUIPOS DE ENSAYO Y MED.</a:t>
            </a:r>
          </a:p>
          <a:p>
            <a:pPr marL="342900" indent="-342900" algn="l">
              <a:buFont typeface="Arial"/>
              <a:buChar char="•"/>
            </a:pPr>
            <a:endParaRPr lang="es-CO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79" y="852742"/>
            <a:ext cx="6865442" cy="51525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5" y="3491958"/>
            <a:ext cx="1676403" cy="16215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55" y="3491958"/>
            <a:ext cx="1673355" cy="16215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26" y="3491958"/>
            <a:ext cx="1673355" cy="162153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55576" y="5040878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0000"/>
                </a:solidFill>
              </a:rPr>
              <a:t>Ramón </a:t>
            </a:r>
            <a:r>
              <a:rPr lang="es-ES" sz="2400" dirty="0" err="1" smtClean="0">
                <a:solidFill>
                  <a:srgbClr val="000000"/>
                </a:solidFill>
              </a:rPr>
              <a:t>Madriñán</a:t>
            </a:r>
            <a:endParaRPr lang="es-ES" sz="2400" dirty="0" smtClean="0">
              <a:solidFill>
                <a:srgbClr val="000000"/>
              </a:solidFill>
            </a:endParaRPr>
          </a:p>
          <a:p>
            <a:pPr algn="ctr"/>
            <a:r>
              <a:rPr lang="es-ES" sz="2400" dirty="0" smtClean="0">
                <a:solidFill>
                  <a:srgbClr val="000000"/>
                </a:solidFill>
              </a:rPr>
              <a:t>Director Ejecutivo</a:t>
            </a:r>
          </a:p>
          <a:p>
            <a:pPr algn="ctr"/>
            <a:r>
              <a:rPr lang="es-ES" sz="2400" dirty="0" smtClean="0">
                <a:solidFill>
                  <a:srgbClr val="000000"/>
                </a:solidFill>
              </a:rPr>
              <a:t>ASOSEC</a:t>
            </a:r>
          </a:p>
          <a:p>
            <a:pPr algn="ctr"/>
            <a:r>
              <a:rPr lang="es-ES" sz="2400" dirty="0" err="1" smtClean="0">
                <a:solidFill>
                  <a:srgbClr val="000000"/>
                </a:solidFill>
              </a:rPr>
              <a:t>director@asosec.org</a:t>
            </a:r>
            <a:endParaRPr lang="es-E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79" y="852742"/>
            <a:ext cx="6865442" cy="51525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sp>
        <p:nvSpPr>
          <p:cNvPr id="9" name="Shape 60"/>
          <p:cNvSpPr txBox="1">
            <a:spLocks/>
          </p:cNvSpPr>
          <p:nvPr/>
        </p:nvSpPr>
        <p:spPr>
          <a:xfrm>
            <a:off x="395536" y="3356992"/>
            <a:ext cx="5328592" cy="31683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ES" sz="2400" b="1" dirty="0" smtClean="0">
              <a:solidFill>
                <a:srgbClr val="000000"/>
              </a:solidFill>
            </a:endParaRPr>
          </a:p>
          <a:p>
            <a:r>
              <a:rPr lang="es-ES" sz="2400" b="1" dirty="0" smtClean="0">
                <a:solidFill>
                  <a:srgbClr val="000000"/>
                </a:solidFill>
              </a:rPr>
              <a:t>GRUPOS DE TRABAJO</a:t>
            </a:r>
          </a:p>
          <a:p>
            <a:pPr marL="342900" indent="-342900" algn="l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</a:rPr>
              <a:t>SECTOR ELÉCTRICO</a:t>
            </a:r>
          </a:p>
          <a:p>
            <a:pPr marL="342900" indent="-342900" algn="l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</a:rPr>
              <a:t>GAS Y COMBUSTIBLES LÍQUIDOS</a:t>
            </a:r>
          </a:p>
          <a:p>
            <a:pPr marL="342900" indent="-342900" algn="l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</a:rPr>
              <a:t>LABORATORIOS</a:t>
            </a:r>
          </a:p>
          <a:p>
            <a:pPr marL="342900" indent="-342900" algn="l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</a:rPr>
              <a:t>PRODUCTO</a:t>
            </a:r>
          </a:p>
          <a:p>
            <a:pPr marL="342900" indent="-342900" algn="l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</a:rPr>
              <a:t>SISTEMAS DE GESTIÓN</a:t>
            </a:r>
          </a:p>
          <a:p>
            <a:pPr marL="342900" indent="-342900" algn="l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</a:rPr>
              <a:t>CONSULTORES EN DE CALIDAD</a:t>
            </a:r>
            <a:br>
              <a:rPr lang="es-ES" sz="2000" dirty="0" smtClean="0">
                <a:solidFill>
                  <a:srgbClr val="000000"/>
                </a:solidFill>
              </a:rPr>
            </a:br>
            <a:r>
              <a:rPr lang="es-ES" sz="2000" dirty="0" smtClean="0">
                <a:solidFill>
                  <a:srgbClr val="000000"/>
                </a:solidFill>
              </a:rPr>
              <a:t>PROV. DE EQUIPOS DE ENSAYO Y MED.</a:t>
            </a:r>
          </a:p>
          <a:p>
            <a:pPr marL="342900" indent="-342900" algn="l">
              <a:buFont typeface="Arial"/>
              <a:buChar char="•"/>
            </a:pPr>
            <a:endParaRPr lang="es-CO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79" y="852742"/>
            <a:ext cx="6865442" cy="51525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sp>
        <p:nvSpPr>
          <p:cNvPr id="9" name="Shape 60"/>
          <p:cNvSpPr txBox="1">
            <a:spLocks/>
          </p:cNvSpPr>
          <p:nvPr/>
        </p:nvSpPr>
        <p:spPr>
          <a:xfrm>
            <a:off x="395536" y="3356992"/>
            <a:ext cx="5328592" cy="31683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ES" sz="2400" b="1" dirty="0" smtClean="0">
              <a:solidFill>
                <a:srgbClr val="000000"/>
              </a:solidFill>
            </a:endParaRPr>
          </a:p>
          <a:p>
            <a:r>
              <a:rPr lang="es-ES" sz="2400" b="1" dirty="0" smtClean="0">
                <a:solidFill>
                  <a:srgbClr val="000000"/>
                </a:solidFill>
              </a:rPr>
              <a:t>CÁMARAS ESPECIALES</a:t>
            </a:r>
          </a:p>
          <a:p>
            <a:endParaRPr lang="es-ES" sz="2400" b="1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</a:rPr>
              <a:t>PROVEEDORES DE SERVICIOS DE CALIDAD</a:t>
            </a:r>
          </a:p>
          <a:p>
            <a:pPr marL="342900" indent="-342900" algn="l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</a:rPr>
              <a:t>PROVEEDORES DE EQUIPOS DE ENSAYOS Y CALIBRACIÓN</a:t>
            </a:r>
          </a:p>
          <a:p>
            <a:pPr marL="342900" indent="-342900" algn="l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</a:rPr>
              <a:t>ORGANISMOS EN PROCESO DE ACREDITACIÓN</a:t>
            </a:r>
          </a:p>
          <a:p>
            <a:pPr algn="l"/>
            <a:endParaRPr lang="es-ES" sz="20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es-CO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5" y="3491958"/>
            <a:ext cx="1676403" cy="162153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55776" y="2492896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EL CONTEXTO Y SU EFCTO EN LA ETAPA PRECONTRACTUAL  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42941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2"/>
          <p:cNvSpPr>
            <a:spLocks noChangeArrowheads="1"/>
          </p:cNvSpPr>
          <p:nvPr/>
        </p:nvSpPr>
        <p:spPr bwMode="auto">
          <a:xfrm>
            <a:off x="190500" y="762000"/>
            <a:ext cx="8763000" cy="4533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R"/>
          </a:p>
        </p:txBody>
      </p:sp>
      <p:sp>
        <p:nvSpPr>
          <p:cNvPr id="6146" name="AutoShape 4"/>
          <p:cNvSpPr>
            <a:spLocks noChangeArrowheads="1"/>
          </p:cNvSpPr>
          <p:nvPr/>
        </p:nvSpPr>
        <p:spPr bwMode="auto">
          <a:xfrm>
            <a:off x="1371600" y="5410200"/>
            <a:ext cx="70866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R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057400" y="5486400"/>
            <a:ext cx="5678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s-ES" sz="2000" b="1">
                <a:solidFill>
                  <a:schemeClr val="bg1"/>
                </a:solidFill>
                <a:latin typeface="Arial" charset="0"/>
              </a:rPr>
              <a:t>Industria, Exportadores, Estado, etc</a:t>
            </a:r>
            <a:endParaRPr lang="es-ES" sz="2000">
              <a:latin typeface="Times" charset="0"/>
            </a:endParaRPr>
          </a:p>
        </p:txBody>
      </p:sp>
      <p:cxnSp>
        <p:nvCxnSpPr>
          <p:cNvPr id="6148" name="Gerade Verbindung 29"/>
          <p:cNvCxnSpPr>
            <a:cxnSpLocks noChangeShapeType="1"/>
          </p:cNvCxnSpPr>
          <p:nvPr/>
        </p:nvCxnSpPr>
        <p:spPr bwMode="auto">
          <a:xfrm rot="10800000" flipV="1">
            <a:off x="762000" y="5029200"/>
            <a:ext cx="6477000" cy="15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9" name="Gerade Verbindung 48"/>
          <p:cNvCxnSpPr>
            <a:cxnSpLocks noChangeShapeType="1"/>
          </p:cNvCxnSpPr>
          <p:nvPr/>
        </p:nvCxnSpPr>
        <p:spPr bwMode="auto">
          <a:xfrm rot="5400000">
            <a:off x="38895" y="4304506"/>
            <a:ext cx="1446212" cy="31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" name="Gruppierung 15"/>
          <p:cNvGrpSpPr>
            <a:grpSpLocks/>
          </p:cNvGrpSpPr>
          <p:nvPr/>
        </p:nvGrpSpPr>
        <p:grpSpPr bwMode="auto">
          <a:xfrm>
            <a:off x="323850" y="3581400"/>
            <a:ext cx="2876550" cy="1071563"/>
            <a:chOff x="323850" y="3581400"/>
            <a:chExt cx="2876550" cy="1071563"/>
          </a:xfrm>
        </p:grpSpPr>
        <p:sp>
          <p:nvSpPr>
            <p:cNvPr id="6188" name="Text Box 26"/>
            <p:cNvSpPr txBox="1">
              <a:spLocks noChangeArrowheads="1"/>
            </p:cNvSpPr>
            <p:nvPr/>
          </p:nvSpPr>
          <p:spPr bwMode="auto">
            <a:xfrm>
              <a:off x="755576" y="3581400"/>
              <a:ext cx="2444824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s-ES" sz="1400" b="1" i="1">
                  <a:latin typeface="Arial" charset="0"/>
                </a:rPr>
                <a:t>Requisito </a:t>
              </a:r>
            </a:p>
            <a:p>
              <a:r>
                <a:rPr lang="es-ES" sz="1400" b="1" i="1">
                  <a:latin typeface="Arial" charset="0"/>
                </a:rPr>
                <a:t>mínimo </a:t>
              </a:r>
            </a:p>
            <a:p>
              <a:r>
                <a:rPr lang="es-ES" sz="1400" b="1" i="1">
                  <a:latin typeface="Arial" charset="0"/>
                </a:rPr>
                <a:t>definido en:</a:t>
              </a:r>
              <a:endParaRPr lang="es-ES" sz="1400" b="1" i="1">
                <a:solidFill>
                  <a:srgbClr val="FF0000"/>
                </a:solidFill>
                <a:latin typeface="Arial" charset="0"/>
              </a:endParaRPr>
            </a:p>
            <a:p>
              <a:r>
                <a:rPr lang="es-ES" sz="1400" b="1" i="1">
                  <a:solidFill>
                    <a:srgbClr val="CC0000"/>
                  </a:solidFill>
                  <a:latin typeface="Arial" charset="0"/>
                </a:rPr>
                <a:t>Reglamentación </a:t>
              </a:r>
            </a:p>
            <a:p>
              <a:r>
                <a:rPr lang="es-ES" sz="1400" b="1" i="1">
                  <a:solidFill>
                    <a:srgbClr val="CC0000"/>
                  </a:solidFill>
                  <a:latin typeface="Arial" charset="0"/>
                </a:rPr>
                <a:t>Técnica</a:t>
              </a:r>
              <a:endParaRPr lang="es-ES" sz="1400">
                <a:solidFill>
                  <a:srgbClr val="CC0000"/>
                </a:solidFill>
                <a:latin typeface="Times" charset="0"/>
              </a:endParaRPr>
            </a:p>
          </p:txBody>
        </p:sp>
        <p:sp>
          <p:nvSpPr>
            <p:cNvPr id="6189" name="Text Box 26"/>
            <p:cNvSpPr txBox="1">
              <a:spLocks noChangeArrowheads="1"/>
            </p:cNvSpPr>
            <p:nvPr/>
          </p:nvSpPr>
          <p:spPr bwMode="auto">
            <a:xfrm rot="-5400000">
              <a:off x="72232" y="4040981"/>
              <a:ext cx="86360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s-CR" sz="1400" b="1" i="1">
                  <a:latin typeface="Arial" charset="0"/>
                </a:rPr>
                <a:t>si/no</a:t>
              </a:r>
              <a:endParaRPr lang="es-CR" sz="1400" b="1" i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5" name="Gruppierung 4"/>
          <p:cNvGrpSpPr>
            <a:grpSpLocks/>
          </p:cNvGrpSpPr>
          <p:nvPr/>
        </p:nvGrpSpPr>
        <p:grpSpPr bwMode="auto">
          <a:xfrm>
            <a:off x="323850" y="1268413"/>
            <a:ext cx="6153150" cy="2314575"/>
            <a:chOff x="323850" y="1268760"/>
            <a:chExt cx="6153150" cy="2314228"/>
          </a:xfrm>
        </p:grpSpPr>
        <p:cxnSp>
          <p:nvCxnSpPr>
            <p:cNvPr id="6184" name="Gerade Verbindung 28"/>
            <p:cNvCxnSpPr>
              <a:cxnSpLocks noChangeShapeType="1"/>
            </p:cNvCxnSpPr>
            <p:nvPr/>
          </p:nvCxnSpPr>
          <p:spPr bwMode="auto">
            <a:xfrm>
              <a:off x="755576" y="1268760"/>
              <a:ext cx="6424" cy="23110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5" name="Gerade Verbindung 33"/>
            <p:cNvCxnSpPr>
              <a:cxnSpLocks noChangeShapeType="1"/>
            </p:cNvCxnSpPr>
            <p:nvPr/>
          </p:nvCxnSpPr>
          <p:spPr bwMode="auto">
            <a:xfrm rot="10800000" flipV="1">
              <a:off x="762000" y="3581400"/>
              <a:ext cx="5715000" cy="15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86" name="Text Box 26"/>
            <p:cNvSpPr txBox="1">
              <a:spLocks noChangeArrowheads="1"/>
            </p:cNvSpPr>
            <p:nvPr/>
          </p:nvSpPr>
          <p:spPr bwMode="auto">
            <a:xfrm>
              <a:off x="827584" y="1268760"/>
              <a:ext cx="19812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s-ES" sz="1400" b="1" i="1">
                  <a:latin typeface="Arial" charset="0"/>
                </a:rPr>
                <a:t>Requisitos Adicionales:</a:t>
              </a:r>
              <a:endParaRPr lang="es-ES" sz="1400" b="1" i="1">
                <a:solidFill>
                  <a:srgbClr val="FF0000"/>
                </a:solidFill>
                <a:latin typeface="Arial" charset="0"/>
              </a:endParaRPr>
            </a:p>
            <a:p>
              <a:r>
                <a:rPr lang="es-ES" sz="1400" b="1" i="1">
                  <a:solidFill>
                    <a:srgbClr val="0000FF"/>
                  </a:solidFill>
                  <a:latin typeface="Arial" charset="0"/>
                </a:rPr>
                <a:t>Mejoramiento de Calidad para competir </a:t>
              </a:r>
            </a:p>
          </p:txBody>
        </p:sp>
        <p:sp>
          <p:nvSpPr>
            <p:cNvPr id="6187" name="Text Box 26"/>
            <p:cNvSpPr txBox="1">
              <a:spLocks noChangeArrowheads="1"/>
            </p:cNvSpPr>
            <p:nvPr/>
          </p:nvSpPr>
          <p:spPr bwMode="auto">
            <a:xfrm rot="-5400000">
              <a:off x="-396081" y="2420144"/>
              <a:ext cx="1800225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s-CR" sz="1400" b="1" i="1">
                  <a:latin typeface="Arial" charset="0"/>
                </a:rPr>
                <a:t>Mejor que ….</a:t>
              </a:r>
              <a:endParaRPr lang="es-CR" sz="1400" b="1" i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7" name="Gruppierung 6"/>
          <p:cNvGrpSpPr>
            <a:grpSpLocks/>
          </p:cNvGrpSpPr>
          <p:nvPr/>
        </p:nvGrpSpPr>
        <p:grpSpPr bwMode="auto">
          <a:xfrm>
            <a:off x="4284663" y="4437063"/>
            <a:ext cx="3527425" cy="523875"/>
            <a:chOff x="3995281" y="4292649"/>
            <a:chExt cx="3529506" cy="523570"/>
          </a:xfrm>
        </p:grpSpPr>
        <p:sp>
          <p:nvSpPr>
            <p:cNvPr id="6181" name="Text Box 26"/>
            <p:cNvSpPr txBox="1">
              <a:spLocks noChangeArrowheads="1"/>
            </p:cNvSpPr>
            <p:nvPr/>
          </p:nvSpPr>
          <p:spPr bwMode="auto">
            <a:xfrm>
              <a:off x="3995281" y="4365104"/>
              <a:ext cx="1566832" cy="305623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200" b="1" i="1">
                  <a:solidFill>
                    <a:srgbClr val="CC0000"/>
                  </a:solidFill>
                  <a:latin typeface="Arial" charset="0"/>
                </a:rPr>
                <a:t>Seguridad/Salud</a:t>
              </a:r>
              <a:endParaRPr lang="es-ES" sz="1200">
                <a:solidFill>
                  <a:srgbClr val="CC0000"/>
                </a:solidFill>
                <a:latin typeface="Times" charset="0"/>
              </a:endParaRPr>
            </a:p>
          </p:txBody>
        </p:sp>
        <p:cxnSp>
          <p:nvCxnSpPr>
            <p:cNvPr id="6182" name="Gerade Verbindung 29"/>
            <p:cNvCxnSpPr>
              <a:cxnSpLocks noChangeShapeType="1"/>
            </p:cNvCxnSpPr>
            <p:nvPr/>
          </p:nvCxnSpPr>
          <p:spPr bwMode="auto">
            <a:xfrm flipH="1">
              <a:off x="5652383" y="4508846"/>
              <a:ext cx="359761" cy="66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83" name="Text Box 3"/>
            <p:cNvSpPr txBox="1">
              <a:spLocks noChangeArrowheads="1"/>
            </p:cNvSpPr>
            <p:nvPr/>
          </p:nvSpPr>
          <p:spPr bwMode="auto">
            <a:xfrm>
              <a:off x="5940114" y="4292649"/>
              <a:ext cx="1584673" cy="5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400" b="1" i="1">
                  <a:solidFill>
                    <a:srgbClr val="CC0000"/>
                  </a:solidFill>
                  <a:latin typeface="Arial" charset="0"/>
                </a:rPr>
                <a:t>ej: inocuidad alimentaria</a:t>
              </a:r>
              <a:endParaRPr lang="es-ES" sz="1400">
                <a:solidFill>
                  <a:srgbClr val="CC0000"/>
                </a:solidFill>
                <a:latin typeface="Times" charset="0"/>
              </a:endParaRPr>
            </a:p>
          </p:txBody>
        </p:sp>
      </p:grpSp>
      <p:grpSp>
        <p:nvGrpSpPr>
          <p:cNvPr id="8" name="Gruppierung 7"/>
          <p:cNvGrpSpPr>
            <a:grpSpLocks/>
          </p:cNvGrpSpPr>
          <p:nvPr/>
        </p:nvGrpSpPr>
        <p:grpSpPr bwMode="auto">
          <a:xfrm>
            <a:off x="4500563" y="3789363"/>
            <a:ext cx="3311525" cy="503237"/>
            <a:chOff x="4211960" y="3789039"/>
            <a:chExt cx="3312348" cy="503409"/>
          </a:xfrm>
        </p:grpSpPr>
        <p:sp>
          <p:nvSpPr>
            <p:cNvPr id="6178" name="Text Box 26"/>
            <p:cNvSpPr txBox="1">
              <a:spLocks noChangeArrowheads="1"/>
            </p:cNvSpPr>
            <p:nvPr/>
          </p:nvSpPr>
          <p:spPr bwMode="auto">
            <a:xfrm>
              <a:off x="4211960" y="3789039"/>
              <a:ext cx="1350153" cy="503409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ES" sz="1200" b="1" i="1">
                  <a:solidFill>
                    <a:srgbClr val="CC0000"/>
                  </a:solidFill>
                  <a:latin typeface="Arial" charset="0"/>
                </a:rPr>
                <a:t>Protección en general </a:t>
              </a:r>
              <a:endParaRPr lang="es-CR">
                <a:solidFill>
                  <a:srgbClr val="CC0000"/>
                </a:solidFill>
                <a:latin typeface="Times" charset="0"/>
              </a:endParaRPr>
            </a:p>
          </p:txBody>
        </p:sp>
        <p:cxnSp>
          <p:nvCxnSpPr>
            <p:cNvPr id="6179" name="Gerade Verbindung 29"/>
            <p:cNvCxnSpPr>
              <a:cxnSpLocks noChangeShapeType="1"/>
              <a:stCxn id="6180" idx="1"/>
            </p:cNvCxnSpPr>
            <p:nvPr/>
          </p:nvCxnSpPr>
          <p:spPr bwMode="auto">
            <a:xfrm flipH="1" flipV="1">
              <a:off x="5652385" y="3933149"/>
              <a:ext cx="359504" cy="978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80" name="Text Box 3"/>
            <p:cNvSpPr txBox="1">
              <a:spLocks noChangeArrowheads="1"/>
            </p:cNvSpPr>
            <p:nvPr/>
          </p:nvSpPr>
          <p:spPr bwMode="auto">
            <a:xfrm>
              <a:off x="6011888" y="3789040"/>
              <a:ext cx="15124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s-ES" sz="1400" b="1" i="1">
                  <a:solidFill>
                    <a:srgbClr val="CC0000"/>
                  </a:solidFill>
                  <a:latin typeface="Arial" charset="0"/>
                </a:rPr>
                <a:t>ej: etiquetado</a:t>
              </a:r>
              <a:endParaRPr lang="es-ES" sz="1400">
                <a:solidFill>
                  <a:srgbClr val="CC0000"/>
                </a:solidFill>
                <a:latin typeface="Times" charset="0"/>
              </a:endParaRPr>
            </a:p>
          </p:txBody>
        </p:sp>
      </p:grpSp>
      <p:pic>
        <p:nvPicPr>
          <p:cNvPr id="6154" name="Bild 1" descr="038e0b26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81300"/>
            <a:ext cx="10795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ierung 13"/>
          <p:cNvGrpSpPr>
            <a:grpSpLocks/>
          </p:cNvGrpSpPr>
          <p:nvPr/>
        </p:nvGrpSpPr>
        <p:grpSpPr bwMode="auto">
          <a:xfrm>
            <a:off x="795338" y="2781300"/>
            <a:ext cx="7737475" cy="777875"/>
            <a:chOff x="795263" y="2781294"/>
            <a:chExt cx="7737550" cy="777874"/>
          </a:xfrm>
        </p:grpSpPr>
        <p:cxnSp>
          <p:nvCxnSpPr>
            <p:cNvPr id="6167" name="Gerade Verbindung 29"/>
            <p:cNvCxnSpPr>
              <a:cxnSpLocks noChangeShapeType="1"/>
            </p:cNvCxnSpPr>
            <p:nvPr/>
          </p:nvCxnSpPr>
          <p:spPr bwMode="auto">
            <a:xfrm flipH="1">
              <a:off x="5796074" y="3141821"/>
              <a:ext cx="93658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168" name="Gruppierung 12"/>
            <p:cNvGrpSpPr>
              <a:grpSpLocks/>
            </p:cNvGrpSpPr>
            <p:nvPr/>
          </p:nvGrpSpPr>
          <p:grpSpPr bwMode="auto">
            <a:xfrm>
              <a:off x="795263" y="2781294"/>
              <a:ext cx="7737550" cy="777874"/>
              <a:chOff x="795263" y="2781294"/>
              <a:chExt cx="7737550" cy="777874"/>
            </a:xfrm>
          </p:grpSpPr>
          <p:sp>
            <p:nvSpPr>
              <p:cNvPr id="6169" name="Text Box 3"/>
              <p:cNvSpPr txBox="1">
                <a:spLocks noChangeArrowheads="1"/>
              </p:cNvSpPr>
              <p:nvPr/>
            </p:nvSpPr>
            <p:spPr bwMode="auto">
              <a:xfrm>
                <a:off x="6877117" y="2853063"/>
                <a:ext cx="1655696" cy="523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s-ES" sz="1400" b="1" i="1">
                    <a:solidFill>
                      <a:srgbClr val="3366FF"/>
                    </a:solidFill>
                    <a:latin typeface="Arial" charset="0"/>
                  </a:rPr>
                  <a:t>Competencia por precio</a:t>
                </a:r>
                <a:endParaRPr lang="es-ES" sz="1400">
                  <a:solidFill>
                    <a:srgbClr val="3366FF"/>
                  </a:solidFill>
                  <a:latin typeface="Times" charset="0"/>
                </a:endParaRPr>
              </a:p>
            </p:txBody>
          </p:sp>
          <p:grpSp>
            <p:nvGrpSpPr>
              <p:cNvPr id="6170" name="Gruppierung 10"/>
              <p:cNvGrpSpPr>
                <a:grpSpLocks/>
              </p:cNvGrpSpPr>
              <p:nvPr/>
            </p:nvGrpSpPr>
            <p:grpSpPr bwMode="auto">
              <a:xfrm>
                <a:off x="795263" y="2781294"/>
                <a:ext cx="5177274" cy="777874"/>
                <a:chOff x="795263" y="2781294"/>
                <a:chExt cx="5177274" cy="777874"/>
              </a:xfrm>
            </p:grpSpPr>
            <p:pic>
              <p:nvPicPr>
                <p:cNvPr id="6171" name="Bild 33" descr="038e0b2610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3988" y="2781294"/>
                  <a:ext cx="1080076" cy="7778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72" name="Bild 34" descr="038e0b2610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897" y="2781294"/>
                  <a:ext cx="1080076" cy="7778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73" name="Bild 35" descr="038e0b2610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161" y="2781294"/>
                  <a:ext cx="1080076" cy="7778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174" name="Text Box 26"/>
                <p:cNvSpPr txBox="1">
                  <a:spLocks noChangeArrowheads="1"/>
                </p:cNvSpPr>
                <p:nvPr/>
              </p:nvSpPr>
              <p:spPr bwMode="auto">
                <a:xfrm rot="-2325496">
                  <a:off x="3049204" y="2803909"/>
                  <a:ext cx="1585712" cy="4159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s-CR" sz="1600" b="1" i="1">
                      <a:latin typeface="Arial" charset="0"/>
                    </a:rPr>
                    <a:t>Costa Rica</a:t>
                  </a:r>
                  <a:endParaRPr lang="es-CR" sz="1600" b="1" i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6175" name="Text Box 26"/>
                <p:cNvSpPr txBox="1">
                  <a:spLocks noChangeArrowheads="1"/>
                </p:cNvSpPr>
                <p:nvPr/>
              </p:nvSpPr>
              <p:spPr bwMode="auto">
                <a:xfrm rot="-2325496">
                  <a:off x="795263" y="2859012"/>
                  <a:ext cx="1320835" cy="360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s-CR" sz="1600" b="1" i="1">
                      <a:latin typeface="Arial" charset="0"/>
                    </a:rPr>
                    <a:t>El Salvador</a:t>
                  </a:r>
                  <a:endParaRPr lang="es-CR" sz="1600" b="1" i="1">
                    <a:solidFill>
                      <a:srgbClr val="FF0000"/>
                    </a:solidFill>
                    <a:latin typeface="Arial" charset="0"/>
                  </a:endParaRPr>
                </a:p>
              </p:txBody>
            </p:sp>
            <p:sp>
              <p:nvSpPr>
                <p:cNvPr id="6176" name="Text Box 26"/>
                <p:cNvSpPr txBox="1">
                  <a:spLocks noChangeArrowheads="1"/>
                </p:cNvSpPr>
                <p:nvPr/>
              </p:nvSpPr>
              <p:spPr bwMode="auto">
                <a:xfrm rot="-2325496">
                  <a:off x="2097533" y="2876546"/>
                  <a:ext cx="1264731" cy="360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s-CR" sz="1600" b="1" i="1">
                      <a:latin typeface="Arial" charset="0"/>
                    </a:rPr>
                    <a:t>Panamá</a:t>
                  </a:r>
                  <a:endParaRPr lang="es-CR" sz="1600" b="1" i="1">
                    <a:solidFill>
                      <a:srgbClr val="FF0000"/>
                    </a:solidFill>
                    <a:latin typeface="Arial" charset="0"/>
                  </a:endParaRPr>
                </a:p>
              </p:txBody>
            </p:sp>
            <p:sp>
              <p:nvSpPr>
                <p:cNvPr id="6177" name="Text Box 26"/>
                <p:cNvSpPr txBox="1">
                  <a:spLocks noChangeArrowheads="1"/>
                </p:cNvSpPr>
                <p:nvPr/>
              </p:nvSpPr>
              <p:spPr bwMode="auto">
                <a:xfrm rot="-2325496">
                  <a:off x="4606564" y="2844826"/>
                  <a:ext cx="1365973" cy="360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s-CR" sz="1600" b="1" i="1">
                      <a:latin typeface="Arial" charset="0"/>
                    </a:rPr>
                    <a:t>Indonesia</a:t>
                  </a:r>
                  <a:endParaRPr lang="es-CR" sz="1600" b="1" i="1">
                    <a:solidFill>
                      <a:srgbClr val="FF0000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12" name="Gruppierung 11"/>
          <p:cNvGrpSpPr>
            <a:grpSpLocks/>
          </p:cNvGrpSpPr>
          <p:nvPr/>
        </p:nvGrpSpPr>
        <p:grpSpPr bwMode="auto">
          <a:xfrm>
            <a:off x="2268538" y="4365625"/>
            <a:ext cx="1755775" cy="668338"/>
            <a:chOff x="2195736" y="4344302"/>
            <a:chExt cx="1756995" cy="668874"/>
          </a:xfrm>
        </p:grpSpPr>
        <p:pic>
          <p:nvPicPr>
            <p:cNvPr id="6164" name="Bild 1" descr="can-stock-photo_csp1473892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4344302"/>
              <a:ext cx="940604" cy="668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5" name="Bild 2" descr="Unknown.jpe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4509120"/>
              <a:ext cx="60486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 rot="2172450">
              <a:off x="2672946" y="4477512"/>
              <a:ext cx="938819" cy="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s-CR" sz="1200" b="1" i="1" smtClean="0">
                  <a:solidFill>
                    <a:schemeClr val="bg1"/>
                  </a:solidFill>
                  <a:effectLst>
                    <a:glow rad="101600">
                      <a:srgbClr val="FF6600">
                        <a:alpha val="75000"/>
                      </a:srgbClr>
                    </a:glow>
                  </a:effectLst>
                  <a:latin typeface="Arial" charset="0"/>
                </a:rPr>
                <a:t>Pesticide</a:t>
              </a:r>
            </a:p>
          </p:txBody>
        </p:sp>
      </p:grpSp>
      <p:grpSp>
        <p:nvGrpSpPr>
          <p:cNvPr id="10" name="Gruppierung 9"/>
          <p:cNvGrpSpPr>
            <a:grpSpLocks/>
          </p:cNvGrpSpPr>
          <p:nvPr/>
        </p:nvGrpSpPr>
        <p:grpSpPr bwMode="auto">
          <a:xfrm>
            <a:off x="2268538" y="3644900"/>
            <a:ext cx="1800225" cy="690563"/>
            <a:chOff x="2195736" y="3645024"/>
            <a:chExt cx="1800200" cy="690377"/>
          </a:xfrm>
        </p:grpSpPr>
        <p:pic>
          <p:nvPicPr>
            <p:cNvPr id="6162" name="Bild 5" descr="32-Phitsanulok-mango-fruits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3645024"/>
              <a:ext cx="1800200" cy="69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3" name="Text Box 26"/>
            <p:cNvSpPr txBox="1">
              <a:spLocks noChangeArrowheads="1"/>
            </p:cNvSpPr>
            <p:nvPr/>
          </p:nvSpPr>
          <p:spPr bwMode="auto">
            <a:xfrm>
              <a:off x="2339752" y="3861048"/>
              <a:ext cx="151216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CR" b="1" i="1">
                  <a:solidFill>
                    <a:schemeClr val="bg1"/>
                  </a:solidFill>
                  <a:latin typeface="Arial" charset="0"/>
                </a:rPr>
                <a:t>1 kg ???</a:t>
              </a:r>
              <a:endParaRPr lang="es-CR">
                <a:solidFill>
                  <a:schemeClr val="bg1"/>
                </a:solidFill>
                <a:latin typeface="Times" charset="0"/>
              </a:endParaRPr>
            </a:p>
          </p:txBody>
        </p:sp>
      </p:grpSp>
      <p:sp>
        <p:nvSpPr>
          <p:cNvPr id="6158" name="Text Box 26"/>
          <p:cNvSpPr txBox="1">
            <a:spLocks noChangeArrowheads="1"/>
          </p:cNvSpPr>
          <p:nvPr/>
        </p:nvSpPr>
        <p:spPr bwMode="auto">
          <a:xfrm>
            <a:off x="468313" y="765175"/>
            <a:ext cx="79914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CR" b="1" i="1">
                <a:solidFill>
                  <a:srgbClr val="660066"/>
                </a:solidFill>
                <a:latin typeface="Arial" charset="0"/>
              </a:rPr>
              <a:t>La Calidad “debe”, “debería” y “podría”</a:t>
            </a:r>
          </a:p>
        </p:txBody>
      </p:sp>
      <p:grpSp>
        <p:nvGrpSpPr>
          <p:cNvPr id="47" name="Gruppierung 46"/>
          <p:cNvGrpSpPr>
            <a:grpSpLocks/>
          </p:cNvGrpSpPr>
          <p:nvPr/>
        </p:nvGrpSpPr>
        <p:grpSpPr bwMode="auto">
          <a:xfrm>
            <a:off x="7596188" y="3573463"/>
            <a:ext cx="1547812" cy="1439862"/>
            <a:chOff x="7452320" y="3573016"/>
            <a:chExt cx="1296146" cy="1440160"/>
          </a:xfrm>
        </p:grpSpPr>
        <p:sp>
          <p:nvSpPr>
            <p:cNvPr id="6160" name="Geschweifte Klammer rechts 41"/>
            <p:cNvSpPr>
              <a:spLocks/>
            </p:cNvSpPr>
            <p:nvPr/>
          </p:nvSpPr>
          <p:spPr bwMode="auto">
            <a:xfrm>
              <a:off x="7452320" y="3573016"/>
              <a:ext cx="304800" cy="1440160"/>
            </a:xfrm>
            <a:prstGeom prst="rightBrace">
              <a:avLst>
                <a:gd name="adj1" fmla="val 12884"/>
                <a:gd name="adj2" fmla="val 50000"/>
              </a:avLst>
            </a:prstGeom>
            <a:solidFill>
              <a:schemeClr val="bg1"/>
            </a:solidFill>
            <a:ln w="254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6161" name="Text Box 26"/>
            <p:cNvSpPr txBox="1">
              <a:spLocks noChangeArrowheads="1"/>
            </p:cNvSpPr>
            <p:nvPr/>
          </p:nvSpPr>
          <p:spPr bwMode="auto">
            <a:xfrm>
              <a:off x="7512627" y="3789040"/>
              <a:ext cx="1235839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s-CR" sz="1400" b="1" i="1">
                  <a:solidFill>
                    <a:srgbClr val="CC0000"/>
                  </a:solidFill>
                  <a:latin typeface="Arial" charset="0"/>
                </a:rPr>
                <a:t>Control</a:t>
              </a:r>
            </a:p>
            <a:p>
              <a:pPr algn="ctr"/>
              <a:r>
                <a:rPr lang="es-CR" sz="1400" b="1" i="1">
                  <a:solidFill>
                    <a:srgbClr val="CC0000"/>
                  </a:solidFill>
                  <a:latin typeface="Arial" charset="0"/>
                </a:rPr>
                <a:t>estatal</a:t>
              </a:r>
            </a:p>
            <a:p>
              <a:pPr algn="ctr"/>
              <a:endParaRPr lang="es-CR" sz="1400" b="1" i="1">
                <a:solidFill>
                  <a:srgbClr val="CC0000"/>
                </a:solidFill>
                <a:latin typeface="Arial" charset="0"/>
              </a:endParaRPr>
            </a:p>
            <a:p>
              <a:pPr algn="ctr"/>
              <a:r>
                <a:rPr lang="es-CR" sz="1400" b="1" i="1">
                  <a:solidFill>
                    <a:srgbClr val="CC0000"/>
                  </a:solidFill>
                  <a:latin typeface="Arial" charset="0"/>
                </a:rPr>
                <a:t>(control</a:t>
              </a:r>
            </a:p>
            <a:p>
              <a:pPr algn="ctr"/>
              <a:r>
                <a:rPr lang="es-CR" sz="1400" b="1" i="1">
                  <a:solidFill>
                    <a:srgbClr val="CC0000"/>
                  </a:solidFill>
                  <a:latin typeface="Arial" charset="0"/>
                </a:rPr>
                <a:t>aleatorio!)</a:t>
              </a:r>
              <a:endParaRPr lang="es-CR" sz="1400">
                <a:solidFill>
                  <a:srgbClr val="CC0000"/>
                </a:solidFill>
                <a:latin typeface="Times" charset="0"/>
              </a:endParaRPr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6357570" y="6217033"/>
            <a:ext cx="2786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/>
              <a:t>Elaborado</a:t>
            </a:r>
            <a:r>
              <a:rPr lang="de-DE" sz="1600" dirty="0" smtClean="0"/>
              <a:t> </a:t>
            </a:r>
            <a:r>
              <a:rPr lang="de-DE" sz="1600" dirty="0" err="1" smtClean="0"/>
              <a:t>por</a:t>
            </a:r>
            <a:r>
              <a:rPr lang="de-DE" sz="1600" dirty="0" smtClean="0"/>
              <a:t> Clemens </a:t>
            </a:r>
            <a:r>
              <a:rPr lang="de-DE" sz="1600" dirty="0" err="1" smtClean="0"/>
              <a:t>Sanetra</a:t>
            </a:r>
            <a:endParaRPr lang="de-DE" sz="1600" dirty="0"/>
          </a:p>
        </p:txBody>
      </p:sp>
      <p:sp>
        <p:nvSpPr>
          <p:cNvPr id="49" name="Line 4"/>
          <p:cNvSpPr>
            <a:spLocks noChangeShapeType="1"/>
          </p:cNvSpPr>
          <p:nvPr/>
        </p:nvSpPr>
        <p:spPr bwMode="auto">
          <a:xfrm>
            <a:off x="0" y="500063"/>
            <a:ext cx="91440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0" name="Grafik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280" y="-2742"/>
            <a:ext cx="767697" cy="4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2800" b="1" kern="0" dirty="0">
                <a:solidFill>
                  <a:srgbClr val="6633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Triangulo de la Calidad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60363" y="4319588"/>
            <a:ext cx="2160587" cy="7921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s-ES_tradnl" sz="2000" b="1">
                <a:latin typeface="Arial" charset="0"/>
              </a:rPr>
              <a:t>Protección al </a:t>
            </a:r>
          </a:p>
          <a:p>
            <a:pPr algn="ctr"/>
            <a:r>
              <a:rPr lang="es-ES_tradnl" sz="2000" b="1">
                <a:latin typeface="Arial" charset="0"/>
              </a:rPr>
              <a:t>Consumidor</a:t>
            </a:r>
            <a:endParaRPr lang="es-ES_tradnl" sz="2800" b="1" i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624638" y="4319588"/>
            <a:ext cx="2160587" cy="7921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_tradnl" sz="2000" b="1">
                <a:solidFill>
                  <a:schemeClr val="bg1"/>
                </a:solidFill>
                <a:latin typeface="Arial" charset="0"/>
              </a:rPr>
              <a:t>Competitividad</a:t>
            </a:r>
            <a:endParaRPr lang="es-ES_tradnl" sz="28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05200" y="838200"/>
            <a:ext cx="2160588" cy="792163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_tradnl" sz="2000" b="1">
                <a:solidFill>
                  <a:srgbClr val="FFFF00"/>
                </a:solidFill>
                <a:latin typeface="Arial" charset="0"/>
              </a:rPr>
              <a:t>Calidad</a:t>
            </a:r>
            <a:endParaRPr lang="es-ES_tradnl" sz="2800" b="1" i="1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6" name="Gruppierung 17"/>
          <p:cNvGrpSpPr>
            <a:grpSpLocks/>
          </p:cNvGrpSpPr>
          <p:nvPr/>
        </p:nvGrpSpPr>
        <p:grpSpPr bwMode="auto">
          <a:xfrm>
            <a:off x="3352800" y="4572000"/>
            <a:ext cx="2514600" cy="792163"/>
            <a:chOff x="3352800" y="4572000"/>
            <a:chExt cx="2514600" cy="792163"/>
          </a:xfrm>
        </p:grpSpPr>
        <p:cxnSp>
          <p:nvCxnSpPr>
            <p:cNvPr id="12308" name="Gerade Verbindung mit Pfeil 7"/>
            <p:cNvCxnSpPr>
              <a:cxnSpLocks noChangeShapeType="1"/>
            </p:cNvCxnSpPr>
            <p:nvPr/>
          </p:nvCxnSpPr>
          <p:spPr bwMode="auto">
            <a:xfrm>
              <a:off x="3352800" y="4953000"/>
              <a:ext cx="2514600" cy="1588"/>
            </a:xfrm>
            <a:prstGeom prst="straightConnector1">
              <a:avLst/>
            </a:prstGeom>
            <a:noFill/>
            <a:ln w="635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9" name="Rectangle 3"/>
            <p:cNvSpPr txBox="1">
              <a:spLocks noChangeArrowheads="1"/>
            </p:cNvSpPr>
            <p:nvPr/>
          </p:nvSpPr>
          <p:spPr bwMode="auto">
            <a:xfrm>
              <a:off x="3581400" y="4572000"/>
              <a:ext cx="2160588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s-ES_tradnl" sz="2000" b="1">
                  <a:latin typeface="Arial" charset="0"/>
                </a:rPr>
                <a:t>??????</a:t>
              </a:r>
            </a:p>
            <a:p>
              <a:pPr algn="ctr">
                <a:spcBef>
                  <a:spcPct val="20000"/>
                </a:spcBef>
              </a:pPr>
              <a:r>
                <a:rPr lang="es-ES_tradnl" sz="2000" b="1">
                  <a:latin typeface="Arial" charset="0"/>
                </a:rPr>
                <a:t>Conflicto</a:t>
              </a:r>
              <a:endParaRPr lang="es-ES_tradnl" sz="2800" b="1" i="1">
                <a:solidFill>
                  <a:srgbClr val="CC0000"/>
                </a:solidFill>
                <a:latin typeface="Arial" charset="0"/>
              </a:endParaRPr>
            </a:p>
          </p:txBody>
        </p:sp>
      </p:grp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05200" y="2057400"/>
            <a:ext cx="2160588" cy="1219200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_tradnl" sz="2000" b="1">
                <a:solidFill>
                  <a:srgbClr val="FFFF00"/>
                </a:solidFill>
                <a:latin typeface="Arial" charset="0"/>
              </a:rPr>
              <a:t>Cumplimiento</a:t>
            </a:r>
          </a:p>
          <a:p>
            <a:pPr algn="ctr">
              <a:spcAft>
                <a:spcPts val="600"/>
              </a:spcAft>
            </a:pPr>
            <a:r>
              <a:rPr lang="es-ES_tradnl" sz="2000" b="1">
                <a:solidFill>
                  <a:srgbClr val="FFFF00"/>
                </a:solidFill>
                <a:latin typeface="Arial" charset="0"/>
              </a:rPr>
              <a:t>Conformidad</a:t>
            </a:r>
          </a:p>
          <a:p>
            <a:pPr algn="ctr">
              <a:spcAft>
                <a:spcPts val="600"/>
              </a:spcAft>
            </a:pPr>
            <a:r>
              <a:rPr lang="es-ES_tradnl" sz="2000" b="1">
                <a:solidFill>
                  <a:srgbClr val="FFFF00"/>
                </a:solidFill>
                <a:latin typeface="Arial" charset="0"/>
              </a:rPr>
              <a:t>Confianza</a:t>
            </a:r>
          </a:p>
          <a:p>
            <a:pPr algn="ctr">
              <a:spcAft>
                <a:spcPts val="600"/>
              </a:spcAft>
            </a:pPr>
            <a:endParaRPr lang="es-ES_tradnl" sz="2800" b="1">
              <a:solidFill>
                <a:srgbClr val="CC0000"/>
              </a:solidFill>
              <a:latin typeface="Arial" charset="0"/>
            </a:endParaRPr>
          </a:p>
        </p:txBody>
      </p:sp>
      <p:grpSp>
        <p:nvGrpSpPr>
          <p:cNvPr id="8" name="Gruppierung 22"/>
          <p:cNvGrpSpPr>
            <a:grpSpLocks/>
          </p:cNvGrpSpPr>
          <p:nvPr/>
        </p:nvGrpSpPr>
        <p:grpSpPr bwMode="auto">
          <a:xfrm>
            <a:off x="1752600" y="1182688"/>
            <a:ext cx="1676400" cy="3360737"/>
            <a:chOff x="1752600" y="1182993"/>
            <a:chExt cx="1676400" cy="3360462"/>
          </a:xfrm>
        </p:grpSpPr>
        <p:cxnSp>
          <p:nvCxnSpPr>
            <p:cNvPr id="12306" name="Gerade Verbindung mit Pfeil 9"/>
            <p:cNvCxnSpPr>
              <a:cxnSpLocks noChangeShapeType="1"/>
            </p:cNvCxnSpPr>
            <p:nvPr/>
          </p:nvCxnSpPr>
          <p:spPr bwMode="auto">
            <a:xfrm rot="5400000" flipH="1" flipV="1">
              <a:off x="1286933" y="2125134"/>
              <a:ext cx="2607734" cy="1676400"/>
            </a:xfrm>
            <a:prstGeom prst="straightConnector1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7" name="Rectangle 3"/>
            <p:cNvSpPr txBox="1">
              <a:spLocks noChangeArrowheads="1"/>
            </p:cNvSpPr>
            <p:nvPr/>
          </p:nvSpPr>
          <p:spPr bwMode="auto">
            <a:xfrm rot="-3392517">
              <a:off x="689907" y="2637799"/>
              <a:ext cx="3360462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es-ES_tradnl" sz="2000" b="1">
                  <a:solidFill>
                    <a:srgbClr val="FF0000"/>
                  </a:solidFill>
                  <a:latin typeface="Arial" charset="0"/>
                </a:rPr>
                <a:t>regulado = estado</a:t>
              </a:r>
            </a:p>
            <a:p>
              <a:pPr algn="ctr">
                <a:spcBef>
                  <a:spcPct val="20000"/>
                </a:spcBef>
              </a:pPr>
              <a:r>
                <a:rPr lang="es-ES_tradnl" sz="2000" b="1" i="1">
                  <a:solidFill>
                    <a:srgbClr val="FF0000"/>
                  </a:solidFill>
                  <a:latin typeface="Arial" charset="0"/>
                </a:rPr>
                <a:t>obligatorio</a:t>
              </a:r>
              <a:endParaRPr lang="es-ES_tradnl" sz="2800" b="1" i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9" name="Gruppierung 23"/>
          <p:cNvGrpSpPr>
            <a:grpSpLocks/>
          </p:cNvGrpSpPr>
          <p:nvPr/>
        </p:nvGrpSpPr>
        <p:grpSpPr bwMode="auto">
          <a:xfrm>
            <a:off x="5715000" y="1079500"/>
            <a:ext cx="1981200" cy="3597275"/>
            <a:chOff x="5715000" y="1080153"/>
            <a:chExt cx="1981200" cy="3596696"/>
          </a:xfrm>
        </p:grpSpPr>
        <p:cxnSp>
          <p:nvCxnSpPr>
            <p:cNvPr id="12304" name="Gerade Verbindung mit Pfeil 14"/>
            <p:cNvCxnSpPr>
              <a:cxnSpLocks noChangeShapeType="1"/>
            </p:cNvCxnSpPr>
            <p:nvPr/>
          </p:nvCxnSpPr>
          <p:spPr bwMode="auto">
            <a:xfrm rot="16200000" flipV="1">
              <a:off x="5390458" y="1961458"/>
              <a:ext cx="2630284" cy="1981200"/>
            </a:xfrm>
            <a:prstGeom prst="straightConnector1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5" name="Rectangle 3"/>
            <p:cNvSpPr txBox="1">
              <a:spLocks noChangeArrowheads="1"/>
            </p:cNvSpPr>
            <p:nvPr/>
          </p:nvSpPr>
          <p:spPr bwMode="auto">
            <a:xfrm rot="3194874">
              <a:off x="5082547" y="2655179"/>
              <a:ext cx="3596696" cy="4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600"/>
                </a:spcBef>
              </a:pPr>
              <a:r>
                <a:rPr lang="es-ES_tradnl" sz="2000" b="1">
                  <a:solidFill>
                    <a:srgbClr val="0000FF"/>
                  </a:solidFill>
                  <a:latin typeface="Arial" charset="0"/>
                </a:rPr>
                <a:t>no regulado</a:t>
              </a:r>
            </a:p>
            <a:p>
              <a:pPr algn="ctr">
                <a:spcBef>
                  <a:spcPts val="600"/>
                </a:spcBef>
              </a:pPr>
              <a:r>
                <a:rPr lang="es-ES_tradnl" sz="2000" b="1" i="1">
                  <a:solidFill>
                    <a:srgbClr val="0000FF"/>
                  </a:solidFill>
                  <a:latin typeface="Arial" charset="0"/>
                </a:rPr>
                <a:t>voluntario = empresario</a:t>
              </a:r>
              <a:endParaRPr lang="es-ES_tradnl" sz="2800" b="1" i="1">
                <a:solidFill>
                  <a:srgbClr val="0000FF"/>
                </a:solidFill>
                <a:latin typeface="Arial" charset="0"/>
              </a:endParaRPr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28600" y="5562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s-ES_tradnl" sz="2000" b="1">
                <a:solidFill>
                  <a:srgbClr val="FF0000"/>
                </a:solidFill>
                <a:latin typeface="Arial" charset="0"/>
              </a:rPr>
              <a:t>Territorio nacional</a:t>
            </a:r>
          </a:p>
          <a:p>
            <a:pPr algn="ctr">
              <a:spcAft>
                <a:spcPts val="600"/>
              </a:spcAft>
            </a:pPr>
            <a:endParaRPr lang="es-ES_tradnl" sz="2800" b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248400" y="5410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ES_tradnl" sz="2000" b="1">
                <a:solidFill>
                  <a:srgbClr val="008000"/>
                </a:solidFill>
                <a:latin typeface="Arial" charset="0"/>
              </a:rPr>
              <a:t>Mercado nacional</a:t>
            </a:r>
          </a:p>
          <a:p>
            <a:pPr>
              <a:spcAft>
                <a:spcPts val="600"/>
              </a:spcAft>
            </a:pPr>
            <a:r>
              <a:rPr lang="es-ES_tradnl" sz="2000" b="1">
                <a:solidFill>
                  <a:srgbClr val="0000FF"/>
                </a:solidFill>
                <a:latin typeface="Arial" charset="0"/>
              </a:rPr>
              <a:t>Mercado internacional</a:t>
            </a:r>
          </a:p>
          <a:p>
            <a:pPr>
              <a:spcAft>
                <a:spcPts val="600"/>
              </a:spcAft>
            </a:pPr>
            <a:endParaRPr lang="es-ES_tradnl" sz="2000" b="1">
              <a:latin typeface="Arial" charset="0"/>
            </a:endParaRPr>
          </a:p>
          <a:p>
            <a:pPr algn="ctr">
              <a:spcAft>
                <a:spcPts val="600"/>
              </a:spcAft>
            </a:pPr>
            <a:endParaRPr lang="es-ES_tradnl" sz="2800" b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60363" y="4967288"/>
            <a:ext cx="2160587" cy="6715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s-ES_tradnl" sz="1800" b="1">
                <a:solidFill>
                  <a:schemeClr val="bg1"/>
                </a:solidFill>
                <a:latin typeface="Arial" charset="0"/>
              </a:rPr>
              <a:t>Consenso mínimo!</a:t>
            </a:r>
          </a:p>
          <a:p>
            <a:pPr algn="ctr"/>
            <a:r>
              <a:rPr lang="es-ES_tradnl" sz="1800" b="1">
                <a:solidFill>
                  <a:schemeClr val="bg1"/>
                </a:solidFill>
                <a:latin typeface="Arial" charset="0"/>
              </a:rPr>
              <a:t>Más estático!</a:t>
            </a:r>
            <a:endParaRPr lang="es-ES_tradnl" sz="18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6629400" y="4800600"/>
            <a:ext cx="2160588" cy="685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s-ES_tradnl" sz="1800" b="1">
                <a:solidFill>
                  <a:srgbClr val="FFFF00"/>
                </a:solidFill>
                <a:latin typeface="Arial" charset="0"/>
              </a:rPr>
              <a:t>Lo mejor posible!</a:t>
            </a:r>
          </a:p>
          <a:p>
            <a:pPr algn="ctr"/>
            <a:r>
              <a:rPr lang="es-ES_tradnl" sz="1800" b="1">
                <a:solidFill>
                  <a:srgbClr val="FFFF00"/>
                </a:solidFill>
                <a:latin typeface="Arial" charset="0"/>
              </a:rPr>
              <a:t>Muy dinámico!</a:t>
            </a:r>
            <a:endParaRPr lang="es-ES_tradnl" sz="1800" b="1" i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3505200" y="1676400"/>
            <a:ext cx="2160588" cy="381000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_tradnl" sz="2000" b="1">
                <a:solidFill>
                  <a:srgbClr val="FFFF00"/>
                </a:solidFill>
                <a:latin typeface="Arial" charset="0"/>
              </a:rPr>
              <a:t>Criterios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3505200" y="3657600"/>
            <a:ext cx="2160588" cy="72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s-ES_tradnl" sz="2000" b="1">
                <a:latin typeface="Arial" charset="0"/>
              </a:rPr>
              <a:t>Infraestructura de la Calidad</a:t>
            </a:r>
            <a:endParaRPr lang="es-ES_tradnl" sz="2800" b="1" i="1">
              <a:latin typeface="Arial" charset="0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3505200" y="3352800"/>
            <a:ext cx="2160588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s-ES_tradnl" sz="1600" b="1">
                <a:solidFill>
                  <a:srgbClr val="663300"/>
                </a:solidFill>
                <a:latin typeface="Arial" charset="0"/>
              </a:rPr>
              <a:t>Enfoque sistémico:</a:t>
            </a:r>
          </a:p>
          <a:p>
            <a:pPr algn="ctr"/>
            <a:endParaRPr lang="es-ES_tradnl" sz="1600" b="1" i="1">
              <a:latin typeface="Arial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357570" y="6217033"/>
            <a:ext cx="2786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/>
              <a:t>Elaborado</a:t>
            </a:r>
            <a:r>
              <a:rPr lang="de-DE" sz="1600" dirty="0" smtClean="0"/>
              <a:t> </a:t>
            </a:r>
            <a:r>
              <a:rPr lang="de-DE" sz="1600" dirty="0" err="1" smtClean="0"/>
              <a:t>por</a:t>
            </a:r>
            <a:r>
              <a:rPr lang="de-DE" sz="1600" dirty="0" smtClean="0"/>
              <a:t> Clemens </a:t>
            </a:r>
            <a:r>
              <a:rPr lang="de-DE" sz="1600" dirty="0" err="1" smtClean="0"/>
              <a:t>Sanetra</a:t>
            </a:r>
            <a:endParaRPr lang="de-DE" sz="1600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280" y="-2742"/>
            <a:ext cx="767697" cy="4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9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build="p" animBg="1"/>
      <p:bldP spid="13" grpId="0"/>
      <p:bldP spid="14" grpId="0"/>
      <p:bldP spid="35" grpId="0" build="p" animBg="1"/>
      <p:bldP spid="36" grpId="0" build="p" animBg="1"/>
      <p:bldP spid="37" grpId="0" animBg="1"/>
      <p:bldP spid="38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5" y="3491958"/>
            <a:ext cx="1676403" cy="16215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2" y="4971964"/>
            <a:ext cx="2703582" cy="1316739"/>
          </a:xfrm>
          <a:prstGeom prst="rect">
            <a:avLst/>
          </a:prstGeom>
        </p:spPr>
      </p:pic>
      <p:pic>
        <p:nvPicPr>
          <p:cNvPr id="33" name="10 Imagen" descr="C:\Users\kpena\AppData\Local\Microsoft\Windows\Temporary Internet Files\Content.Outlook\X7S5DPKW\diagrama FINAL-0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640871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37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8891</TotalTime>
  <Words>841</Words>
  <Application>Microsoft Office PowerPoint</Application>
  <PresentationFormat>Presentación en pantalla (4:3)</PresentationFormat>
  <Paragraphs>288</Paragraphs>
  <Slides>30</Slides>
  <Notes>3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Thème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Eric</dc:creator>
  <cp:lastModifiedBy>LOGISTICA</cp:lastModifiedBy>
  <cp:revision>302</cp:revision>
  <cp:lastPrinted>2014-12-12T12:44:30Z</cp:lastPrinted>
  <dcterms:created xsi:type="dcterms:W3CDTF">2008-06-11T14:49:56Z</dcterms:created>
  <dcterms:modified xsi:type="dcterms:W3CDTF">2016-07-27T19:38:16Z</dcterms:modified>
</cp:coreProperties>
</file>