
<file path=[Content_Types].xml><?xml version="1.0" encoding="utf-8"?>
<Types xmlns="http://schemas.openxmlformats.org/package/2006/content-types">
  <Default Extension="xml" ContentType="application/xml"/>
  <Default Extension="jpeg" ContentType="image/jpeg"/>
  <Default Extension="jpg" ContentType="image/gi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9" r:id="rId3"/>
    <p:sldId id="307" r:id="rId4"/>
    <p:sldId id="270" r:id="rId5"/>
    <p:sldId id="281" r:id="rId6"/>
    <p:sldId id="282" r:id="rId7"/>
    <p:sldId id="283" r:id="rId8"/>
    <p:sldId id="284" r:id="rId9"/>
    <p:sldId id="269" r:id="rId10"/>
    <p:sldId id="309" r:id="rId11"/>
    <p:sldId id="310" r:id="rId12"/>
    <p:sldId id="311" r:id="rId13"/>
    <p:sldId id="312" r:id="rId14"/>
    <p:sldId id="313" r:id="rId15"/>
    <p:sldId id="319" r:id="rId16"/>
    <p:sldId id="264" r:id="rId17"/>
    <p:sldId id="321" r:id="rId18"/>
    <p:sldId id="263" r:id="rId19"/>
    <p:sldId id="265" r:id="rId20"/>
    <p:sldId id="268" r:id="rId21"/>
    <p:sldId id="266" r:id="rId22"/>
    <p:sldId id="267" r:id="rId23"/>
    <p:sldId id="314" r:id="rId24"/>
    <p:sldId id="305" r:id="rId25"/>
    <p:sldId id="300" r:id="rId26"/>
    <p:sldId id="317" r:id="rId27"/>
    <p:sldId id="318" r:id="rId28"/>
    <p:sldId id="315" r:id="rId29"/>
    <p:sldId id="261" r:id="rId30"/>
    <p:sldId id="285" r:id="rId31"/>
    <p:sldId id="286" r:id="rId32"/>
    <p:sldId id="316" r:id="rId33"/>
    <p:sldId id="292" r:id="rId34"/>
    <p:sldId id="260" r:id="rId35"/>
    <p:sldId id="277" r:id="rId36"/>
    <p:sldId id="295" r:id="rId37"/>
    <p:sldId id="296" r:id="rId38"/>
    <p:sldId id="259" r:id="rId39"/>
    <p:sldId id="274" r:id="rId40"/>
    <p:sldId id="257" r:id="rId41"/>
    <p:sldId id="301" r:id="rId42"/>
    <p:sldId id="294" r:id="rId43"/>
    <p:sldId id="308" r:id="rId44"/>
    <p:sldId id="278"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3" autoAdjust="0"/>
    <p:restoredTop sz="94709" autoAdjust="0"/>
  </p:normalViewPr>
  <p:slideViewPr>
    <p:cSldViewPr>
      <p:cViewPr>
        <p:scale>
          <a:sx n="99" d="100"/>
          <a:sy n="99" d="100"/>
        </p:scale>
        <p:origin x="-115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de-DE"/>
            </a:pPr>
            <a:r>
              <a:rPr lang="en-GB" sz="2000" dirty="0" smtClean="0">
                <a:latin typeface="Calibri" pitchFamily="34" charset="0"/>
              </a:rPr>
              <a:t>Growth</a:t>
            </a:r>
            <a:r>
              <a:rPr lang="en-GB" sz="2000" baseline="0" dirty="0" smtClean="0">
                <a:latin typeface="Calibri" pitchFamily="34" charset="0"/>
              </a:rPr>
              <a:t> of the organic agricultural land 1999-2014</a:t>
            </a:r>
            <a:br>
              <a:rPr lang="en-GB" sz="2000" baseline="0" dirty="0" smtClean="0">
                <a:latin typeface="Calibri" pitchFamily="34" charset="0"/>
              </a:rPr>
            </a:br>
            <a:r>
              <a:rPr lang="en-GB" sz="1200" b="0" baseline="0" dirty="0" smtClean="0">
                <a:latin typeface="Calibri" pitchFamily="34" charset="0"/>
              </a:rPr>
              <a:t>Source: FiBL-IFOAM-SOEL-Surveys 1999-2016</a:t>
            </a:r>
            <a:endParaRPr lang="en-GB" sz="1200" b="0" dirty="0">
              <a:latin typeface="Calibri" pitchFamily="34" charset="0"/>
            </a:endParaRPr>
          </a:p>
        </c:rich>
      </c:tx>
      <c:layout>
        <c:manualLayout>
          <c:xMode val="edge"/>
          <c:yMode val="edge"/>
          <c:x val="0.0278374446870516"/>
          <c:y val="0.0123456790123457"/>
        </c:manualLayout>
      </c:layout>
      <c:overlay val="0"/>
    </c:title>
    <c:autoTitleDeleted val="0"/>
    <c:plotArea>
      <c:layout>
        <c:manualLayout>
          <c:layoutTarget val="inner"/>
          <c:xMode val="edge"/>
          <c:yMode val="edge"/>
          <c:x val="0.0978755078526686"/>
          <c:y val="0.133852921162632"/>
          <c:w val="0.884057538050855"/>
          <c:h val="0.786102524221509"/>
        </c:manualLayout>
      </c:layout>
      <c:lineChart>
        <c:grouping val="standard"/>
        <c:varyColors val="0"/>
        <c:ser>
          <c:idx val="0"/>
          <c:order val="0"/>
          <c:tx>
            <c:strRef>
              <c:f>Tabelle1!$B$1</c:f>
              <c:strCache>
                <c:ptCount val="1"/>
                <c:pt idx="0">
                  <c:v>Hectares</c:v>
                </c:pt>
              </c:strCache>
            </c:strRef>
          </c:tx>
          <c:spPr>
            <a:ln w="63500">
              <a:solidFill>
                <a:srgbClr val="4F81BD"/>
              </a:solidFill>
            </a:ln>
          </c:spPr>
          <c:marker>
            <c:symbol val="none"/>
          </c:marker>
          <c:dLbls>
            <c:numFmt formatCode="#,##0.0" sourceLinked="0"/>
            <c:spPr>
              <a:noFill/>
              <a:ln>
                <a:noFill/>
              </a:ln>
              <a:effectLst/>
            </c:spPr>
            <c:txPr>
              <a:bodyPr/>
              <a:lstStyle/>
              <a:p>
                <a:pPr>
                  <a:defRPr lang="de-DE">
                    <a:latin typeface="Calibri"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Tabelle1!$A$2:$A$17</c:f>
              <c:numCache>
                <c:formatCode>General</c:formatCode>
                <c:ptCount val="16"/>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numCache>
            </c:numRef>
          </c:cat>
          <c:val>
            <c:numRef>
              <c:f>Tabelle1!$B$2:$B$17</c:f>
              <c:numCache>
                <c:formatCode>#,##0</c:formatCode>
                <c:ptCount val="16"/>
                <c:pt idx="0">
                  <c:v>1.100308675E7</c:v>
                </c:pt>
                <c:pt idx="1">
                  <c:v>1.485546263E7</c:v>
                </c:pt>
                <c:pt idx="2">
                  <c:v>1.7253248661E7</c:v>
                </c:pt>
                <c:pt idx="3">
                  <c:v>1.9814630485E7</c:v>
                </c:pt>
                <c:pt idx="4">
                  <c:v>2.5721505021E7</c:v>
                </c:pt>
                <c:pt idx="5">
                  <c:v>2.9927866971E7</c:v>
                </c:pt>
                <c:pt idx="6">
                  <c:v>2.920436837381E7</c:v>
                </c:pt>
                <c:pt idx="7">
                  <c:v>3.01258588443977E7</c:v>
                </c:pt>
                <c:pt idx="8">
                  <c:v>3.14939354924727E7</c:v>
                </c:pt>
                <c:pt idx="9">
                  <c:v>3.44489678558373E7</c:v>
                </c:pt>
                <c:pt idx="10">
                  <c:v>3.62539931368951E7</c:v>
                </c:pt>
                <c:pt idx="11">
                  <c:v>3.57010529465541E7</c:v>
                </c:pt>
                <c:pt idx="12">
                  <c:v>3.74692555548778E7</c:v>
                </c:pt>
                <c:pt idx="13">
                  <c:v>3.76265638184668E7</c:v>
                </c:pt>
                <c:pt idx="14">
                  <c:v>4.31636500106175E7</c:v>
                </c:pt>
                <c:pt idx="15">
                  <c:v>4.36624458839506E7</c:v>
                </c:pt>
              </c:numCache>
            </c:numRef>
          </c:val>
          <c:smooth val="0"/>
        </c:ser>
        <c:dLbls>
          <c:showLegendKey val="0"/>
          <c:showVal val="0"/>
          <c:showCatName val="0"/>
          <c:showSerName val="0"/>
          <c:showPercent val="0"/>
          <c:showBubbleSize val="0"/>
        </c:dLbls>
        <c:marker val="1"/>
        <c:smooth val="0"/>
        <c:axId val="2079297880"/>
        <c:axId val="2079306568"/>
      </c:lineChart>
      <c:catAx>
        <c:axId val="2079297880"/>
        <c:scaling>
          <c:orientation val="minMax"/>
        </c:scaling>
        <c:delete val="0"/>
        <c:axPos val="b"/>
        <c:numFmt formatCode="General"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9306568"/>
        <c:crosses val="autoZero"/>
        <c:auto val="1"/>
        <c:lblAlgn val="ctr"/>
        <c:lblOffset val="100"/>
        <c:noMultiLvlLbl val="0"/>
      </c:catAx>
      <c:valAx>
        <c:axId val="2079306568"/>
        <c:scaling>
          <c:orientation val="minMax"/>
        </c:scaling>
        <c:delete val="0"/>
        <c:axPos val="l"/>
        <c:majorGridlines>
          <c:spPr>
            <a:ln>
              <a:solidFill>
                <a:srgbClr val="4F81BD"/>
              </a:solidFill>
            </a:ln>
          </c:spPr>
        </c:majorGridlines>
        <c:title>
          <c:tx>
            <c:rich>
              <a:bodyPr rot="-5400000" vert="horz"/>
              <a:lstStyle/>
              <a:p>
                <a:pPr>
                  <a:defRPr lang="de-DE"/>
                </a:pPr>
                <a:r>
                  <a:rPr lang="en-GB" b="0" dirty="0" smtClean="0">
                    <a:latin typeface="Calibri" pitchFamily="34" charset="0"/>
                  </a:rPr>
                  <a:t>Million hectares</a:t>
                </a:r>
                <a:endParaRPr lang="en-GB" b="0" dirty="0">
                  <a:latin typeface="Calibri" pitchFamily="34" charset="0"/>
                </a:endParaRPr>
              </a:p>
            </c:rich>
          </c:tx>
          <c:layout/>
          <c:overlay val="0"/>
        </c:title>
        <c:numFmt formatCode="#,##0"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9297880"/>
        <c:crosses val="autoZero"/>
        <c:crossBetween val="between"/>
        <c:dispUnits>
          <c:builtInUnit val="millions"/>
        </c:dispUnits>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de-DE"/>
            </a:pPr>
            <a:r>
              <a:rPr lang="en-GB" sz="1800" dirty="0" smtClean="0">
                <a:latin typeface="Calibri" pitchFamily="34" charset="0"/>
              </a:rPr>
              <a:t>The ten countries</a:t>
            </a:r>
            <a:r>
              <a:rPr lang="en-GB" sz="1800" baseline="0" dirty="0" smtClean="0">
                <a:latin typeface="Calibri" pitchFamily="34" charset="0"/>
              </a:rPr>
              <a:t> with the largest areas of organic agricultural land 2014</a:t>
            </a:r>
          </a:p>
          <a:p>
            <a:pPr algn="l">
              <a:defRPr lang="de-DE"/>
            </a:pPr>
            <a:r>
              <a:rPr lang="en-GB" sz="1200" b="0" baseline="0" dirty="0" smtClean="0">
                <a:latin typeface="Calibri" pitchFamily="34" charset="0"/>
              </a:rPr>
              <a:t>Source: FiBL survey 2016</a:t>
            </a:r>
            <a:endParaRPr lang="en-GB" dirty="0">
              <a:latin typeface="Calibri" pitchFamily="34" charset="0"/>
            </a:endParaRPr>
          </a:p>
        </c:rich>
      </c:tx>
      <c:layout>
        <c:manualLayout>
          <c:xMode val="edge"/>
          <c:yMode val="edge"/>
          <c:x val="0.00273611111111111"/>
          <c:y val="0.0121572873048128"/>
        </c:manualLayout>
      </c:layout>
      <c:overlay val="0"/>
    </c:title>
    <c:autoTitleDeleted val="0"/>
    <c:plotArea>
      <c:layout/>
      <c:barChart>
        <c:barDir val="bar"/>
        <c:grouping val="clustered"/>
        <c:varyColors val="0"/>
        <c:ser>
          <c:idx val="0"/>
          <c:order val="0"/>
          <c:tx>
            <c:strRef>
              <c:f>Tabelle1!$B$1</c:f>
              <c:strCache>
                <c:ptCount val="1"/>
                <c:pt idx="0">
                  <c:v>Area [ha]</c:v>
                </c:pt>
              </c:strCache>
            </c:strRef>
          </c:tx>
          <c:spPr>
            <a:solidFill>
              <a:srgbClr val="4F81BD"/>
            </a:solidFill>
          </c:spPr>
          <c:invertIfNegative val="0"/>
          <c:dLbls>
            <c:numFmt formatCode="#,##0.0" sourceLinked="0"/>
            <c:spPr>
              <a:noFill/>
              <a:ln>
                <a:noFill/>
              </a:ln>
              <a:effectLst/>
            </c:spPr>
            <c:txPr>
              <a:bodyPr/>
              <a:lstStyle/>
              <a:p>
                <a:pPr>
                  <a:defRPr lang="de-DE">
                    <a:latin typeface="Calibri" panose="020F050202020403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Tabelle1!$A$2:$A$11</c:f>
              <c:strCache>
                <c:ptCount val="10"/>
                <c:pt idx="0">
                  <c:v>Canada</c:v>
                </c:pt>
                <c:pt idx="1">
                  <c:v>Germany</c:v>
                </c:pt>
                <c:pt idx="2">
                  <c:v>France</c:v>
                </c:pt>
                <c:pt idx="3">
                  <c:v>Uruguay</c:v>
                </c:pt>
                <c:pt idx="4">
                  <c:v>Italy</c:v>
                </c:pt>
                <c:pt idx="5">
                  <c:v>Spain</c:v>
                </c:pt>
                <c:pt idx="6">
                  <c:v>China</c:v>
                </c:pt>
                <c:pt idx="7">
                  <c:v>US (2011)</c:v>
                </c:pt>
                <c:pt idx="8">
                  <c:v>Argentina</c:v>
                </c:pt>
                <c:pt idx="9">
                  <c:v>Australia (2013)</c:v>
                </c:pt>
              </c:strCache>
            </c:strRef>
          </c:cat>
          <c:val>
            <c:numRef>
              <c:f>Tabelle1!$B$2:$B$11</c:f>
              <c:numCache>
                <c:formatCode>#,##0</c:formatCode>
                <c:ptCount val="10"/>
                <c:pt idx="0">
                  <c:v>903948.4817087569</c:v>
                </c:pt>
                <c:pt idx="1">
                  <c:v>1.047633E6</c:v>
                </c:pt>
                <c:pt idx="2">
                  <c:v>1.1188446E6</c:v>
                </c:pt>
                <c:pt idx="3">
                  <c:v>1.307421E6</c:v>
                </c:pt>
                <c:pt idx="4">
                  <c:v>1.38791335E6</c:v>
                </c:pt>
                <c:pt idx="5">
                  <c:v>1.71047512E6</c:v>
                </c:pt>
                <c:pt idx="6">
                  <c:v>1.925E6</c:v>
                </c:pt>
                <c:pt idx="7">
                  <c:v>2.178470983E6</c:v>
                </c:pt>
                <c:pt idx="8">
                  <c:v>3.061965E6</c:v>
                </c:pt>
                <c:pt idx="9">
                  <c:v>1.715E7</c:v>
                </c:pt>
              </c:numCache>
            </c:numRef>
          </c:val>
        </c:ser>
        <c:dLbls>
          <c:showLegendKey val="0"/>
          <c:showVal val="1"/>
          <c:showCatName val="0"/>
          <c:showSerName val="0"/>
          <c:showPercent val="0"/>
          <c:showBubbleSize val="0"/>
        </c:dLbls>
        <c:gapWidth val="62"/>
        <c:axId val="2078390504"/>
        <c:axId val="2078381784"/>
      </c:barChart>
      <c:catAx>
        <c:axId val="2078390504"/>
        <c:scaling>
          <c:orientation val="minMax"/>
        </c:scaling>
        <c:delete val="0"/>
        <c:axPos val="l"/>
        <c:numFmt formatCode="General" sourceLinked="0"/>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8381784"/>
        <c:crosses val="autoZero"/>
        <c:auto val="1"/>
        <c:lblAlgn val="ctr"/>
        <c:lblOffset val="100"/>
        <c:tickLblSkip val="1"/>
        <c:noMultiLvlLbl val="0"/>
      </c:catAx>
      <c:valAx>
        <c:axId val="2078381784"/>
        <c:scaling>
          <c:orientation val="minMax"/>
        </c:scaling>
        <c:delete val="0"/>
        <c:axPos val="b"/>
        <c:majorGridlines>
          <c:spPr>
            <a:ln>
              <a:solidFill>
                <a:srgbClr val="4F81BD"/>
              </a:solidFill>
            </a:ln>
          </c:spPr>
        </c:majorGridlines>
        <c:title>
          <c:tx>
            <c:rich>
              <a:bodyPr/>
              <a:lstStyle/>
              <a:p>
                <a:pPr>
                  <a:defRPr lang="de-DE"/>
                </a:pPr>
                <a:r>
                  <a:rPr lang="en-GB" b="0" dirty="0" smtClean="0">
                    <a:latin typeface="Calibri" pitchFamily="34" charset="0"/>
                  </a:rPr>
                  <a:t>Million hectares</a:t>
                </a:r>
                <a:endParaRPr lang="en-GB" b="0" dirty="0">
                  <a:latin typeface="Calibri" pitchFamily="34" charset="0"/>
                </a:endParaRPr>
              </a:p>
            </c:rich>
          </c:tx>
          <c:layout/>
          <c:overlay val="0"/>
        </c:title>
        <c:numFmt formatCode="#,##0"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8390504"/>
        <c:crosses val="autoZero"/>
        <c:crossBetween val="between"/>
        <c:dispUnits>
          <c:builtInUnit val="millions"/>
        </c:dispUnits>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de-DE"/>
            </a:pPr>
            <a:r>
              <a:rPr lang="en-GB" sz="2000" dirty="0" smtClean="0">
                <a:latin typeface="Calibri" pitchFamily="34" charset="0"/>
              </a:rPr>
              <a:t>The ten countries</a:t>
            </a:r>
            <a:r>
              <a:rPr lang="en-GB" sz="2000" baseline="0" dirty="0" smtClean="0">
                <a:latin typeface="Calibri" pitchFamily="34" charset="0"/>
              </a:rPr>
              <a:t> with the largest numbers of organic producers 2014</a:t>
            </a:r>
          </a:p>
          <a:p>
            <a:pPr algn="l">
              <a:defRPr lang="de-DE"/>
            </a:pPr>
            <a:r>
              <a:rPr lang="en-GB" sz="1200" b="0" baseline="0" dirty="0" smtClean="0">
                <a:latin typeface="Calibri" pitchFamily="34" charset="0"/>
              </a:rPr>
              <a:t>Source: FiBL survey 2016</a:t>
            </a:r>
            <a:endParaRPr lang="en-GB" dirty="0">
              <a:latin typeface="Calibri" pitchFamily="34" charset="0"/>
            </a:endParaRPr>
          </a:p>
        </c:rich>
      </c:tx>
      <c:layout>
        <c:manualLayout>
          <c:xMode val="edge"/>
          <c:yMode val="edge"/>
          <c:x val="0.0288055555555556"/>
          <c:y val="0.0112903320442204"/>
        </c:manualLayout>
      </c:layout>
      <c:overlay val="0"/>
    </c:title>
    <c:autoTitleDeleted val="0"/>
    <c:plotArea>
      <c:layout>
        <c:manualLayout>
          <c:layoutTarget val="inner"/>
          <c:xMode val="edge"/>
          <c:yMode val="edge"/>
          <c:x val="0.237804545479043"/>
          <c:y val="0.179471118174928"/>
          <c:w val="0.605289225910416"/>
          <c:h val="0.692041169351246"/>
        </c:manualLayout>
      </c:layout>
      <c:barChart>
        <c:barDir val="bar"/>
        <c:grouping val="clustered"/>
        <c:varyColors val="0"/>
        <c:ser>
          <c:idx val="0"/>
          <c:order val="0"/>
          <c:tx>
            <c:strRef>
              <c:f>Tabelle1!$B$1</c:f>
              <c:strCache>
                <c:ptCount val="1"/>
                <c:pt idx="0">
                  <c:v>Producers</c:v>
                </c:pt>
              </c:strCache>
            </c:strRef>
          </c:tx>
          <c:spPr>
            <a:solidFill>
              <a:srgbClr val="4F81BD"/>
            </a:solidFill>
          </c:spPr>
          <c:invertIfNegative val="0"/>
          <c:dLbls>
            <c:numFmt formatCode="#,##0" sourceLinked="0"/>
            <c:spPr>
              <a:noFill/>
              <a:ln>
                <a:noFill/>
              </a:ln>
              <a:effectLst/>
            </c:spPr>
            <c:txPr>
              <a:bodyPr wrap="square" lIns="38100" tIns="19050" rIns="38100" bIns="19050" anchor="ctr">
                <a:spAutoFit/>
              </a:bodyPr>
              <a:lstStyle/>
              <a:p>
                <a:pPr>
                  <a:defRPr lang="de-DE">
                    <a:latin typeface="Calibri" panose="020F050202020403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Italy</c:v>
                </c:pt>
                <c:pt idx="1">
                  <c:v>Paraguay</c:v>
                </c:pt>
                <c:pt idx="2">
                  <c:v>Peru</c:v>
                </c:pt>
                <c:pt idx="3">
                  <c:v>Turkey</c:v>
                </c:pt>
                <c:pt idx="4">
                  <c:v>Ethiopia (2013)</c:v>
                </c:pt>
                <c:pt idx="5">
                  <c:v>Tanzania (2013)</c:v>
                </c:pt>
                <c:pt idx="6">
                  <c:v>Philippines</c:v>
                </c:pt>
                <c:pt idx="7">
                  <c:v>Mexico (2013)</c:v>
                </c:pt>
                <c:pt idx="8">
                  <c:v>Uganda</c:v>
                </c:pt>
                <c:pt idx="9">
                  <c:v>India (2013)</c:v>
                </c:pt>
              </c:strCache>
            </c:strRef>
          </c:cat>
          <c:val>
            <c:numRef>
              <c:f>Tabelle1!$B$2:$B$11</c:f>
              <c:numCache>
                <c:formatCode>#,##0</c:formatCode>
                <c:ptCount val="10"/>
                <c:pt idx="0">
                  <c:v>48662.0</c:v>
                </c:pt>
                <c:pt idx="1">
                  <c:v>58258.0</c:v>
                </c:pt>
                <c:pt idx="2">
                  <c:v>65126.0</c:v>
                </c:pt>
                <c:pt idx="3">
                  <c:v>71472.0</c:v>
                </c:pt>
                <c:pt idx="4">
                  <c:v>135827.0</c:v>
                </c:pt>
                <c:pt idx="5">
                  <c:v>148610.0</c:v>
                </c:pt>
                <c:pt idx="6">
                  <c:v>165974.0</c:v>
                </c:pt>
                <c:pt idx="7">
                  <c:v>169703.0</c:v>
                </c:pt>
                <c:pt idx="8">
                  <c:v>190552.0</c:v>
                </c:pt>
                <c:pt idx="9">
                  <c:v>650000.0</c:v>
                </c:pt>
              </c:numCache>
            </c:numRef>
          </c:val>
        </c:ser>
        <c:dLbls>
          <c:showLegendKey val="0"/>
          <c:showVal val="1"/>
          <c:showCatName val="0"/>
          <c:showSerName val="0"/>
          <c:showPercent val="0"/>
          <c:showBubbleSize val="0"/>
        </c:dLbls>
        <c:gapWidth val="62"/>
        <c:axId val="2078338376"/>
        <c:axId val="2078329608"/>
      </c:barChart>
      <c:catAx>
        <c:axId val="2078338376"/>
        <c:scaling>
          <c:orientation val="minMax"/>
        </c:scaling>
        <c:delete val="0"/>
        <c:axPos val="l"/>
        <c:numFmt formatCode="General" sourceLinked="0"/>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8329608"/>
        <c:crosses val="autoZero"/>
        <c:auto val="1"/>
        <c:lblAlgn val="ctr"/>
        <c:lblOffset val="100"/>
        <c:tickLblSkip val="1"/>
        <c:noMultiLvlLbl val="0"/>
      </c:catAx>
      <c:valAx>
        <c:axId val="2078329608"/>
        <c:scaling>
          <c:orientation val="minMax"/>
        </c:scaling>
        <c:delete val="0"/>
        <c:axPos val="b"/>
        <c:majorGridlines>
          <c:spPr>
            <a:ln>
              <a:solidFill>
                <a:srgbClr val="4F81BD"/>
              </a:solidFill>
            </a:ln>
          </c:spPr>
        </c:majorGridlines>
        <c:title>
          <c:tx>
            <c:rich>
              <a:bodyPr/>
              <a:lstStyle/>
              <a:p>
                <a:pPr>
                  <a:defRPr lang="de-DE"/>
                </a:pPr>
                <a:r>
                  <a:rPr lang="en-GB" b="0" dirty="0" smtClean="0">
                    <a:latin typeface="Calibri" pitchFamily="34" charset="0"/>
                  </a:rPr>
                  <a:t>Number of </a:t>
                </a:r>
                <a:r>
                  <a:rPr lang="en-GB" b="0" baseline="0" dirty="0" smtClean="0">
                    <a:latin typeface="Calibri" pitchFamily="34" charset="0"/>
                  </a:rPr>
                  <a:t>producers</a:t>
                </a:r>
                <a:endParaRPr lang="en-GB" b="0" dirty="0">
                  <a:latin typeface="Calibri" pitchFamily="34" charset="0"/>
                </a:endParaRPr>
              </a:p>
            </c:rich>
          </c:tx>
          <c:layout/>
          <c:overlay val="0"/>
        </c:title>
        <c:numFmt formatCode="#,##0"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8338376"/>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lang="de-DE" sz="2160" b="1" i="0" u="none" strike="noStrike" kern="1200" baseline="0">
                <a:solidFill>
                  <a:srgbClr val="000000"/>
                </a:solidFill>
                <a:latin typeface="Calibri" panose="020F0502020204030204" pitchFamily="34" charset="0"/>
                <a:ea typeface="+mn-ea"/>
                <a:cs typeface="+mn-cs"/>
              </a:defRPr>
            </a:pPr>
            <a:r>
              <a:rPr lang="en-US" sz="2000" dirty="0"/>
              <a:t>World: </a:t>
            </a:r>
            <a:r>
              <a:rPr lang="en-US" sz="2000" dirty="0" smtClean="0"/>
              <a:t>distribution </a:t>
            </a:r>
            <a:r>
              <a:rPr lang="en-US" sz="2000" dirty="0"/>
              <a:t>of retail sales </a:t>
            </a:r>
            <a:r>
              <a:rPr lang="en-US" sz="2000" dirty="0" smtClean="0"/>
              <a:t>by single market 2014</a:t>
            </a:r>
            <a:r>
              <a:rPr lang="en-US" sz="1400" dirty="0" smtClean="0"/>
              <a:t/>
            </a:r>
            <a:br>
              <a:rPr lang="en-US" sz="1400" dirty="0" smtClean="0"/>
            </a:br>
            <a:r>
              <a:rPr lang="en-US" sz="1200" b="0" i="0" baseline="0" dirty="0" smtClean="0">
                <a:effectLst/>
              </a:rPr>
              <a:t>Source: FiBL-AMI survey 2016</a:t>
            </a:r>
            <a:endParaRPr lang="en-US" sz="1200" dirty="0"/>
          </a:p>
        </c:rich>
      </c:tx>
      <c:layout>
        <c:manualLayout>
          <c:xMode val="edge"/>
          <c:yMode val="edge"/>
          <c:x val="0.0122175226296945"/>
          <c:y val="0.0135599416687612"/>
        </c:manualLayout>
      </c:layout>
      <c:overlay val="0"/>
    </c:title>
    <c:autoTitleDeleted val="0"/>
    <c:plotArea>
      <c:layout>
        <c:manualLayout>
          <c:layoutTarget val="inner"/>
          <c:xMode val="edge"/>
          <c:yMode val="edge"/>
          <c:x val="0.218200430988024"/>
          <c:y val="0.224738770033302"/>
          <c:w val="0.475131960599873"/>
          <c:h val="0.692912579130895"/>
        </c:manualLayout>
      </c:layout>
      <c:pieChart>
        <c:varyColors val="1"/>
        <c:ser>
          <c:idx val="0"/>
          <c:order val="0"/>
          <c:tx>
            <c:strRef>
              <c:f>Tabelle1!$B$1</c:f>
              <c:strCache>
                <c:ptCount val="1"/>
                <c:pt idx="0">
                  <c:v>Sales</c:v>
                </c:pt>
              </c:strCache>
            </c:strRef>
          </c:tx>
          <c:spPr>
            <a:ln>
              <a:solidFill>
                <a:schemeClr val="bg1"/>
              </a:solidFill>
            </a:ln>
          </c:spPr>
          <c:dPt>
            <c:idx val="0"/>
            <c:bubble3D val="0"/>
            <c:spPr>
              <a:solidFill>
                <a:srgbClr val="4F81BD"/>
              </a:solidFill>
              <a:ln>
                <a:solidFill>
                  <a:schemeClr val="bg1"/>
                </a:solidFill>
              </a:ln>
            </c:spPr>
          </c:dPt>
          <c:dPt>
            <c:idx val="1"/>
            <c:bubble3D val="0"/>
            <c:spPr>
              <a:solidFill>
                <a:srgbClr val="4F81BD">
                  <a:alpha val="85000"/>
                </a:srgbClr>
              </a:solidFill>
              <a:ln>
                <a:solidFill>
                  <a:schemeClr val="bg1"/>
                </a:solidFill>
              </a:ln>
            </c:spPr>
          </c:dPt>
          <c:dPt>
            <c:idx val="2"/>
            <c:bubble3D val="0"/>
            <c:spPr>
              <a:solidFill>
                <a:srgbClr val="4F81BD">
                  <a:alpha val="70000"/>
                </a:srgbClr>
              </a:solidFill>
              <a:ln>
                <a:solidFill>
                  <a:schemeClr val="bg1"/>
                </a:solidFill>
              </a:ln>
            </c:spPr>
          </c:dPt>
          <c:dPt>
            <c:idx val="3"/>
            <c:bubble3D val="0"/>
            <c:spPr>
              <a:solidFill>
                <a:srgbClr val="4F81BD">
                  <a:alpha val="55000"/>
                </a:srgbClr>
              </a:solidFill>
              <a:ln>
                <a:solidFill>
                  <a:schemeClr val="bg1"/>
                </a:solidFill>
              </a:ln>
            </c:spPr>
          </c:dPt>
          <c:dPt>
            <c:idx val="4"/>
            <c:bubble3D val="0"/>
            <c:spPr>
              <a:solidFill>
                <a:srgbClr val="4F81BD">
                  <a:alpha val="40000"/>
                </a:srgbClr>
              </a:solidFill>
              <a:ln>
                <a:solidFill>
                  <a:schemeClr val="bg1"/>
                </a:solidFill>
              </a:ln>
            </c:spPr>
          </c:dPt>
          <c:dPt>
            <c:idx val="5"/>
            <c:bubble3D val="0"/>
            <c:spPr>
              <a:solidFill>
                <a:srgbClr val="4F81BD">
                  <a:alpha val="25000"/>
                </a:srgbClr>
              </a:solidFill>
              <a:ln>
                <a:solidFill>
                  <a:schemeClr val="bg1"/>
                </a:solidFill>
              </a:ln>
            </c:spPr>
          </c:dPt>
          <c:dLbls>
            <c:dLbl>
              <c:idx val="2"/>
              <c:layout>
                <c:manualLayout>
                  <c:x val="-0.0270118009134562"/>
                  <c:y val="0.032543860005026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0162055453251342"/>
                  <c:y val="0.0356192588954296"/>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0709059773978225"/>
                  <c:y val="-0.00542386989631025"/>
                </c:manualLayout>
              </c:layout>
              <c:tx>
                <c:rich>
                  <a:bodyPr/>
                  <a:lstStyle/>
                  <a:p>
                    <a:r>
                      <a:rPr lang="en-US" sz="1800" dirty="0" smtClean="0"/>
                      <a:t>Switzerland</a:t>
                    </a:r>
                    <a:r>
                      <a:rPr lang="en-US" sz="1800" dirty="0"/>
                      <a:t>
3%</a:t>
                    </a:r>
                    <a:endParaRPr lang="en-US" dirty="0"/>
                  </a:p>
                </c:rich>
              </c:tx>
              <c:dLblPos val="bestFit"/>
              <c:showLegendKey val="0"/>
              <c:showVal val="0"/>
              <c:showCatName val="1"/>
              <c:showSerName val="0"/>
              <c:showPercent val="1"/>
              <c:showBubbleSize val="0"/>
            </c:dLbl>
            <c:dLbl>
              <c:idx val="5"/>
              <c:layout>
                <c:manualLayout>
                  <c:x val="0.0607765520552764"/>
                  <c:y val="0.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897571569973194"/>
                      <c:h val="0.100831726248908"/>
                    </c:manualLayout>
                  </c15:layout>
                </c:ext>
              </c:extLst>
            </c:dLbl>
            <c:spPr>
              <a:noFill/>
              <a:ln>
                <a:noFill/>
              </a:ln>
              <a:effectLst/>
            </c:spPr>
            <c:txPr>
              <a:bodyPr/>
              <a:lstStyle/>
              <a:p>
                <a:pPr>
                  <a:defRPr lang="de-DE" sz="1800"/>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Tabelle1!$A$2:$A$7</c:f>
              <c:strCache>
                <c:ptCount val="6"/>
                <c:pt idx="0">
                  <c:v>USA</c:v>
                </c:pt>
                <c:pt idx="1">
                  <c:v>EU-28</c:v>
                </c:pt>
                <c:pt idx="2">
                  <c:v>China</c:v>
                </c:pt>
                <c:pt idx="3">
                  <c:v>Canada</c:v>
                </c:pt>
                <c:pt idx="4">
                  <c:v>Switzerland</c:v>
                </c:pt>
                <c:pt idx="5">
                  <c:v>Other</c:v>
                </c:pt>
              </c:strCache>
            </c:strRef>
          </c:cat>
          <c:val>
            <c:numRef>
              <c:f>Tabelle1!$B$2:$B$7</c:f>
              <c:numCache>
                <c:formatCode>#,##0</c:formatCode>
                <c:ptCount val="6"/>
                <c:pt idx="0">
                  <c:v>27062.0</c:v>
                </c:pt>
                <c:pt idx="1">
                  <c:v>23947.0</c:v>
                </c:pt>
                <c:pt idx="2">
                  <c:v>3701.0</c:v>
                </c:pt>
                <c:pt idx="3">
                  <c:v>2523.0</c:v>
                </c:pt>
                <c:pt idx="4">
                  <c:v>1817.0</c:v>
                </c:pt>
                <c:pt idx="5">
                  <c:v>3559.0</c:v>
                </c:pt>
              </c:numCache>
            </c:numRef>
          </c:val>
        </c:ser>
        <c:dLbls>
          <c:showLegendKey val="0"/>
          <c:showVal val="0"/>
          <c:showCatName val="0"/>
          <c:showSerName val="0"/>
          <c:showPercent val="1"/>
          <c:showBubbleSize val="0"/>
          <c:showLeaderLines val="0"/>
        </c:dLbls>
        <c:firstSliceAng val="0"/>
      </c:pieChart>
    </c:plotArea>
    <c:plotVisOnly val="1"/>
    <c:dispBlanksAs val="zero"/>
    <c:showDLblsOverMax val="0"/>
  </c:chart>
  <c:txPr>
    <a:bodyPr/>
    <a:lstStyle/>
    <a:p>
      <a:pPr>
        <a:defRPr sz="1800">
          <a:latin typeface="Calibri" panose="020F0502020204030204" pitchFamily="34" charset="0"/>
        </a:defRPr>
      </a:pPr>
      <a:endParaRPr lang="es-E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de-DE"/>
            </a:pPr>
            <a:r>
              <a:rPr lang="en-GB" sz="2000" dirty="0" smtClean="0">
                <a:latin typeface="Calibri" pitchFamily="34" charset="0"/>
              </a:rPr>
              <a:t>The ten countries</a:t>
            </a:r>
            <a:r>
              <a:rPr lang="en-GB" sz="2000" baseline="0" dirty="0" smtClean="0">
                <a:latin typeface="Calibri" pitchFamily="34" charset="0"/>
              </a:rPr>
              <a:t> with the largest markets for organic food  2014</a:t>
            </a:r>
          </a:p>
          <a:p>
            <a:pPr algn="l">
              <a:defRPr lang="de-DE"/>
            </a:pPr>
            <a:r>
              <a:rPr lang="en-GB" sz="1200" b="0" baseline="0" dirty="0" smtClean="0">
                <a:latin typeface="Calibri" pitchFamily="34" charset="0"/>
              </a:rPr>
              <a:t>Source: FiBL-AMI survey 2016</a:t>
            </a:r>
            <a:endParaRPr lang="en-GB" dirty="0">
              <a:latin typeface="Calibri" pitchFamily="34" charset="0"/>
            </a:endParaRPr>
          </a:p>
        </c:rich>
      </c:tx>
      <c:layout>
        <c:manualLayout>
          <c:xMode val="edge"/>
          <c:yMode val="edge"/>
          <c:x val="0.0255624453193351"/>
          <c:y val="0.00538308807828058"/>
        </c:manualLayout>
      </c:layout>
      <c:overlay val="0"/>
    </c:title>
    <c:autoTitleDeleted val="0"/>
    <c:plotArea>
      <c:layout/>
      <c:barChart>
        <c:barDir val="bar"/>
        <c:grouping val="clustered"/>
        <c:varyColors val="0"/>
        <c:ser>
          <c:idx val="0"/>
          <c:order val="0"/>
          <c:tx>
            <c:strRef>
              <c:f>Tabelle1!$B$1</c:f>
              <c:strCache>
                <c:ptCount val="1"/>
                <c:pt idx="0">
                  <c:v>Turnover in million Euros</c:v>
                </c:pt>
              </c:strCache>
            </c:strRef>
          </c:tx>
          <c:spPr>
            <a:solidFill>
              <a:srgbClr val="4F81BD"/>
            </a:solidFill>
          </c:spPr>
          <c:invertIfNegative val="0"/>
          <c:dLbls>
            <c:numFmt formatCode="#,##0" sourceLinked="0"/>
            <c:spPr>
              <a:noFill/>
              <a:ln>
                <a:noFill/>
              </a:ln>
              <a:effectLst/>
            </c:spPr>
            <c:txPr>
              <a:bodyPr wrap="square" lIns="38100" tIns="19050" rIns="38100" bIns="19050" anchor="ctr">
                <a:spAutoFit/>
              </a:bodyPr>
              <a:lstStyle/>
              <a:p>
                <a:pPr>
                  <a:defRPr lang="de-DE">
                    <a:latin typeface="Calibri" panose="020F050202020403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Austria</c:v>
                </c:pt>
                <c:pt idx="1">
                  <c:v>Sweden</c:v>
                </c:pt>
                <c:pt idx="2">
                  <c:v>Switzerland</c:v>
                </c:pt>
                <c:pt idx="3">
                  <c:v>Italy</c:v>
                </c:pt>
                <c:pt idx="4">
                  <c:v>United Kingdom</c:v>
                </c:pt>
                <c:pt idx="5">
                  <c:v>Canada</c:v>
                </c:pt>
                <c:pt idx="6">
                  <c:v>China</c:v>
                </c:pt>
                <c:pt idx="7">
                  <c:v>France</c:v>
                </c:pt>
                <c:pt idx="8">
                  <c:v>Germany</c:v>
                </c:pt>
                <c:pt idx="9">
                  <c:v>United States of America</c:v>
                </c:pt>
              </c:strCache>
            </c:strRef>
          </c:cat>
          <c:val>
            <c:numRef>
              <c:f>Tabelle1!$B$2:$B$11</c:f>
              <c:numCache>
                <c:formatCode>#,##0</c:formatCode>
                <c:ptCount val="10"/>
                <c:pt idx="0">
                  <c:v>1064.7</c:v>
                </c:pt>
                <c:pt idx="1">
                  <c:v>1402.099246999999</c:v>
                </c:pt>
                <c:pt idx="2">
                  <c:v>1817.059114</c:v>
                </c:pt>
                <c:pt idx="3">
                  <c:v>2145.187999999999</c:v>
                </c:pt>
                <c:pt idx="4">
                  <c:v>2307.348782</c:v>
                </c:pt>
                <c:pt idx="5">
                  <c:v>2523.03</c:v>
                </c:pt>
                <c:pt idx="6">
                  <c:v>3700.980392</c:v>
                </c:pt>
                <c:pt idx="7">
                  <c:v>4830.0</c:v>
                </c:pt>
                <c:pt idx="8">
                  <c:v>7910.0</c:v>
                </c:pt>
                <c:pt idx="9">
                  <c:v>27062.1</c:v>
                </c:pt>
              </c:numCache>
            </c:numRef>
          </c:val>
        </c:ser>
        <c:dLbls>
          <c:showLegendKey val="0"/>
          <c:showVal val="1"/>
          <c:showCatName val="0"/>
          <c:showSerName val="0"/>
          <c:showPercent val="0"/>
          <c:showBubbleSize val="0"/>
        </c:dLbls>
        <c:gapWidth val="62"/>
        <c:axId val="2078416376"/>
        <c:axId val="2079261768"/>
      </c:barChart>
      <c:catAx>
        <c:axId val="2078416376"/>
        <c:scaling>
          <c:orientation val="minMax"/>
        </c:scaling>
        <c:delete val="0"/>
        <c:axPos val="l"/>
        <c:numFmt formatCode="General" sourceLinked="0"/>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9261768"/>
        <c:crosses val="autoZero"/>
        <c:auto val="1"/>
        <c:lblAlgn val="ctr"/>
        <c:lblOffset val="100"/>
        <c:tickLblSkip val="1"/>
        <c:noMultiLvlLbl val="0"/>
      </c:catAx>
      <c:valAx>
        <c:axId val="2079261768"/>
        <c:scaling>
          <c:orientation val="minMax"/>
        </c:scaling>
        <c:delete val="0"/>
        <c:axPos val="b"/>
        <c:majorGridlines>
          <c:spPr>
            <a:ln>
              <a:solidFill>
                <a:srgbClr val="4F81BD"/>
              </a:solidFill>
            </a:ln>
          </c:spPr>
        </c:majorGridlines>
        <c:title>
          <c:tx>
            <c:rich>
              <a:bodyPr/>
              <a:lstStyle/>
              <a:p>
                <a:pPr>
                  <a:defRPr lang="de-DE"/>
                </a:pPr>
                <a:r>
                  <a:rPr lang="en-GB" b="0" dirty="0" smtClean="0">
                    <a:latin typeface="Calibri" pitchFamily="34" charset="0"/>
                  </a:rPr>
                  <a:t>Retail</a:t>
                </a:r>
                <a:r>
                  <a:rPr lang="en-GB" b="0" baseline="0" dirty="0" smtClean="0">
                    <a:latin typeface="Calibri" pitchFamily="34" charset="0"/>
                  </a:rPr>
                  <a:t> sales in million Euros</a:t>
                </a:r>
                <a:endParaRPr lang="en-GB" b="0" dirty="0">
                  <a:latin typeface="Calibri" pitchFamily="34" charset="0"/>
                </a:endParaRPr>
              </a:p>
            </c:rich>
          </c:tx>
          <c:layout/>
          <c:overlay val="0"/>
        </c:title>
        <c:numFmt formatCode="#,##0"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078416376"/>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lang="de-DE"/>
            </a:pPr>
            <a:r>
              <a:rPr lang="en-GB" sz="2000" dirty="0" smtClean="0">
                <a:latin typeface="Calibri" pitchFamily="34" charset="0"/>
              </a:rPr>
              <a:t>The ten countries</a:t>
            </a:r>
            <a:r>
              <a:rPr lang="en-GB" sz="2000" baseline="0" dirty="0" smtClean="0">
                <a:latin typeface="Calibri" pitchFamily="34" charset="0"/>
              </a:rPr>
              <a:t> with the highest per capita consumption 2014</a:t>
            </a:r>
          </a:p>
          <a:p>
            <a:pPr algn="l">
              <a:defRPr lang="de-DE"/>
            </a:pPr>
            <a:r>
              <a:rPr lang="en-GB" sz="1200" b="0" baseline="0" dirty="0" smtClean="0">
                <a:latin typeface="Calibri" pitchFamily="34" charset="0"/>
              </a:rPr>
              <a:t>Source: FiBL-AMI survey 2016</a:t>
            </a:r>
          </a:p>
        </c:rich>
      </c:tx>
      <c:layout>
        <c:manualLayout>
          <c:xMode val="edge"/>
          <c:yMode val="edge"/>
          <c:x val="0.0277638888888889"/>
          <c:y val="0.0121572873048128"/>
        </c:manualLayout>
      </c:layout>
      <c:overlay val="0"/>
    </c:title>
    <c:autoTitleDeleted val="0"/>
    <c:plotArea>
      <c:layout>
        <c:manualLayout>
          <c:layoutTarget val="inner"/>
          <c:xMode val="edge"/>
          <c:yMode val="edge"/>
          <c:x val="0.232578083989501"/>
          <c:y val="0.153695379018225"/>
          <c:w val="0.726189304461942"/>
          <c:h val="0.706582939223698"/>
        </c:manualLayout>
      </c:layout>
      <c:barChart>
        <c:barDir val="bar"/>
        <c:grouping val="clustered"/>
        <c:varyColors val="0"/>
        <c:ser>
          <c:idx val="0"/>
          <c:order val="0"/>
          <c:tx>
            <c:strRef>
              <c:f>Tabelle1!$B$1</c:f>
              <c:strCache>
                <c:ptCount val="1"/>
                <c:pt idx="0">
                  <c:v>Euros</c:v>
                </c:pt>
              </c:strCache>
            </c:strRef>
          </c:tx>
          <c:spPr>
            <a:solidFill>
              <a:srgbClr val="4F81BD"/>
            </a:solidFill>
          </c:spPr>
          <c:invertIfNegative val="0"/>
          <c:dLbls>
            <c:spPr>
              <a:noFill/>
              <a:ln>
                <a:noFill/>
              </a:ln>
              <a:effectLst/>
            </c:spPr>
            <c:txPr>
              <a:bodyPr wrap="square" lIns="38100" tIns="19050" rIns="38100" bIns="19050" anchor="ctr">
                <a:spAutoFit/>
              </a:bodyPr>
              <a:lstStyle/>
              <a:p>
                <a:pPr>
                  <a:defRPr lang="de-DE">
                    <a:latin typeface="Calibri" panose="020F050202020403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Tabelle1!$A$2:$A$11</c:f>
              <c:strCache>
                <c:ptCount val="10"/>
                <c:pt idx="0">
                  <c:v>France</c:v>
                </c:pt>
                <c:pt idx="1">
                  <c:v>Canada</c:v>
                </c:pt>
                <c:pt idx="2">
                  <c:v>United States</c:v>
                </c:pt>
                <c:pt idx="3">
                  <c:v>Germany</c:v>
                </c:pt>
                <c:pt idx="4">
                  <c:v>Austria</c:v>
                </c:pt>
                <c:pt idx="5">
                  <c:v>Liechtenstein</c:v>
                </c:pt>
                <c:pt idx="6">
                  <c:v>Sweden</c:v>
                </c:pt>
                <c:pt idx="7">
                  <c:v>Denmark</c:v>
                </c:pt>
                <c:pt idx="8">
                  <c:v>Luxembourg</c:v>
                </c:pt>
                <c:pt idx="9">
                  <c:v>Switzerland</c:v>
                </c:pt>
              </c:strCache>
            </c:strRef>
          </c:cat>
          <c:val>
            <c:numRef>
              <c:f>Tabelle1!$B$2:$B$11</c:f>
              <c:numCache>
                <c:formatCode>#,##0</c:formatCode>
                <c:ptCount val="10"/>
                <c:pt idx="0">
                  <c:v>73.36458604</c:v>
                </c:pt>
                <c:pt idx="1">
                  <c:v>76.6442647900001</c:v>
                </c:pt>
                <c:pt idx="2">
                  <c:v>85.29070565</c:v>
                </c:pt>
                <c:pt idx="3">
                  <c:v>96.6</c:v>
                </c:pt>
                <c:pt idx="4">
                  <c:v>127.0</c:v>
                </c:pt>
                <c:pt idx="5">
                  <c:v>130.0574410000002</c:v>
                </c:pt>
                <c:pt idx="6">
                  <c:v>145.3726301</c:v>
                </c:pt>
                <c:pt idx="7">
                  <c:v>162.0689379000002</c:v>
                </c:pt>
                <c:pt idx="8">
                  <c:v>163.7316256999999</c:v>
                </c:pt>
                <c:pt idx="9">
                  <c:v>221.4720896</c:v>
                </c:pt>
              </c:numCache>
            </c:numRef>
          </c:val>
        </c:ser>
        <c:dLbls>
          <c:showLegendKey val="0"/>
          <c:showVal val="1"/>
          <c:showCatName val="0"/>
          <c:showSerName val="0"/>
          <c:showPercent val="0"/>
          <c:showBubbleSize val="0"/>
        </c:dLbls>
        <c:gapWidth val="62"/>
        <c:axId val="2114150648"/>
        <c:axId val="2114159304"/>
      </c:barChart>
      <c:catAx>
        <c:axId val="2114150648"/>
        <c:scaling>
          <c:orientation val="minMax"/>
        </c:scaling>
        <c:delete val="0"/>
        <c:axPos val="l"/>
        <c:numFmt formatCode="General" sourceLinked="0"/>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114159304"/>
        <c:crosses val="autoZero"/>
        <c:auto val="1"/>
        <c:lblAlgn val="ctr"/>
        <c:lblOffset val="100"/>
        <c:tickLblSkip val="1"/>
        <c:noMultiLvlLbl val="0"/>
      </c:catAx>
      <c:valAx>
        <c:axId val="2114159304"/>
        <c:scaling>
          <c:orientation val="minMax"/>
        </c:scaling>
        <c:delete val="0"/>
        <c:axPos val="b"/>
        <c:majorGridlines>
          <c:spPr>
            <a:ln>
              <a:solidFill>
                <a:srgbClr val="4F81BD"/>
              </a:solidFill>
            </a:ln>
          </c:spPr>
        </c:majorGridlines>
        <c:title>
          <c:tx>
            <c:rich>
              <a:bodyPr/>
              <a:lstStyle/>
              <a:p>
                <a:pPr>
                  <a:defRPr lang="de-DE"/>
                </a:pPr>
                <a:r>
                  <a:rPr lang="en-GB" b="0" baseline="0" dirty="0" smtClean="0">
                    <a:latin typeface="Calibri" pitchFamily="34" charset="0"/>
                  </a:rPr>
                  <a:t>Per capita consumption in euros</a:t>
                </a:r>
                <a:endParaRPr lang="en-GB" b="0" dirty="0">
                  <a:latin typeface="Calibri" pitchFamily="34" charset="0"/>
                </a:endParaRPr>
              </a:p>
            </c:rich>
          </c:tx>
          <c:layout/>
          <c:overlay val="0"/>
        </c:title>
        <c:numFmt formatCode="#,##0" sourceLinked="1"/>
        <c:majorTickMark val="out"/>
        <c:minorTickMark val="none"/>
        <c:tickLblPos val="nextTo"/>
        <c:spPr>
          <a:ln>
            <a:solidFill>
              <a:srgbClr val="4F81BD"/>
            </a:solidFill>
          </a:ln>
        </c:spPr>
        <c:txPr>
          <a:bodyPr/>
          <a:lstStyle/>
          <a:p>
            <a:pPr>
              <a:defRPr lang="de-DE">
                <a:latin typeface="Calibri" pitchFamily="34" charset="0"/>
              </a:defRPr>
            </a:pPr>
            <a:endParaRPr lang="es-ES"/>
          </a:p>
        </c:txPr>
        <c:crossAx val="2114150648"/>
        <c:crosses val="autoZero"/>
        <c:crossBetween val="between"/>
      </c:valAx>
    </c:plotArea>
    <c:plotVisOnly val="1"/>
    <c:dispBlanksAs val="gap"/>
    <c:showDLblsOverMax val="0"/>
  </c:chart>
  <c:txPr>
    <a:bodyPr/>
    <a:lstStyle/>
    <a:p>
      <a:pPr>
        <a:defRPr sz="1800"/>
      </a:pPr>
      <a:endParaRPr lang="es-E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jpeg"/></Relationships>
</file>

<file path=ppt/drawings/_rels/drawing2.xml.rels><?xml version="1.0" encoding="UTF-8" standalone="yes"?>
<Relationships xmlns="http://schemas.openxmlformats.org/package/2006/relationships"><Relationship Id="rId1" Type="http://schemas.openxmlformats.org/officeDocument/2006/relationships/image" Target="../media/image10.jpeg"/></Relationships>
</file>

<file path=ppt/drawings/_rels/drawing3.xml.rels><?xml version="1.0" encoding="UTF-8" standalone="yes"?>
<Relationships xmlns="http://schemas.openxmlformats.org/package/2006/relationships"><Relationship Id="rId1" Type="http://schemas.openxmlformats.org/officeDocument/2006/relationships/image" Target="../media/image10.jpeg"/></Relationships>
</file>

<file path=ppt/drawings/_rels/drawing4.xml.rels><?xml version="1.0" encoding="UTF-8" standalone="yes"?>
<Relationships xmlns="http://schemas.openxmlformats.org/package/2006/relationships"><Relationship Id="rId1" Type="http://schemas.openxmlformats.org/officeDocument/2006/relationships/image" Target="../media/image10.jpeg"/></Relationships>
</file>

<file path=ppt/drawings/_rels/drawing5.xml.rels><?xml version="1.0" encoding="UTF-8" standalone="yes"?>
<Relationships xmlns="http://schemas.openxmlformats.org/package/2006/relationships"><Relationship Id="rId1" Type="http://schemas.openxmlformats.org/officeDocument/2006/relationships/image" Target="../media/image10.jpeg"/></Relationships>
</file>

<file path=ppt/drawings/_rels/drawing6.xml.rels><?xml version="1.0" encoding="UTF-8" standalone="yes"?>
<Relationships xmlns="http://schemas.openxmlformats.org/package/2006/relationships"><Relationship Id="rId1" Type="http://schemas.openxmlformats.org/officeDocument/2006/relationships/image" Target="../media/image10.jpeg"/></Relationships>
</file>

<file path=ppt/drawings/drawing1.xml><?xml version="1.0" encoding="utf-8"?>
<c:userShapes xmlns:c="http://schemas.openxmlformats.org/drawingml/2006/chart">
  <cdr:relSizeAnchor xmlns:cdr="http://schemas.openxmlformats.org/drawingml/2006/chartDrawing">
    <cdr:from>
      <cdr:x>0.911</cdr:x>
      <cdr:y>0</cdr:y>
    </cdr:from>
    <cdr:to>
      <cdr:x>1</cdr:x>
      <cdr:y>0.09152</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8120559" y="0"/>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2.xml><?xml version="1.0" encoding="utf-8"?>
<c:userShapes xmlns:c="http://schemas.openxmlformats.org/drawingml/2006/chart">
  <cdr:relSizeAnchor xmlns:cdr="http://schemas.openxmlformats.org/drawingml/2006/chartDrawing">
    <cdr:from>
      <cdr:x>0.87596</cdr:x>
      <cdr:y>0</cdr:y>
    </cdr:from>
    <cdr:to>
      <cdr:x>0.96271</cdr:x>
      <cdr:y>0.09242</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8009756" y="-621268"/>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3.xml><?xml version="1.0" encoding="utf-8"?>
<c:userShapes xmlns:c="http://schemas.openxmlformats.org/drawingml/2006/chart">
  <cdr:relSizeAnchor xmlns:cdr="http://schemas.openxmlformats.org/drawingml/2006/chartDrawing">
    <cdr:from>
      <cdr:x>0.86537</cdr:x>
      <cdr:y>0</cdr:y>
    </cdr:from>
    <cdr:to>
      <cdr:x>0.95088</cdr:x>
      <cdr:y>0.09242</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8028384" y="0"/>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4.xml><?xml version="1.0" encoding="utf-8"?>
<c:userShapes xmlns:c="http://schemas.openxmlformats.org/drawingml/2006/chart">
  <cdr:relSizeAnchor xmlns:cdr="http://schemas.openxmlformats.org/drawingml/2006/chartDrawing">
    <cdr:from>
      <cdr:x>0.86745</cdr:x>
      <cdr:y>0</cdr:y>
    </cdr:from>
    <cdr:to>
      <cdr:x>0.96804</cdr:x>
      <cdr:y>0.09613</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6840759" y="-764705"/>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5.xml><?xml version="1.0" encoding="utf-8"?>
<c:userShapes xmlns:c="http://schemas.openxmlformats.org/drawingml/2006/chart">
  <cdr:relSizeAnchor xmlns:cdr="http://schemas.openxmlformats.org/drawingml/2006/chartDrawing">
    <cdr:from>
      <cdr:x>0.91324</cdr:x>
      <cdr:y>0</cdr:y>
    </cdr:from>
    <cdr:to>
      <cdr:x>1</cdr:x>
      <cdr:y>0.09242</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8350697" y="-548680"/>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6.xml><?xml version="1.0" encoding="utf-8"?>
<c:userShapes xmlns:c="http://schemas.openxmlformats.org/drawingml/2006/chart">
  <cdr:relSizeAnchor xmlns:cdr="http://schemas.openxmlformats.org/drawingml/2006/chartDrawing">
    <cdr:from>
      <cdr:x>0.91324</cdr:x>
      <cdr:y>0</cdr:y>
    </cdr:from>
    <cdr:to>
      <cdr:x>1</cdr:x>
      <cdr:y>0.09242</cdr:y>
    </cdr:to>
    <cdr:pic>
      <cdr:nvPicPr>
        <cdr:cNvPr id="2" name="Bild 10" descr="FiBL cmyk.jpg"/>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8350697" y="-548680"/>
          <a:ext cx="793303" cy="51981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AA242-AAE0-3041-8C51-D586C65190B1}" type="datetimeFigureOut">
              <a:rPr lang="es-ES" smtClean="0"/>
              <a:t>7/27/16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8C547-7AC2-604A-9F4B-946DE5DE98E3}" type="slidenum">
              <a:rPr lang="es-ES" smtClean="0"/>
              <a:t>‹Nr.›</a:t>
            </a:fld>
            <a:endParaRPr lang="es-ES"/>
          </a:p>
        </p:txBody>
      </p:sp>
    </p:spTree>
    <p:extLst>
      <p:ext uri="{BB962C8B-B14F-4D97-AF65-F5344CB8AC3E}">
        <p14:creationId xmlns:p14="http://schemas.microsoft.com/office/powerpoint/2010/main" val="3057151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8C796EFE-A432-E648-87EF-BCB7D628B53E}" type="slidenum">
              <a:rPr lang="es-ES" sz="1200">
                <a:latin typeface="Arial" charset="0"/>
              </a:rPr>
              <a:pPr eaLnBrk="1" hangingPunct="1"/>
              <a:t>10</a:t>
            </a:fld>
            <a:endParaRPr lang="es-ES" sz="1200">
              <a:latin typeface="Arial" charset="0"/>
            </a:endParaRPr>
          </a:p>
        </p:txBody>
      </p:sp>
      <p:sp>
        <p:nvSpPr>
          <p:cNvPr id="30723" name="Rectangle 2"/>
          <p:cNvSpPr>
            <a:spLocks noGrp="1" noRot="1" noChangeAspect="1" noChangeArrowheads="1" noTextEdit="1"/>
          </p:cNvSpPr>
          <p:nvPr>
            <p:ph type="sldImg"/>
          </p:nvPr>
        </p:nvSpPr>
        <p:spPr>
          <a:xfrm>
            <a:off x="1143000" y="228600"/>
            <a:ext cx="4572000" cy="3429000"/>
          </a:xfrm>
          <a:ln/>
        </p:spPr>
      </p:sp>
      <p:sp>
        <p:nvSpPr>
          <p:cNvPr id="30724" name="Rectangle 3"/>
          <p:cNvSpPr>
            <a:spLocks noGrp="1" noChangeArrowheads="1"/>
          </p:cNvSpPr>
          <p:nvPr>
            <p:ph type="body" idx="1"/>
          </p:nvPr>
        </p:nvSpPr>
        <p:spPr>
          <a:xfrm>
            <a:off x="152400" y="3810000"/>
            <a:ext cx="65532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algn="just" eaLnBrk="1" hangingPunct="1"/>
            <a:r>
              <a:rPr lang="en-GB" sz="1000" b="1">
                <a:latin typeface="Arial" charset="0"/>
              </a:rPr>
              <a:t>Sustainability Aims</a:t>
            </a:r>
            <a:endParaRPr lang="de-DE" sz="1000">
              <a:latin typeface="Arial" charset="0"/>
            </a:endParaRPr>
          </a:p>
          <a:p>
            <a:pPr marL="190500" indent="-190500" algn="just" eaLnBrk="1" hangingPunct="1"/>
            <a:r>
              <a:rPr lang="en-GB" sz="1000">
                <a:latin typeface="Arial" charset="0"/>
              </a:rPr>
              <a:t>	Organic agriculture claims to be sustainable. </a:t>
            </a:r>
            <a:r>
              <a:rPr lang="en-GB" sz="1000">
                <a:solidFill>
                  <a:srgbClr val="000000"/>
                </a:solidFill>
                <a:latin typeface="Arial" charset="0"/>
              </a:rPr>
              <a:t>But what does sustainability mean? In the context of agriculture, sustainability basically refers to the successful management of resources of agriculture to satisfy human needs while at the same time maintaining or enhancing the quality of the environment and conserving natural resources. </a:t>
            </a:r>
            <a:r>
              <a:rPr lang="en-GB" sz="1000">
                <a:latin typeface="Arial" charset="0"/>
              </a:rPr>
              <a:t>Sustainability in organic farming must therefore be seen in a holistic sense, which includes ecological, economical and social aspects. Only if the three dimensions are fulfilled, an agricultural system can be called sustainable.</a:t>
            </a:r>
            <a:endParaRPr lang="de-DE" sz="1000">
              <a:latin typeface="Arial" charset="0"/>
            </a:endParaRPr>
          </a:p>
          <a:p>
            <a:pPr marL="190500" indent="-190500" algn="just" eaLnBrk="1" hangingPunct="1"/>
            <a:r>
              <a:rPr lang="en-GB" sz="1000" b="1">
                <a:latin typeface="Arial" charset="0"/>
              </a:rPr>
              <a:t>Ecological sustainability</a:t>
            </a:r>
            <a:endParaRPr lang="de-DE" sz="1000">
              <a:latin typeface="Arial" charset="0"/>
            </a:endParaRPr>
          </a:p>
          <a:p>
            <a:pPr marL="190500" indent="-190500" algn="just" eaLnBrk="1" hangingPunct="1"/>
            <a:r>
              <a:rPr lang="en-GB" sz="1000">
                <a:latin typeface="Arial" charset="0"/>
              </a:rPr>
              <a:t>Some important aspects are:</a:t>
            </a:r>
            <a:endParaRPr lang="de-DE" sz="1000">
              <a:latin typeface="Arial" charset="0"/>
            </a:endParaRPr>
          </a:p>
          <a:p>
            <a:pPr marL="190500" indent="-190500" algn="just" eaLnBrk="1" hangingPunct="1"/>
            <a:r>
              <a:rPr lang="en-GB" sz="1000">
                <a:latin typeface="Arial" charset="0"/>
              </a:rPr>
              <a:t>·          recycling the nutrients instead of applying external inputs</a:t>
            </a:r>
            <a:endParaRPr lang="de-DE" sz="1000">
              <a:latin typeface="Arial" charset="0"/>
            </a:endParaRPr>
          </a:p>
          <a:p>
            <a:pPr marL="190500" indent="-190500" algn="just" eaLnBrk="1" hangingPunct="1"/>
            <a:r>
              <a:rPr lang="en-GB" sz="1000">
                <a:latin typeface="Arial" charset="0"/>
              </a:rPr>
              <a:t>·          no chemical pollution of soil and water</a:t>
            </a:r>
            <a:endParaRPr lang="de-DE" sz="1000">
              <a:latin typeface="Arial" charset="0"/>
            </a:endParaRPr>
          </a:p>
          <a:p>
            <a:pPr marL="190500" indent="-190500" algn="just" eaLnBrk="1" hangingPunct="1"/>
            <a:r>
              <a:rPr lang="en-GB" sz="1000">
                <a:latin typeface="Arial" charset="0"/>
              </a:rPr>
              <a:t>·          promote biological diversity</a:t>
            </a:r>
            <a:endParaRPr lang="de-DE" sz="1000">
              <a:latin typeface="Arial" charset="0"/>
            </a:endParaRPr>
          </a:p>
          <a:p>
            <a:pPr marL="190500" indent="-190500" algn="just" eaLnBrk="1" hangingPunct="1"/>
            <a:r>
              <a:rPr lang="en-GB" sz="1000">
                <a:latin typeface="Arial" charset="0"/>
              </a:rPr>
              <a:t>·          improve soil fertility and build up humus</a:t>
            </a:r>
            <a:endParaRPr lang="de-DE" sz="1000">
              <a:latin typeface="Arial" charset="0"/>
            </a:endParaRPr>
          </a:p>
          <a:p>
            <a:pPr marL="190500" indent="-190500" algn="just" eaLnBrk="1" hangingPunct="1"/>
            <a:r>
              <a:rPr lang="en-GB" sz="1000">
                <a:latin typeface="Arial" charset="0"/>
              </a:rPr>
              <a:t>·          prevent soil erosion and compaction</a:t>
            </a:r>
            <a:endParaRPr lang="de-DE" sz="1000">
              <a:latin typeface="Arial" charset="0"/>
            </a:endParaRPr>
          </a:p>
          <a:p>
            <a:pPr marL="190500" indent="-190500" algn="just" eaLnBrk="1" hangingPunct="1"/>
            <a:r>
              <a:rPr lang="en-GB" sz="1000">
                <a:latin typeface="Arial" charset="0"/>
              </a:rPr>
              <a:t>·          animal friendly husbandry</a:t>
            </a:r>
            <a:endParaRPr lang="de-DE" sz="1000">
              <a:latin typeface="Arial" charset="0"/>
            </a:endParaRPr>
          </a:p>
          <a:p>
            <a:pPr marL="190500" indent="-190500" algn="just" eaLnBrk="1" hangingPunct="1"/>
            <a:r>
              <a:rPr lang="en-GB" sz="1000">
                <a:latin typeface="Arial" charset="0"/>
              </a:rPr>
              <a:t>·          using renewable energies</a:t>
            </a:r>
            <a:endParaRPr lang="de-DE" sz="1000">
              <a:latin typeface="Arial" charset="0"/>
            </a:endParaRPr>
          </a:p>
          <a:p>
            <a:pPr marL="190500" indent="-190500" algn="just" eaLnBrk="1" hangingPunct="1"/>
            <a:r>
              <a:rPr lang="en-GB" sz="1000" b="1">
                <a:latin typeface="Arial" charset="0"/>
              </a:rPr>
              <a:t>Social Sustainability</a:t>
            </a:r>
            <a:endParaRPr lang="de-DE" sz="1000">
              <a:latin typeface="Arial" charset="0"/>
            </a:endParaRPr>
          </a:p>
          <a:p>
            <a:pPr marL="190500" indent="-190500" algn="just" eaLnBrk="1" hangingPunct="1"/>
            <a:r>
              <a:rPr lang="en-GB" sz="1000">
                <a:latin typeface="Arial" charset="0"/>
              </a:rPr>
              <a:t>Some important aspects are:</a:t>
            </a:r>
            <a:endParaRPr lang="de-DE" sz="1000">
              <a:latin typeface="Arial" charset="0"/>
            </a:endParaRPr>
          </a:p>
          <a:p>
            <a:pPr marL="190500" indent="-190500" algn="just" eaLnBrk="1" hangingPunct="1"/>
            <a:r>
              <a:rPr lang="en-GB" sz="1000">
                <a:latin typeface="Arial" charset="0"/>
              </a:rPr>
              <a:t>·          sufficient production for subsistence and income</a:t>
            </a:r>
            <a:endParaRPr lang="de-DE" sz="1000">
              <a:latin typeface="Arial" charset="0"/>
            </a:endParaRPr>
          </a:p>
          <a:p>
            <a:pPr marL="190500" indent="-190500" algn="just" eaLnBrk="1" hangingPunct="1"/>
            <a:r>
              <a:rPr lang="en-GB" sz="1000">
                <a:latin typeface="Arial" charset="0"/>
              </a:rPr>
              <a:t>·          a safe nutrition of the family with healthy food</a:t>
            </a:r>
            <a:endParaRPr lang="de-DE" sz="1000">
              <a:latin typeface="Arial" charset="0"/>
            </a:endParaRPr>
          </a:p>
          <a:p>
            <a:pPr marL="190500" indent="-190500" algn="just" eaLnBrk="1" hangingPunct="1"/>
            <a:r>
              <a:rPr lang="en-GB" sz="1000">
                <a:latin typeface="Arial" charset="0"/>
              </a:rPr>
              <a:t>·          good working conditions for both men and women</a:t>
            </a:r>
            <a:endParaRPr lang="de-DE" sz="1000">
              <a:latin typeface="Arial" charset="0"/>
            </a:endParaRPr>
          </a:p>
          <a:p>
            <a:pPr marL="190500" indent="-190500" algn="just" eaLnBrk="1" hangingPunct="1"/>
            <a:r>
              <a:rPr lang="en-GB" sz="1000">
                <a:latin typeface="Arial" charset="0"/>
              </a:rPr>
              <a:t>·          building on local knowledge and traditions</a:t>
            </a:r>
            <a:endParaRPr lang="de-DE" sz="1000">
              <a:latin typeface="Arial" charset="0"/>
            </a:endParaRPr>
          </a:p>
          <a:p>
            <a:pPr marL="190500" indent="-190500" algn="just" eaLnBrk="1" hangingPunct="1"/>
            <a:r>
              <a:rPr lang="en-GB" sz="1000" b="1">
                <a:latin typeface="Arial" charset="0"/>
              </a:rPr>
              <a:t>Economic Sustainability</a:t>
            </a:r>
            <a:endParaRPr lang="de-DE" sz="1000">
              <a:latin typeface="Arial" charset="0"/>
            </a:endParaRPr>
          </a:p>
          <a:p>
            <a:pPr marL="190500" indent="-190500" algn="just" eaLnBrk="1" hangingPunct="1"/>
            <a:r>
              <a:rPr lang="en-GB" sz="1000">
                <a:latin typeface="Arial" charset="0"/>
              </a:rPr>
              <a:t>Some important aspects are:</a:t>
            </a:r>
            <a:endParaRPr lang="de-DE" sz="1000">
              <a:latin typeface="Arial" charset="0"/>
            </a:endParaRPr>
          </a:p>
          <a:p>
            <a:pPr marL="190500" indent="-190500" algn="just" eaLnBrk="1" hangingPunct="1"/>
            <a:r>
              <a:rPr lang="en-GB" sz="1000">
                <a:latin typeface="Arial" charset="0"/>
              </a:rPr>
              <a:t>·          satisfactory and reliable yields</a:t>
            </a:r>
            <a:endParaRPr lang="de-DE" sz="1000">
              <a:latin typeface="Arial" charset="0"/>
            </a:endParaRPr>
          </a:p>
          <a:p>
            <a:pPr marL="190500" indent="-190500" algn="just" eaLnBrk="1" hangingPunct="1"/>
            <a:r>
              <a:rPr lang="en-GB" sz="1000">
                <a:latin typeface="Arial" charset="0"/>
              </a:rPr>
              <a:t>·          low costs on external inputs and investments</a:t>
            </a:r>
            <a:endParaRPr lang="de-DE" sz="1000">
              <a:latin typeface="Arial" charset="0"/>
            </a:endParaRPr>
          </a:p>
          <a:p>
            <a:pPr marL="190500" indent="-190500" algn="just" eaLnBrk="1" hangingPunct="1"/>
            <a:r>
              <a:rPr lang="en-GB" sz="1000">
                <a:latin typeface="Arial" charset="0"/>
              </a:rPr>
              <a:t>·          crop diversification to improve income safely</a:t>
            </a:r>
            <a:endParaRPr lang="de-DE" sz="1000">
              <a:latin typeface="Arial" charset="0"/>
            </a:endParaRPr>
          </a:p>
          <a:p>
            <a:pPr marL="190500" indent="-190500" algn="just" eaLnBrk="1" hangingPunct="1"/>
            <a:r>
              <a:rPr lang="en-GB" sz="1000">
                <a:latin typeface="Arial" charset="0"/>
              </a:rPr>
              <a:t>·          value addition through quality improvement and on-farm processing</a:t>
            </a:r>
            <a:endParaRPr lang="de-DE" sz="1000">
              <a:latin typeface="Arial" charset="0"/>
            </a:endParaRPr>
          </a:p>
          <a:p>
            <a:pPr marL="190500" indent="-190500" algn="just" eaLnBrk="1" hangingPunct="1"/>
            <a:r>
              <a:rPr lang="en-GB" sz="1000">
                <a:latin typeface="Arial" charset="0"/>
              </a:rPr>
              <a:t>·          high efficiency to improve competitiveness</a:t>
            </a:r>
            <a:endParaRPr lang="de-DE" sz="1000">
              <a:latin typeface="Arial" charset="0"/>
            </a:endParaRPr>
          </a:p>
          <a:p>
            <a:pPr marL="190500" indent="-190500" algn="just" eaLnBrk="1" hangingPunct="1"/>
            <a:endParaRPr lang="en-US" sz="10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F3B73-BD0B-46FF-BAF3-3EB26B53EEC0}" type="datetimeFigureOut">
              <a:rPr lang="es-ES" smtClean="0"/>
              <a:pPr/>
              <a:t>7/27/16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4464049-7A28-4AEF-B847-21084F364C79}" type="slidenum">
              <a:rPr lang="es-ES" smtClean="0"/>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F3B73-BD0B-46FF-BAF3-3EB26B53EEC0}" type="datetimeFigureOut">
              <a:rPr lang="es-ES" smtClean="0"/>
              <a:pPr/>
              <a:t>7/27/16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64049-7A28-4AEF-B847-21084F364C79}" type="slidenum">
              <a:rPr lang="es-ES" smtClean="0"/>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png"/><Relationship Id="rId11"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142984"/>
            <a:ext cx="7772400" cy="1470025"/>
          </a:xfrm>
          <a:solidFill>
            <a:schemeClr val="tx1"/>
          </a:solidFill>
        </p:spPr>
        <p:txBody>
          <a:bodyPr>
            <a:normAutofit/>
          </a:bodyPr>
          <a:lstStyle/>
          <a:p>
            <a:r>
              <a:rPr lang="es-ES" sz="4000" b="1" dirty="0" smtClean="0">
                <a:solidFill>
                  <a:schemeClr val="bg1"/>
                </a:solidFill>
              </a:rPr>
              <a:t>Agricultura orgánica ¿para qué?</a:t>
            </a:r>
            <a:br>
              <a:rPr lang="es-ES" sz="4000" b="1" dirty="0" smtClean="0">
                <a:solidFill>
                  <a:schemeClr val="bg1"/>
                </a:solidFill>
              </a:rPr>
            </a:br>
            <a:r>
              <a:rPr lang="es-ES" sz="4000" b="1" dirty="0" smtClean="0">
                <a:solidFill>
                  <a:schemeClr val="bg1"/>
                </a:solidFill>
              </a:rPr>
              <a:t>Mercados y más</a:t>
            </a:r>
            <a:endParaRPr lang="es-ES" sz="4000" b="1" dirty="0">
              <a:solidFill>
                <a:schemeClr val="bg1"/>
              </a:solidFill>
            </a:endParaRPr>
          </a:p>
        </p:txBody>
      </p:sp>
      <p:sp>
        <p:nvSpPr>
          <p:cNvPr id="3" name="2 Subtítulo"/>
          <p:cNvSpPr>
            <a:spLocks noGrp="1"/>
          </p:cNvSpPr>
          <p:nvPr>
            <p:ph type="subTitle" idx="1"/>
          </p:nvPr>
        </p:nvSpPr>
        <p:spPr>
          <a:xfrm>
            <a:off x="1071538" y="3573016"/>
            <a:ext cx="7143800" cy="1752600"/>
          </a:xfrm>
        </p:spPr>
        <p:txBody>
          <a:bodyPr>
            <a:noAutofit/>
          </a:bodyPr>
          <a:lstStyle/>
          <a:p>
            <a:pPr algn="l">
              <a:lnSpc>
                <a:spcPct val="80000"/>
              </a:lnSpc>
            </a:pPr>
            <a:r>
              <a:rPr lang="es-ES" sz="2400" b="1" dirty="0" smtClean="0">
                <a:solidFill>
                  <a:schemeClr val="tx1"/>
                </a:solidFill>
              </a:rPr>
              <a:t>Roberto Ugás</a:t>
            </a:r>
          </a:p>
          <a:p>
            <a:pPr algn="l">
              <a:lnSpc>
                <a:spcPct val="80000"/>
              </a:lnSpc>
            </a:pPr>
            <a:r>
              <a:rPr lang="es-ES" sz="2000" b="1" dirty="0" smtClean="0">
                <a:solidFill>
                  <a:schemeClr val="tx1"/>
                </a:solidFill>
              </a:rPr>
              <a:t>Universidad Nacional Agraria La Molina, Perú</a:t>
            </a:r>
          </a:p>
          <a:p>
            <a:pPr algn="l">
              <a:lnSpc>
                <a:spcPct val="80000"/>
              </a:lnSpc>
            </a:pPr>
            <a:r>
              <a:rPr lang="es-ES" sz="2000" b="1" dirty="0" smtClean="0">
                <a:solidFill>
                  <a:schemeClr val="tx1"/>
                </a:solidFill>
              </a:rPr>
              <a:t>IFOAM – </a:t>
            </a:r>
            <a:r>
              <a:rPr lang="es-ES" sz="2000" b="1" dirty="0" err="1" smtClean="0">
                <a:solidFill>
                  <a:schemeClr val="tx1"/>
                </a:solidFill>
              </a:rPr>
              <a:t>Organics</a:t>
            </a:r>
            <a:r>
              <a:rPr lang="es-ES" sz="2000" b="1" dirty="0" smtClean="0">
                <a:solidFill>
                  <a:schemeClr val="tx1"/>
                </a:solidFill>
              </a:rPr>
              <a:t> International, Alemania</a:t>
            </a:r>
          </a:p>
          <a:p>
            <a:pPr algn="l">
              <a:lnSpc>
                <a:spcPct val="80000"/>
              </a:lnSpc>
            </a:pPr>
            <a:endParaRPr lang="es-ES" sz="2400" b="1" dirty="0">
              <a:solidFill>
                <a:schemeClr val="tx1"/>
              </a:solidFill>
            </a:endParaRPr>
          </a:p>
          <a:p>
            <a:pPr algn="l">
              <a:lnSpc>
                <a:spcPct val="80000"/>
              </a:lnSpc>
            </a:pPr>
            <a:endParaRPr lang="es-ES" sz="2400" b="1" dirty="0" smtClean="0">
              <a:solidFill>
                <a:schemeClr val="tx1"/>
              </a:solidFill>
            </a:endParaRPr>
          </a:p>
          <a:p>
            <a:pPr algn="r">
              <a:lnSpc>
                <a:spcPct val="80000"/>
              </a:lnSpc>
            </a:pPr>
            <a:r>
              <a:rPr lang="es-ES" sz="2000" b="1" dirty="0" smtClean="0">
                <a:solidFill>
                  <a:schemeClr val="tx1"/>
                </a:solidFill>
              </a:rPr>
              <a:t>IV Foro nacional e internacional del sector orgánico colombiano</a:t>
            </a:r>
          </a:p>
          <a:p>
            <a:pPr algn="r">
              <a:lnSpc>
                <a:spcPct val="80000"/>
              </a:lnSpc>
            </a:pPr>
            <a:r>
              <a:rPr lang="es-ES" sz="2000" b="1" dirty="0" smtClean="0">
                <a:solidFill>
                  <a:schemeClr val="tx1"/>
                </a:solidFill>
              </a:rPr>
              <a:t>Bogotá, 27 julio 2016</a:t>
            </a:r>
            <a:endParaRPr lang="es-ES" sz="2000" b="1" dirty="0">
              <a:solidFill>
                <a:schemeClr val="tx1"/>
              </a:solidFill>
            </a:endParaRPr>
          </a:p>
        </p:txBody>
      </p:sp>
      <p:pic>
        <p:nvPicPr>
          <p:cNvPr id="5" name="Imagen 4" descr="ifoam-OI-2015.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2200" y="3284984"/>
            <a:ext cx="2273672" cy="13233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2819400" y="2590800"/>
            <a:ext cx="1981200" cy="2133600"/>
          </a:xfrm>
          <a:prstGeom prst="ellipse">
            <a:avLst/>
          </a:prstGeom>
          <a:solidFill>
            <a:srgbClr val="00AD8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solidFill>
                <a:srgbClr val="000000"/>
              </a:solidFill>
            </a:endParaRPr>
          </a:p>
        </p:txBody>
      </p:sp>
      <p:sp>
        <p:nvSpPr>
          <p:cNvPr id="69635" name="Oval 3"/>
          <p:cNvSpPr>
            <a:spLocks noChangeArrowheads="1"/>
          </p:cNvSpPr>
          <p:nvPr/>
        </p:nvSpPr>
        <p:spPr bwMode="auto">
          <a:xfrm>
            <a:off x="3581400" y="1447800"/>
            <a:ext cx="1981200" cy="2133600"/>
          </a:xfrm>
          <a:prstGeom prst="ellipse">
            <a:avLst/>
          </a:prstGeom>
          <a:solidFill>
            <a:srgbClr val="29379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solidFill>
                <a:srgbClr val="000000"/>
              </a:solidFill>
            </a:endParaRPr>
          </a:p>
        </p:txBody>
      </p:sp>
      <p:sp>
        <p:nvSpPr>
          <p:cNvPr id="69636" name="Oval 4"/>
          <p:cNvSpPr>
            <a:spLocks noChangeArrowheads="1"/>
          </p:cNvSpPr>
          <p:nvPr/>
        </p:nvSpPr>
        <p:spPr bwMode="auto">
          <a:xfrm>
            <a:off x="4495800" y="2590800"/>
            <a:ext cx="1981200" cy="2133600"/>
          </a:xfrm>
          <a:prstGeom prst="ellipse">
            <a:avLst/>
          </a:prstGeom>
          <a:solidFill>
            <a:srgbClr val="2FB24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solidFill>
                <a:srgbClr val="000000"/>
              </a:solidFill>
            </a:endParaRPr>
          </a:p>
        </p:txBody>
      </p:sp>
      <p:sp>
        <p:nvSpPr>
          <p:cNvPr id="69637" name="Rectangle 5"/>
          <p:cNvSpPr>
            <a:spLocks noChangeArrowheads="1"/>
          </p:cNvSpPr>
          <p:nvPr/>
        </p:nvSpPr>
        <p:spPr bwMode="auto">
          <a:xfrm>
            <a:off x="3684337" y="19050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err="1">
                <a:solidFill>
                  <a:schemeClr val="bg1"/>
                </a:solidFill>
                <a:latin typeface="Arial" charset="0"/>
                <a:cs typeface="Arial" charset="0"/>
              </a:rPr>
              <a:t>Objetivos</a:t>
            </a:r>
            <a:r>
              <a:rPr lang="en-US" sz="1400" b="1" dirty="0">
                <a:solidFill>
                  <a:schemeClr val="bg1"/>
                </a:solidFill>
                <a:latin typeface="Arial" charset="0"/>
                <a:cs typeface="Arial" charset="0"/>
              </a:rPr>
              <a:t> </a:t>
            </a:r>
            <a:r>
              <a:rPr lang="en-US" sz="1400" b="1" dirty="0" err="1">
                <a:solidFill>
                  <a:schemeClr val="bg1"/>
                </a:solidFill>
                <a:latin typeface="Arial" charset="0"/>
                <a:cs typeface="Arial" charset="0"/>
              </a:rPr>
              <a:t>económicos</a:t>
            </a:r>
            <a:endParaRPr lang="en-US" sz="1400" b="1" dirty="0">
              <a:solidFill>
                <a:schemeClr val="bg1"/>
              </a:solidFill>
              <a:latin typeface="Arial" charset="0"/>
              <a:cs typeface="Arial" charset="0"/>
            </a:endParaRPr>
          </a:p>
        </p:txBody>
      </p:sp>
      <p:sp>
        <p:nvSpPr>
          <p:cNvPr id="69638" name="Rectangle 6"/>
          <p:cNvSpPr>
            <a:spLocks noChangeArrowheads="1"/>
          </p:cNvSpPr>
          <p:nvPr/>
        </p:nvSpPr>
        <p:spPr bwMode="auto">
          <a:xfrm>
            <a:off x="2953080" y="3810000"/>
            <a:ext cx="1002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400" b="1" dirty="0">
                <a:solidFill>
                  <a:srgbClr val="FFFFFF"/>
                </a:solidFill>
                <a:latin typeface="Arial" charset="0"/>
                <a:cs typeface="Arial" charset="0"/>
              </a:rPr>
              <a:t>Objetivos </a:t>
            </a:r>
            <a:endParaRPr lang="es-ES" sz="1400" b="1" dirty="0" smtClean="0">
              <a:solidFill>
                <a:srgbClr val="FFFFFF"/>
              </a:solidFill>
              <a:latin typeface="Arial" charset="0"/>
              <a:cs typeface="Arial" charset="0"/>
            </a:endParaRPr>
          </a:p>
          <a:p>
            <a:pPr algn="l"/>
            <a:r>
              <a:rPr lang="es-ES" sz="1400" b="1" dirty="0" smtClean="0">
                <a:solidFill>
                  <a:srgbClr val="FFFFFF"/>
                </a:solidFill>
                <a:latin typeface="Arial" charset="0"/>
                <a:cs typeface="Arial" charset="0"/>
              </a:rPr>
              <a:t>sociales</a:t>
            </a:r>
            <a:endParaRPr lang="en-US" sz="1400" b="1" dirty="0">
              <a:solidFill>
                <a:srgbClr val="FFFFFF"/>
              </a:solidFill>
              <a:latin typeface="Arial" charset="0"/>
              <a:cs typeface="Arial" charset="0"/>
            </a:endParaRPr>
          </a:p>
        </p:txBody>
      </p:sp>
      <p:sp>
        <p:nvSpPr>
          <p:cNvPr id="69639" name="Rectangle 7"/>
          <p:cNvSpPr>
            <a:spLocks noChangeArrowheads="1"/>
          </p:cNvSpPr>
          <p:nvPr/>
        </p:nvSpPr>
        <p:spPr bwMode="auto">
          <a:xfrm>
            <a:off x="5229951" y="3657600"/>
            <a:ext cx="1122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400" b="1" dirty="0">
                <a:solidFill>
                  <a:srgbClr val="FFFFFF"/>
                </a:solidFill>
                <a:latin typeface="Arial" charset="0"/>
                <a:cs typeface="Arial" charset="0"/>
              </a:rPr>
              <a:t>Objetivos </a:t>
            </a:r>
            <a:endParaRPr lang="es-ES" sz="1400" b="1" dirty="0" smtClean="0">
              <a:solidFill>
                <a:srgbClr val="FFFFFF"/>
              </a:solidFill>
              <a:latin typeface="Arial" charset="0"/>
              <a:cs typeface="Arial" charset="0"/>
            </a:endParaRPr>
          </a:p>
          <a:p>
            <a:pPr algn="l"/>
            <a:r>
              <a:rPr lang="es-ES" sz="1400" b="1" dirty="0" smtClean="0">
                <a:solidFill>
                  <a:srgbClr val="FFFFFF"/>
                </a:solidFill>
                <a:latin typeface="Arial" charset="0"/>
                <a:cs typeface="Arial" charset="0"/>
              </a:rPr>
              <a:t>ecológicos</a:t>
            </a:r>
            <a:endParaRPr lang="en-US" sz="1400" b="1" dirty="0">
              <a:solidFill>
                <a:srgbClr val="FFFFFF"/>
              </a:solidFill>
              <a:latin typeface="Arial" charset="0"/>
              <a:cs typeface="Arial" charset="0"/>
            </a:endParaRPr>
          </a:p>
        </p:txBody>
      </p:sp>
      <p:sp>
        <p:nvSpPr>
          <p:cNvPr id="69640" name="Rectangle 8"/>
          <p:cNvSpPr>
            <a:spLocks noChangeArrowheads="1"/>
          </p:cNvSpPr>
          <p:nvPr/>
        </p:nvSpPr>
        <p:spPr bwMode="auto">
          <a:xfrm>
            <a:off x="3782044" y="2995029"/>
            <a:ext cx="1606772" cy="707886"/>
          </a:xfrm>
          <a:prstGeom prst="rect">
            <a:avLst/>
          </a:prstGeom>
          <a:solidFill>
            <a:schemeClr val="accent6">
              <a:lumMod val="50000"/>
            </a:schemeClr>
          </a:solidFill>
          <a:ln>
            <a:noFill/>
          </a:ln>
        </p:spPr>
        <p:txBody>
          <a:bodyPr wrap="square">
            <a:spAutoFit/>
          </a:bodyPr>
          <a:lstStyle/>
          <a:p>
            <a:pPr algn="ctr"/>
            <a:r>
              <a:rPr lang="en-US" sz="2000" b="1" dirty="0" err="1">
                <a:solidFill>
                  <a:srgbClr val="FFFFFF"/>
                </a:solidFill>
                <a:latin typeface="Arial" charset="0"/>
                <a:cs typeface="Arial" charset="0"/>
              </a:rPr>
              <a:t>Agricultura</a:t>
            </a:r>
            <a:r>
              <a:rPr lang="en-US" sz="2000" b="1" dirty="0">
                <a:solidFill>
                  <a:srgbClr val="000000"/>
                </a:solidFill>
                <a:latin typeface="Arial" charset="0"/>
                <a:cs typeface="Arial" charset="0"/>
              </a:rPr>
              <a:t> </a:t>
            </a:r>
            <a:r>
              <a:rPr lang="en-US" sz="2000" b="1" dirty="0" err="1" smtClean="0">
                <a:solidFill>
                  <a:srgbClr val="FFFFFF"/>
                </a:solidFill>
                <a:latin typeface="Arial" charset="0"/>
                <a:cs typeface="Arial" charset="0"/>
              </a:rPr>
              <a:t>ecológica</a:t>
            </a:r>
            <a:endParaRPr lang="en-US" sz="2000" b="1" dirty="0">
              <a:solidFill>
                <a:srgbClr val="FFFFFF"/>
              </a:solidFill>
              <a:latin typeface="Arial" charset="0"/>
              <a:cs typeface="Arial" charset="0"/>
            </a:endParaRPr>
          </a:p>
        </p:txBody>
      </p:sp>
      <p:sp>
        <p:nvSpPr>
          <p:cNvPr id="69641" name="Rectangle 9"/>
          <p:cNvSpPr>
            <a:spLocks noChangeArrowheads="1"/>
          </p:cNvSpPr>
          <p:nvPr/>
        </p:nvSpPr>
        <p:spPr bwMode="auto">
          <a:xfrm>
            <a:off x="5410200" y="1376363"/>
            <a:ext cx="1225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000000"/>
                </a:solidFill>
                <a:latin typeface="Arial" charset="0"/>
                <a:cs typeface="Arial" charset="0"/>
              </a:rPr>
              <a:t>Baja inversion</a:t>
            </a:r>
          </a:p>
        </p:txBody>
      </p:sp>
      <p:sp>
        <p:nvSpPr>
          <p:cNvPr id="69642" name="Rectangle 10"/>
          <p:cNvSpPr>
            <a:spLocks noChangeArrowheads="1"/>
          </p:cNvSpPr>
          <p:nvPr/>
        </p:nvSpPr>
        <p:spPr bwMode="auto">
          <a:xfrm>
            <a:off x="5638800" y="1790700"/>
            <a:ext cx="27511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Rendimientos buenos y constantes</a:t>
            </a:r>
            <a:endParaRPr lang="en-US" sz="1200" b="1">
              <a:solidFill>
                <a:srgbClr val="000000"/>
              </a:solidFill>
              <a:latin typeface="Arial" charset="0"/>
              <a:cs typeface="Arial" charset="0"/>
            </a:endParaRPr>
          </a:p>
        </p:txBody>
      </p:sp>
      <p:sp>
        <p:nvSpPr>
          <p:cNvPr id="69643" name="Rectangle 11"/>
          <p:cNvSpPr>
            <a:spLocks noChangeArrowheads="1"/>
          </p:cNvSpPr>
          <p:nvPr/>
        </p:nvSpPr>
        <p:spPr bwMode="auto">
          <a:xfrm>
            <a:off x="5943600" y="2171700"/>
            <a:ext cx="1944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000000"/>
                </a:solidFill>
                <a:latin typeface="Arial" charset="0"/>
                <a:cs typeface="Arial" charset="0"/>
              </a:rPr>
              <a:t>Bajos Insumos externos</a:t>
            </a:r>
          </a:p>
        </p:txBody>
      </p:sp>
      <p:sp>
        <p:nvSpPr>
          <p:cNvPr id="69644" name="Rectangle 12"/>
          <p:cNvSpPr>
            <a:spLocks noChangeArrowheads="1"/>
          </p:cNvSpPr>
          <p:nvPr/>
        </p:nvSpPr>
        <p:spPr bwMode="auto">
          <a:xfrm>
            <a:off x="6400800" y="2514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s-ES" sz="1200" b="1">
                <a:solidFill>
                  <a:srgbClr val="000000"/>
                </a:solidFill>
                <a:latin typeface="Arial" charset="0"/>
                <a:cs typeface="Arial" charset="0"/>
              </a:rPr>
              <a:t>Hacer el mejor uso de los recursos locales</a:t>
            </a:r>
            <a:endParaRPr lang="en-US" sz="1200" b="1">
              <a:solidFill>
                <a:srgbClr val="000000"/>
              </a:solidFill>
              <a:latin typeface="Arial" charset="0"/>
              <a:cs typeface="Arial" charset="0"/>
            </a:endParaRPr>
          </a:p>
        </p:txBody>
      </p:sp>
      <p:sp>
        <p:nvSpPr>
          <p:cNvPr id="69645" name="Rectangle 13"/>
          <p:cNvSpPr>
            <a:spLocks noChangeArrowheads="1"/>
          </p:cNvSpPr>
          <p:nvPr/>
        </p:nvSpPr>
        <p:spPr bwMode="auto">
          <a:xfrm>
            <a:off x="6629400" y="3052763"/>
            <a:ext cx="192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Ecosistema balanceado</a:t>
            </a:r>
            <a:endParaRPr lang="en-US" sz="1200" b="1">
              <a:solidFill>
                <a:srgbClr val="000000"/>
              </a:solidFill>
              <a:latin typeface="Arial" charset="0"/>
              <a:cs typeface="Arial" charset="0"/>
            </a:endParaRPr>
          </a:p>
        </p:txBody>
      </p:sp>
      <p:sp>
        <p:nvSpPr>
          <p:cNvPr id="69646" name="Rectangle 14"/>
          <p:cNvSpPr>
            <a:spLocks noChangeArrowheads="1"/>
          </p:cNvSpPr>
          <p:nvPr/>
        </p:nvSpPr>
        <p:spPr bwMode="auto">
          <a:xfrm>
            <a:off x="6705600" y="3352800"/>
            <a:ext cx="2268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Cero contaminación química</a:t>
            </a:r>
            <a:endParaRPr lang="en-US" sz="1200" b="1">
              <a:solidFill>
                <a:srgbClr val="000000"/>
              </a:solidFill>
              <a:latin typeface="Arial" charset="0"/>
              <a:cs typeface="Arial" charset="0"/>
            </a:endParaRPr>
          </a:p>
        </p:txBody>
      </p:sp>
      <p:sp>
        <p:nvSpPr>
          <p:cNvPr id="69647" name="Rectangle 15"/>
          <p:cNvSpPr>
            <a:spLocks noChangeArrowheads="1"/>
          </p:cNvSpPr>
          <p:nvPr/>
        </p:nvSpPr>
        <p:spPr bwMode="auto">
          <a:xfrm>
            <a:off x="6781800" y="3733800"/>
            <a:ext cx="2185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Fertilidad alta de los suelos</a:t>
            </a:r>
            <a:endParaRPr lang="en-US" sz="1200" b="1">
              <a:solidFill>
                <a:srgbClr val="000000"/>
              </a:solidFill>
              <a:latin typeface="Arial" charset="0"/>
              <a:cs typeface="Arial" charset="0"/>
            </a:endParaRPr>
          </a:p>
        </p:txBody>
      </p:sp>
      <p:sp>
        <p:nvSpPr>
          <p:cNvPr id="69648" name="Rectangle 16"/>
          <p:cNvSpPr>
            <a:spLocks noChangeArrowheads="1"/>
          </p:cNvSpPr>
          <p:nvPr/>
        </p:nvSpPr>
        <p:spPr bwMode="auto">
          <a:xfrm>
            <a:off x="6781800" y="4114800"/>
            <a:ext cx="1069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000000"/>
                </a:solidFill>
                <a:latin typeface="Arial" charset="0"/>
                <a:cs typeface="Arial" charset="0"/>
              </a:rPr>
              <a:t>Agua limpia</a:t>
            </a:r>
          </a:p>
        </p:txBody>
      </p:sp>
      <p:sp>
        <p:nvSpPr>
          <p:cNvPr id="69649" name="Rectangle 17"/>
          <p:cNvSpPr>
            <a:spLocks noChangeArrowheads="1"/>
          </p:cNvSpPr>
          <p:nvPr/>
        </p:nvSpPr>
        <p:spPr bwMode="auto">
          <a:xfrm>
            <a:off x="6444208" y="4509120"/>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dirty="0" err="1">
                <a:solidFill>
                  <a:srgbClr val="000000"/>
                </a:solidFill>
                <a:latin typeface="Arial" charset="0"/>
                <a:cs typeface="Arial" charset="0"/>
              </a:rPr>
              <a:t>Diversidad</a:t>
            </a:r>
            <a:r>
              <a:rPr lang="en-US" sz="1200" b="1" dirty="0">
                <a:solidFill>
                  <a:srgbClr val="000000"/>
                </a:solidFill>
                <a:latin typeface="Arial" charset="0"/>
                <a:cs typeface="Arial" charset="0"/>
              </a:rPr>
              <a:t> </a:t>
            </a:r>
            <a:r>
              <a:rPr lang="en-US" sz="1200" b="1" dirty="0" err="1">
                <a:solidFill>
                  <a:srgbClr val="000000"/>
                </a:solidFill>
                <a:latin typeface="Arial" charset="0"/>
                <a:cs typeface="Arial" charset="0"/>
              </a:rPr>
              <a:t>biológica</a:t>
            </a:r>
            <a:endParaRPr lang="en-US" sz="1200" b="1" dirty="0">
              <a:solidFill>
                <a:srgbClr val="000000"/>
              </a:solidFill>
              <a:latin typeface="Arial" charset="0"/>
              <a:cs typeface="Arial" charset="0"/>
            </a:endParaRPr>
          </a:p>
        </p:txBody>
      </p:sp>
      <p:sp>
        <p:nvSpPr>
          <p:cNvPr id="69650" name="Rectangle 18"/>
          <p:cNvSpPr>
            <a:spLocks noChangeArrowheads="1"/>
          </p:cNvSpPr>
          <p:nvPr/>
        </p:nvSpPr>
        <p:spPr bwMode="auto">
          <a:xfrm>
            <a:off x="6172200" y="4876800"/>
            <a:ext cx="2417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Crianza de animales adecuada</a:t>
            </a:r>
            <a:endParaRPr lang="en-US" sz="1200" b="1">
              <a:solidFill>
                <a:srgbClr val="000000"/>
              </a:solidFill>
              <a:latin typeface="Arial" charset="0"/>
              <a:cs typeface="Arial" charset="0"/>
            </a:endParaRPr>
          </a:p>
        </p:txBody>
      </p:sp>
      <p:sp>
        <p:nvSpPr>
          <p:cNvPr id="69651" name="Rectangle 19"/>
          <p:cNvSpPr>
            <a:spLocks noChangeArrowheads="1"/>
          </p:cNvSpPr>
          <p:nvPr/>
        </p:nvSpPr>
        <p:spPr bwMode="auto">
          <a:xfrm>
            <a:off x="5703888" y="5235575"/>
            <a:ext cx="2630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Conservar los recursos naturales</a:t>
            </a:r>
            <a:endParaRPr lang="en-US" sz="1200" b="1">
              <a:solidFill>
                <a:srgbClr val="000000"/>
              </a:solidFill>
              <a:latin typeface="Arial" charset="0"/>
              <a:cs typeface="Arial" charset="0"/>
            </a:endParaRPr>
          </a:p>
        </p:txBody>
      </p:sp>
      <p:sp>
        <p:nvSpPr>
          <p:cNvPr id="69652" name="Rectangle 20"/>
          <p:cNvSpPr>
            <a:spLocks noChangeArrowheads="1"/>
          </p:cNvSpPr>
          <p:nvPr/>
        </p:nvSpPr>
        <p:spPr bwMode="auto">
          <a:xfrm>
            <a:off x="3657600" y="5235575"/>
            <a:ext cx="157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000000"/>
                </a:solidFill>
                <a:latin typeface="Arial" charset="0"/>
                <a:cs typeface="Arial" charset="0"/>
              </a:rPr>
              <a:t>Productos seguros</a:t>
            </a:r>
          </a:p>
        </p:txBody>
      </p:sp>
      <p:sp>
        <p:nvSpPr>
          <p:cNvPr id="69653" name="Rectangle 21"/>
          <p:cNvSpPr>
            <a:spLocks noChangeArrowheads="1"/>
          </p:cNvSpPr>
          <p:nvPr/>
        </p:nvSpPr>
        <p:spPr bwMode="auto">
          <a:xfrm>
            <a:off x="1406525" y="5181600"/>
            <a:ext cx="171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Buen sabor y calidad</a:t>
            </a:r>
            <a:endParaRPr lang="en-US" sz="1200" b="1">
              <a:solidFill>
                <a:srgbClr val="000000"/>
              </a:solidFill>
              <a:latin typeface="Arial" charset="0"/>
              <a:cs typeface="Arial" charset="0"/>
            </a:endParaRPr>
          </a:p>
        </p:txBody>
      </p:sp>
      <p:sp>
        <p:nvSpPr>
          <p:cNvPr id="69654" name="Rectangle 22"/>
          <p:cNvSpPr>
            <a:spLocks noChangeArrowheads="1"/>
          </p:cNvSpPr>
          <p:nvPr/>
        </p:nvSpPr>
        <p:spPr bwMode="auto">
          <a:xfrm>
            <a:off x="1947863" y="1425575"/>
            <a:ext cx="17859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Seguridad Económica</a:t>
            </a:r>
            <a:endParaRPr lang="en-US" sz="1200" b="1">
              <a:solidFill>
                <a:srgbClr val="000000"/>
              </a:solidFill>
              <a:latin typeface="Arial" charset="0"/>
              <a:cs typeface="Arial" charset="0"/>
            </a:endParaRPr>
          </a:p>
        </p:txBody>
      </p:sp>
      <p:sp>
        <p:nvSpPr>
          <p:cNvPr id="69655" name="Rectangle 23"/>
          <p:cNvSpPr>
            <a:spLocks noChangeArrowheads="1"/>
          </p:cNvSpPr>
          <p:nvPr/>
        </p:nvSpPr>
        <p:spPr bwMode="auto">
          <a:xfrm>
            <a:off x="1514475" y="1806575"/>
            <a:ext cx="17852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dirty="0">
                <a:solidFill>
                  <a:srgbClr val="000000"/>
                </a:solidFill>
                <a:latin typeface="Arial" charset="0"/>
                <a:cs typeface="Arial" charset="0"/>
              </a:rPr>
              <a:t>Viabilidad Económica</a:t>
            </a:r>
            <a:endParaRPr lang="en-US" sz="1200" b="1" dirty="0">
              <a:solidFill>
                <a:srgbClr val="000000"/>
              </a:solidFill>
              <a:latin typeface="Arial" charset="0"/>
              <a:cs typeface="Arial" charset="0"/>
            </a:endParaRPr>
          </a:p>
        </p:txBody>
      </p:sp>
      <p:sp>
        <p:nvSpPr>
          <p:cNvPr id="69656" name="Rectangle 24"/>
          <p:cNvSpPr>
            <a:spLocks noChangeArrowheads="1"/>
          </p:cNvSpPr>
          <p:nvPr/>
        </p:nvSpPr>
        <p:spPr bwMode="auto">
          <a:xfrm>
            <a:off x="1652588" y="2209800"/>
            <a:ext cx="1319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dirty="0">
                <a:solidFill>
                  <a:srgbClr val="000000"/>
                </a:solidFill>
                <a:latin typeface="Arial" charset="0"/>
                <a:cs typeface="Arial" charset="0"/>
              </a:rPr>
              <a:t>Valor </a:t>
            </a:r>
            <a:r>
              <a:rPr lang="en-US" sz="1200" b="1" dirty="0" err="1">
                <a:solidFill>
                  <a:srgbClr val="000000"/>
                </a:solidFill>
                <a:latin typeface="Arial" charset="0"/>
                <a:cs typeface="Arial" charset="0"/>
              </a:rPr>
              <a:t>Agregado</a:t>
            </a:r>
            <a:endParaRPr lang="en-US" sz="1200" b="1" dirty="0">
              <a:solidFill>
                <a:srgbClr val="000000"/>
              </a:solidFill>
              <a:latin typeface="Arial" charset="0"/>
              <a:cs typeface="Arial" charset="0"/>
            </a:endParaRPr>
          </a:p>
        </p:txBody>
      </p:sp>
      <p:sp>
        <p:nvSpPr>
          <p:cNvPr id="69657" name="Rectangle 25"/>
          <p:cNvSpPr>
            <a:spLocks noChangeArrowheads="1"/>
          </p:cNvSpPr>
          <p:nvPr/>
        </p:nvSpPr>
        <p:spPr bwMode="auto">
          <a:xfrm>
            <a:off x="457200" y="2568575"/>
            <a:ext cx="267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dirty="0">
                <a:solidFill>
                  <a:srgbClr val="000000"/>
                </a:solidFill>
                <a:latin typeface="Arial" charset="0"/>
                <a:cs typeface="Arial" charset="0"/>
              </a:rPr>
              <a:t>Buenas Condiciones en el Trabajo</a:t>
            </a:r>
            <a:endParaRPr lang="en-US" sz="1200" b="1" dirty="0">
              <a:solidFill>
                <a:srgbClr val="000000"/>
              </a:solidFill>
              <a:latin typeface="Arial" charset="0"/>
              <a:cs typeface="Arial" charset="0"/>
            </a:endParaRPr>
          </a:p>
        </p:txBody>
      </p:sp>
      <p:sp>
        <p:nvSpPr>
          <p:cNvPr id="69658" name="Rectangle 26"/>
          <p:cNvSpPr>
            <a:spLocks noChangeArrowheads="1"/>
          </p:cNvSpPr>
          <p:nvPr/>
        </p:nvSpPr>
        <p:spPr bwMode="auto">
          <a:xfrm>
            <a:off x="1179513" y="2971800"/>
            <a:ext cx="1335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dirty="0" err="1">
                <a:solidFill>
                  <a:srgbClr val="000000"/>
                </a:solidFill>
                <a:latin typeface="Arial" charset="0"/>
                <a:cs typeface="Arial" charset="0"/>
              </a:rPr>
              <a:t>Comercio</a:t>
            </a:r>
            <a:r>
              <a:rPr lang="en-US" sz="1200" b="1" dirty="0">
                <a:solidFill>
                  <a:srgbClr val="000000"/>
                </a:solidFill>
                <a:latin typeface="Arial" charset="0"/>
                <a:cs typeface="Arial" charset="0"/>
              </a:rPr>
              <a:t> Justo</a:t>
            </a:r>
          </a:p>
        </p:txBody>
      </p:sp>
      <p:sp>
        <p:nvSpPr>
          <p:cNvPr id="69659" name="Rectangle 27"/>
          <p:cNvSpPr>
            <a:spLocks noChangeArrowheads="1"/>
          </p:cNvSpPr>
          <p:nvPr/>
        </p:nvSpPr>
        <p:spPr bwMode="auto">
          <a:xfrm>
            <a:off x="152400" y="3352800"/>
            <a:ext cx="27630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dirty="0">
                <a:solidFill>
                  <a:srgbClr val="000000"/>
                </a:solidFill>
                <a:latin typeface="Arial" charset="0"/>
                <a:cs typeface="Arial" charset="0"/>
              </a:rPr>
              <a:t>Asegurar la provisión de alimentos</a:t>
            </a:r>
            <a:endParaRPr lang="en-US" sz="1200" b="1" dirty="0">
              <a:solidFill>
                <a:srgbClr val="000000"/>
              </a:solidFill>
              <a:latin typeface="Arial" charset="0"/>
              <a:cs typeface="Arial" charset="0"/>
            </a:endParaRPr>
          </a:p>
        </p:txBody>
      </p:sp>
      <p:sp>
        <p:nvSpPr>
          <p:cNvPr id="69660" name="Rectangle 28"/>
          <p:cNvSpPr>
            <a:spLocks noChangeArrowheads="1"/>
          </p:cNvSpPr>
          <p:nvPr/>
        </p:nvSpPr>
        <p:spPr bwMode="auto">
          <a:xfrm>
            <a:off x="76200" y="3733800"/>
            <a:ext cx="27082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Satisfacer las necesidades locales</a:t>
            </a:r>
            <a:endParaRPr lang="en-US" sz="1200" b="1">
              <a:solidFill>
                <a:srgbClr val="000000"/>
              </a:solidFill>
              <a:latin typeface="Arial" charset="0"/>
              <a:cs typeface="Arial" charset="0"/>
            </a:endParaRPr>
          </a:p>
        </p:txBody>
      </p:sp>
      <p:sp>
        <p:nvSpPr>
          <p:cNvPr id="69661" name="Rectangle 29"/>
          <p:cNvSpPr>
            <a:spLocks noChangeArrowheads="1"/>
          </p:cNvSpPr>
          <p:nvPr/>
        </p:nvSpPr>
        <p:spPr bwMode="auto">
          <a:xfrm>
            <a:off x="304800" y="4191000"/>
            <a:ext cx="1662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Equilibrio de género</a:t>
            </a:r>
            <a:endParaRPr lang="en-US" sz="1200" b="1">
              <a:solidFill>
                <a:srgbClr val="000000"/>
              </a:solidFill>
              <a:latin typeface="Arial" charset="0"/>
              <a:cs typeface="Arial" charset="0"/>
            </a:endParaRPr>
          </a:p>
        </p:txBody>
      </p:sp>
      <p:sp>
        <p:nvSpPr>
          <p:cNvPr id="69662" name="Rectangle 30"/>
          <p:cNvSpPr>
            <a:spLocks noChangeArrowheads="1"/>
          </p:cNvSpPr>
          <p:nvPr/>
        </p:nvSpPr>
        <p:spPr bwMode="auto">
          <a:xfrm>
            <a:off x="762000" y="4678363"/>
            <a:ext cx="2091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s-ES" sz="1200" b="1">
                <a:solidFill>
                  <a:srgbClr val="000000"/>
                </a:solidFill>
                <a:latin typeface="Arial" charset="0"/>
                <a:cs typeface="Arial" charset="0"/>
              </a:rPr>
              <a:t>Respetar a la cultura local</a:t>
            </a:r>
            <a:endParaRPr lang="en-US" sz="1200" b="1">
              <a:solidFill>
                <a:srgbClr val="000000"/>
              </a:solidFill>
              <a:latin typeface="Arial" charset="0"/>
              <a:cs typeface="Arial" charset="0"/>
            </a:endParaRPr>
          </a:p>
        </p:txBody>
      </p:sp>
      <p:sp>
        <p:nvSpPr>
          <p:cNvPr id="29727" name="Rectangle 31"/>
          <p:cNvSpPr>
            <a:spLocks noChangeArrowheads="1"/>
          </p:cNvSpPr>
          <p:nvPr/>
        </p:nvSpPr>
        <p:spPr bwMode="auto">
          <a:xfrm>
            <a:off x="2057400" y="714375"/>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b="1" dirty="0">
                <a:solidFill>
                  <a:srgbClr val="000000"/>
                </a:solidFill>
                <a:latin typeface="Arial" charset="0"/>
                <a:cs typeface="Arial" charset="0"/>
              </a:rPr>
              <a:t>Objetivos de la Sostenibilidad</a:t>
            </a:r>
            <a:endParaRPr lang="en-US" sz="2400" b="1" dirty="0">
              <a:solidFill>
                <a:srgbClr val="000000"/>
              </a:solidFill>
              <a:latin typeface="Arial" charset="0"/>
              <a:cs typeface="Arial" charset="0"/>
            </a:endParaRPr>
          </a:p>
        </p:txBody>
      </p:sp>
      <p:sp>
        <p:nvSpPr>
          <p:cNvPr id="29728" name="Text Box 32"/>
          <p:cNvSpPr txBox="1">
            <a:spLocks noChangeArrowheads="1"/>
          </p:cNvSpPr>
          <p:nvPr/>
        </p:nvSpPr>
        <p:spPr bwMode="auto">
          <a:xfrm>
            <a:off x="336550" y="6256338"/>
            <a:ext cx="2262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r>
              <a:rPr lang="es-ES" sz="1800">
                <a:solidFill>
                  <a:srgbClr val="000000"/>
                </a:solidFill>
                <a:latin typeface="Arial" charset="0"/>
              </a:rPr>
              <a:t>IFOAM</a:t>
            </a:r>
          </a:p>
        </p:txBody>
      </p:sp>
    </p:spTree>
    <p:extLst>
      <p:ext uri="{BB962C8B-B14F-4D97-AF65-F5344CB8AC3E}">
        <p14:creationId xmlns:p14="http://schemas.microsoft.com/office/powerpoint/2010/main" val="21858832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dissolve">
                                      <p:cBhvr>
                                        <p:cTn id="7" dur="500"/>
                                        <p:tgtEl>
                                          <p:spTgt spid="6963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9637">
                                            <p:txEl>
                                              <p:pRg st="0" end="0"/>
                                            </p:txEl>
                                          </p:spTgt>
                                        </p:tgtEl>
                                        <p:attrNameLst>
                                          <p:attrName>style.visibility</p:attrName>
                                        </p:attrNameLst>
                                      </p:cBhvr>
                                      <p:to>
                                        <p:strVal val="visible"/>
                                      </p:to>
                                    </p:se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69634"/>
                                        </p:tgtEl>
                                        <p:attrNameLst>
                                          <p:attrName>style.visibility</p:attrName>
                                        </p:attrNameLst>
                                      </p:cBhvr>
                                      <p:to>
                                        <p:strVal val="visible"/>
                                      </p:to>
                                    </p:set>
                                    <p:animEffect transition="in" filter="dissolve">
                                      <p:cBhvr>
                                        <p:cTn id="14" dur="500"/>
                                        <p:tgtEl>
                                          <p:spTgt spid="69634"/>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69639">
                                            <p:txEl>
                                              <p:pRg st="0" end="0"/>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69639">
                                            <p:txEl>
                                              <p:pRg st="1" end="1"/>
                                            </p:txEl>
                                          </p:spTgt>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69636"/>
                                        </p:tgtEl>
                                        <p:attrNameLst>
                                          <p:attrName>style.visibility</p:attrName>
                                        </p:attrNameLst>
                                      </p:cBhvr>
                                      <p:to>
                                        <p:strVal val="visible"/>
                                      </p:to>
                                    </p:set>
                                    <p:animEffect transition="in" filter="dissolve">
                                      <p:cBhvr>
                                        <p:cTn id="24" dur="500"/>
                                        <p:tgtEl>
                                          <p:spTgt spid="69636"/>
                                        </p:tgtEl>
                                      </p:cBhvr>
                                    </p:animEffect>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69638">
                                            <p:txEl>
                                              <p:pRg st="0" end="0"/>
                                            </p:txEl>
                                          </p:spTgt>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499"/>
                                          </p:stCondLst>
                                        </p:cTn>
                                        <p:tgtEl>
                                          <p:spTgt spid="69638">
                                            <p:txEl>
                                              <p:pRg st="1" end="1"/>
                                            </p:txEl>
                                          </p:spTgt>
                                        </p:tgtEl>
                                        <p:attrNameLst>
                                          <p:attrName>style.visibility</p:attrName>
                                        </p:attrNameLst>
                                      </p:cBhvr>
                                      <p:to>
                                        <p:strVal val="visible"/>
                                      </p:to>
                                    </p:set>
                                  </p:childTnLst>
                                </p:cTn>
                              </p:par>
                            </p:childTnLst>
                          </p:cTn>
                        </p:par>
                        <p:par>
                          <p:cTn id="31" fill="hold" nodeType="afterGroup">
                            <p:stCondLst>
                              <p:cond delay="4000"/>
                            </p:stCondLst>
                            <p:childTnLst>
                              <p:par>
                                <p:cTn id="32" presetID="23" presetClass="entr" presetSubtype="16" fill="hold" grpId="0" nodeType="afterEffect">
                                  <p:stCondLst>
                                    <p:cond delay="0"/>
                                  </p:stCondLst>
                                  <p:childTnLst>
                                    <p:set>
                                      <p:cBhvr>
                                        <p:cTn id="33" dur="1" fill="hold">
                                          <p:stCondLst>
                                            <p:cond delay="0"/>
                                          </p:stCondLst>
                                        </p:cTn>
                                        <p:tgtEl>
                                          <p:spTgt spid="69640"/>
                                        </p:tgtEl>
                                        <p:attrNameLst>
                                          <p:attrName>style.visibility</p:attrName>
                                        </p:attrNameLst>
                                      </p:cBhvr>
                                      <p:to>
                                        <p:strVal val="visible"/>
                                      </p:to>
                                    </p:set>
                                    <p:anim calcmode="lin" valueType="num">
                                      <p:cBhvr>
                                        <p:cTn id="34" dur="500" fill="hold"/>
                                        <p:tgtEl>
                                          <p:spTgt spid="69640"/>
                                        </p:tgtEl>
                                        <p:attrNameLst>
                                          <p:attrName>ppt_w</p:attrName>
                                        </p:attrNameLst>
                                      </p:cBhvr>
                                      <p:tavLst>
                                        <p:tav tm="0">
                                          <p:val>
                                            <p:fltVal val="0"/>
                                          </p:val>
                                        </p:tav>
                                        <p:tav tm="100000">
                                          <p:val>
                                            <p:strVal val="#ppt_w"/>
                                          </p:val>
                                        </p:tav>
                                      </p:tavLst>
                                    </p:anim>
                                    <p:anim calcmode="lin" valueType="num">
                                      <p:cBhvr>
                                        <p:cTn id="35" dur="500" fill="hold"/>
                                        <p:tgtEl>
                                          <p:spTgt spid="6964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4500"/>
                            </p:stCondLst>
                            <p:childTnLst>
                              <p:par>
                                <p:cTn id="37" presetID="1" presetClass="entr" presetSubtype="0" fill="hold" grpId="0" nodeType="afterEffect">
                                  <p:stCondLst>
                                    <p:cond delay="0"/>
                                  </p:stCondLst>
                                  <p:childTnLst>
                                    <p:set>
                                      <p:cBhvr>
                                        <p:cTn id="38" dur="1" fill="hold">
                                          <p:stCondLst>
                                            <p:cond delay="499"/>
                                          </p:stCondLst>
                                        </p:cTn>
                                        <p:tgtEl>
                                          <p:spTgt spid="69654">
                                            <p:txEl>
                                              <p:pRg st="0" end="0"/>
                                            </p:txEl>
                                          </p:spTgt>
                                        </p:tgtEl>
                                        <p:attrNameLst>
                                          <p:attrName>style.visibility</p:attrName>
                                        </p:attrNameLst>
                                      </p:cBhvr>
                                      <p:to>
                                        <p:strVal val="visible"/>
                                      </p:to>
                                    </p:set>
                                  </p:childTnLst>
                                </p:cTn>
                              </p:par>
                            </p:childTnLst>
                          </p:cTn>
                        </p:par>
                        <p:par>
                          <p:cTn id="39" fill="hold" nodeType="afterGroup">
                            <p:stCondLst>
                              <p:cond delay="5000"/>
                            </p:stCondLst>
                            <p:childTnLst>
                              <p:par>
                                <p:cTn id="40" presetID="1" presetClass="entr" presetSubtype="0" fill="hold" grpId="0" nodeType="afterEffect">
                                  <p:stCondLst>
                                    <p:cond delay="0"/>
                                  </p:stCondLst>
                                  <p:childTnLst>
                                    <p:set>
                                      <p:cBhvr>
                                        <p:cTn id="41" dur="1" fill="hold">
                                          <p:stCondLst>
                                            <p:cond delay="499"/>
                                          </p:stCondLst>
                                        </p:cTn>
                                        <p:tgtEl>
                                          <p:spTgt spid="69655">
                                            <p:txEl>
                                              <p:pRg st="0" end="0"/>
                                            </p:txEl>
                                          </p:spTgt>
                                        </p:tgtEl>
                                        <p:attrNameLst>
                                          <p:attrName>style.visibility</p:attrName>
                                        </p:attrNameLst>
                                      </p:cBhvr>
                                      <p:to>
                                        <p:strVal val="visible"/>
                                      </p:to>
                                    </p:set>
                                  </p:childTnLst>
                                </p:cTn>
                              </p:par>
                            </p:childTnLst>
                          </p:cTn>
                        </p:par>
                        <p:par>
                          <p:cTn id="42" fill="hold" nodeType="afterGroup">
                            <p:stCondLst>
                              <p:cond delay="5500"/>
                            </p:stCondLst>
                            <p:childTnLst>
                              <p:par>
                                <p:cTn id="43" presetID="1" presetClass="entr" presetSubtype="0" fill="hold" grpId="0" nodeType="afterEffect">
                                  <p:stCondLst>
                                    <p:cond delay="0"/>
                                  </p:stCondLst>
                                  <p:childTnLst>
                                    <p:set>
                                      <p:cBhvr>
                                        <p:cTn id="44" dur="1" fill="hold">
                                          <p:stCondLst>
                                            <p:cond delay="499"/>
                                          </p:stCondLst>
                                        </p:cTn>
                                        <p:tgtEl>
                                          <p:spTgt spid="69656">
                                            <p:txEl>
                                              <p:pRg st="0" end="0"/>
                                            </p:txEl>
                                          </p:spTgt>
                                        </p:tgtEl>
                                        <p:attrNameLst>
                                          <p:attrName>style.visibility</p:attrName>
                                        </p:attrNameLst>
                                      </p:cBhvr>
                                      <p:to>
                                        <p:strVal val="visible"/>
                                      </p:to>
                                    </p:set>
                                  </p:childTnLst>
                                </p:cTn>
                              </p:par>
                            </p:childTnLst>
                          </p:cTn>
                        </p:par>
                        <p:par>
                          <p:cTn id="45" fill="hold" nodeType="afterGroup">
                            <p:stCondLst>
                              <p:cond delay="6000"/>
                            </p:stCondLst>
                            <p:childTnLst>
                              <p:par>
                                <p:cTn id="46" presetID="1" presetClass="entr" presetSubtype="0" fill="hold" grpId="0" nodeType="afterEffect">
                                  <p:stCondLst>
                                    <p:cond delay="0"/>
                                  </p:stCondLst>
                                  <p:childTnLst>
                                    <p:set>
                                      <p:cBhvr>
                                        <p:cTn id="47" dur="1" fill="hold">
                                          <p:stCondLst>
                                            <p:cond delay="499"/>
                                          </p:stCondLst>
                                        </p:cTn>
                                        <p:tgtEl>
                                          <p:spTgt spid="69657">
                                            <p:txEl>
                                              <p:pRg st="0" end="0"/>
                                            </p:txEl>
                                          </p:spTgt>
                                        </p:tgtEl>
                                        <p:attrNameLst>
                                          <p:attrName>style.visibility</p:attrName>
                                        </p:attrNameLst>
                                      </p:cBhvr>
                                      <p:to>
                                        <p:strVal val="visible"/>
                                      </p:to>
                                    </p:set>
                                  </p:childTnLst>
                                </p:cTn>
                              </p:par>
                            </p:childTnLst>
                          </p:cTn>
                        </p:par>
                        <p:par>
                          <p:cTn id="48" fill="hold" nodeType="afterGroup">
                            <p:stCondLst>
                              <p:cond delay="6500"/>
                            </p:stCondLst>
                            <p:childTnLst>
                              <p:par>
                                <p:cTn id="49" presetID="1" presetClass="entr" presetSubtype="0" fill="hold" grpId="0" nodeType="afterEffect">
                                  <p:stCondLst>
                                    <p:cond delay="0"/>
                                  </p:stCondLst>
                                  <p:childTnLst>
                                    <p:set>
                                      <p:cBhvr>
                                        <p:cTn id="50" dur="1" fill="hold">
                                          <p:stCondLst>
                                            <p:cond delay="499"/>
                                          </p:stCondLst>
                                        </p:cTn>
                                        <p:tgtEl>
                                          <p:spTgt spid="69658">
                                            <p:txEl>
                                              <p:pRg st="0" end="0"/>
                                            </p:txEl>
                                          </p:spTgt>
                                        </p:tgtEl>
                                        <p:attrNameLst>
                                          <p:attrName>style.visibility</p:attrName>
                                        </p:attrNameLst>
                                      </p:cBhvr>
                                      <p:to>
                                        <p:strVal val="visible"/>
                                      </p:to>
                                    </p:set>
                                  </p:childTnLst>
                                </p:cTn>
                              </p:par>
                            </p:childTnLst>
                          </p:cTn>
                        </p:par>
                        <p:par>
                          <p:cTn id="51" fill="hold" nodeType="afterGroup">
                            <p:stCondLst>
                              <p:cond delay="7000"/>
                            </p:stCondLst>
                            <p:childTnLst>
                              <p:par>
                                <p:cTn id="52" presetID="1" presetClass="entr" presetSubtype="0" fill="hold" grpId="0" nodeType="afterEffect">
                                  <p:stCondLst>
                                    <p:cond delay="0"/>
                                  </p:stCondLst>
                                  <p:childTnLst>
                                    <p:set>
                                      <p:cBhvr>
                                        <p:cTn id="53" dur="1" fill="hold">
                                          <p:stCondLst>
                                            <p:cond delay="499"/>
                                          </p:stCondLst>
                                        </p:cTn>
                                        <p:tgtEl>
                                          <p:spTgt spid="69659">
                                            <p:txEl>
                                              <p:pRg st="0" end="0"/>
                                            </p:txEl>
                                          </p:spTgt>
                                        </p:tgtEl>
                                        <p:attrNameLst>
                                          <p:attrName>style.visibility</p:attrName>
                                        </p:attrNameLst>
                                      </p:cBhvr>
                                      <p:to>
                                        <p:strVal val="visible"/>
                                      </p:to>
                                    </p:set>
                                  </p:childTnLst>
                                </p:cTn>
                              </p:par>
                            </p:childTnLst>
                          </p:cTn>
                        </p:par>
                        <p:par>
                          <p:cTn id="54" fill="hold" nodeType="afterGroup">
                            <p:stCondLst>
                              <p:cond delay="7500"/>
                            </p:stCondLst>
                            <p:childTnLst>
                              <p:par>
                                <p:cTn id="55" presetID="1" presetClass="entr" presetSubtype="0" fill="hold" grpId="0" nodeType="afterEffect">
                                  <p:stCondLst>
                                    <p:cond delay="0"/>
                                  </p:stCondLst>
                                  <p:childTnLst>
                                    <p:set>
                                      <p:cBhvr>
                                        <p:cTn id="56" dur="1" fill="hold">
                                          <p:stCondLst>
                                            <p:cond delay="499"/>
                                          </p:stCondLst>
                                        </p:cTn>
                                        <p:tgtEl>
                                          <p:spTgt spid="69660">
                                            <p:txEl>
                                              <p:pRg st="0" end="0"/>
                                            </p:txEl>
                                          </p:spTgt>
                                        </p:tgtEl>
                                        <p:attrNameLst>
                                          <p:attrName>style.visibility</p:attrName>
                                        </p:attrNameLst>
                                      </p:cBhvr>
                                      <p:to>
                                        <p:strVal val="visible"/>
                                      </p:to>
                                    </p:set>
                                  </p:childTnLst>
                                </p:cTn>
                              </p:par>
                            </p:childTnLst>
                          </p:cTn>
                        </p:par>
                        <p:par>
                          <p:cTn id="57" fill="hold" nodeType="afterGroup">
                            <p:stCondLst>
                              <p:cond delay="8000"/>
                            </p:stCondLst>
                            <p:childTnLst>
                              <p:par>
                                <p:cTn id="58" presetID="1" presetClass="entr" presetSubtype="0" fill="hold" grpId="0" nodeType="afterEffect">
                                  <p:stCondLst>
                                    <p:cond delay="0"/>
                                  </p:stCondLst>
                                  <p:childTnLst>
                                    <p:set>
                                      <p:cBhvr>
                                        <p:cTn id="59" dur="1" fill="hold">
                                          <p:stCondLst>
                                            <p:cond delay="499"/>
                                          </p:stCondLst>
                                        </p:cTn>
                                        <p:tgtEl>
                                          <p:spTgt spid="69661">
                                            <p:txEl>
                                              <p:pRg st="0" end="0"/>
                                            </p:txEl>
                                          </p:spTgt>
                                        </p:tgtEl>
                                        <p:attrNameLst>
                                          <p:attrName>style.visibility</p:attrName>
                                        </p:attrNameLst>
                                      </p:cBhvr>
                                      <p:to>
                                        <p:strVal val="visible"/>
                                      </p:to>
                                    </p:set>
                                  </p:childTnLst>
                                </p:cTn>
                              </p:par>
                            </p:childTnLst>
                          </p:cTn>
                        </p:par>
                        <p:par>
                          <p:cTn id="60" fill="hold" nodeType="afterGroup">
                            <p:stCondLst>
                              <p:cond delay="8500"/>
                            </p:stCondLst>
                            <p:childTnLst>
                              <p:par>
                                <p:cTn id="61" presetID="1" presetClass="entr" presetSubtype="0" fill="hold" grpId="0" nodeType="afterEffect">
                                  <p:stCondLst>
                                    <p:cond delay="1000"/>
                                  </p:stCondLst>
                                  <p:childTnLst>
                                    <p:set>
                                      <p:cBhvr>
                                        <p:cTn id="62" dur="1" fill="hold">
                                          <p:stCondLst>
                                            <p:cond delay="499"/>
                                          </p:stCondLst>
                                        </p:cTn>
                                        <p:tgtEl>
                                          <p:spTgt spid="69662">
                                            <p:txEl>
                                              <p:pRg st="0" end="0"/>
                                            </p:txEl>
                                          </p:spTgt>
                                        </p:tgtEl>
                                        <p:attrNameLst>
                                          <p:attrName>style.visibility</p:attrName>
                                        </p:attrNameLst>
                                      </p:cBhvr>
                                      <p:to>
                                        <p:strVal val="visible"/>
                                      </p:to>
                                    </p:set>
                                  </p:childTnLst>
                                </p:cTn>
                              </p:par>
                            </p:childTnLst>
                          </p:cTn>
                        </p:par>
                        <p:par>
                          <p:cTn id="63" fill="hold" nodeType="afterGroup">
                            <p:stCondLst>
                              <p:cond delay="10000"/>
                            </p:stCondLst>
                            <p:childTnLst>
                              <p:par>
                                <p:cTn id="64" presetID="1" presetClass="entr" presetSubtype="0" fill="hold" grpId="0" nodeType="afterEffect">
                                  <p:stCondLst>
                                    <p:cond delay="0"/>
                                  </p:stCondLst>
                                  <p:childTnLst>
                                    <p:set>
                                      <p:cBhvr>
                                        <p:cTn id="65" dur="1" fill="hold">
                                          <p:stCondLst>
                                            <p:cond delay="499"/>
                                          </p:stCondLst>
                                        </p:cTn>
                                        <p:tgtEl>
                                          <p:spTgt spid="69653">
                                            <p:txEl>
                                              <p:pRg st="0" end="0"/>
                                            </p:txEl>
                                          </p:spTgt>
                                        </p:tgtEl>
                                        <p:attrNameLst>
                                          <p:attrName>style.visibility</p:attrName>
                                        </p:attrNameLst>
                                      </p:cBhvr>
                                      <p:to>
                                        <p:strVal val="visible"/>
                                      </p:to>
                                    </p:set>
                                  </p:childTnLst>
                                </p:cTn>
                              </p:par>
                            </p:childTnLst>
                          </p:cTn>
                        </p:par>
                        <p:par>
                          <p:cTn id="66" fill="hold" nodeType="afterGroup">
                            <p:stCondLst>
                              <p:cond delay="10500"/>
                            </p:stCondLst>
                            <p:childTnLst>
                              <p:par>
                                <p:cTn id="67" presetID="1" presetClass="entr" presetSubtype="0" fill="hold" grpId="0" nodeType="afterEffect">
                                  <p:stCondLst>
                                    <p:cond delay="0"/>
                                  </p:stCondLst>
                                  <p:childTnLst>
                                    <p:set>
                                      <p:cBhvr>
                                        <p:cTn id="68" dur="1" fill="hold">
                                          <p:stCondLst>
                                            <p:cond delay="499"/>
                                          </p:stCondLst>
                                        </p:cTn>
                                        <p:tgtEl>
                                          <p:spTgt spid="69652">
                                            <p:txEl>
                                              <p:pRg st="0" end="0"/>
                                            </p:txEl>
                                          </p:spTgt>
                                        </p:tgtEl>
                                        <p:attrNameLst>
                                          <p:attrName>style.visibility</p:attrName>
                                        </p:attrNameLst>
                                      </p:cBhvr>
                                      <p:to>
                                        <p:strVal val="visible"/>
                                      </p:to>
                                    </p:set>
                                  </p:childTnLst>
                                </p:cTn>
                              </p:par>
                            </p:childTnLst>
                          </p:cTn>
                        </p:par>
                        <p:par>
                          <p:cTn id="69" fill="hold" nodeType="afterGroup">
                            <p:stCondLst>
                              <p:cond delay="11000"/>
                            </p:stCondLst>
                            <p:childTnLst>
                              <p:par>
                                <p:cTn id="70" presetID="1" presetClass="entr" presetSubtype="0" fill="hold" grpId="0" nodeType="afterEffect">
                                  <p:stCondLst>
                                    <p:cond delay="0"/>
                                  </p:stCondLst>
                                  <p:childTnLst>
                                    <p:set>
                                      <p:cBhvr>
                                        <p:cTn id="71" dur="1" fill="hold">
                                          <p:stCondLst>
                                            <p:cond delay="499"/>
                                          </p:stCondLst>
                                        </p:cTn>
                                        <p:tgtEl>
                                          <p:spTgt spid="69641">
                                            <p:txEl>
                                              <p:pRg st="0" end="0"/>
                                            </p:txEl>
                                          </p:spTgt>
                                        </p:tgtEl>
                                        <p:attrNameLst>
                                          <p:attrName>style.visibility</p:attrName>
                                        </p:attrNameLst>
                                      </p:cBhvr>
                                      <p:to>
                                        <p:strVal val="visible"/>
                                      </p:to>
                                    </p:set>
                                  </p:childTnLst>
                                </p:cTn>
                              </p:par>
                            </p:childTnLst>
                          </p:cTn>
                        </p:par>
                        <p:par>
                          <p:cTn id="72" fill="hold" nodeType="afterGroup">
                            <p:stCondLst>
                              <p:cond delay="11500"/>
                            </p:stCondLst>
                            <p:childTnLst>
                              <p:par>
                                <p:cTn id="73" presetID="1" presetClass="entr" presetSubtype="0" fill="hold" grpId="0" nodeType="afterEffect">
                                  <p:stCondLst>
                                    <p:cond delay="0"/>
                                  </p:stCondLst>
                                  <p:childTnLst>
                                    <p:set>
                                      <p:cBhvr>
                                        <p:cTn id="74" dur="1" fill="hold">
                                          <p:stCondLst>
                                            <p:cond delay="499"/>
                                          </p:stCondLst>
                                        </p:cTn>
                                        <p:tgtEl>
                                          <p:spTgt spid="69642">
                                            <p:txEl>
                                              <p:pRg st="0" end="0"/>
                                            </p:txEl>
                                          </p:spTgt>
                                        </p:tgtEl>
                                        <p:attrNameLst>
                                          <p:attrName>style.visibility</p:attrName>
                                        </p:attrNameLst>
                                      </p:cBhvr>
                                      <p:to>
                                        <p:strVal val="visible"/>
                                      </p:to>
                                    </p:set>
                                  </p:childTnLst>
                                </p:cTn>
                              </p:par>
                            </p:childTnLst>
                          </p:cTn>
                        </p:par>
                        <p:par>
                          <p:cTn id="75" fill="hold" nodeType="afterGroup">
                            <p:stCondLst>
                              <p:cond delay="12000"/>
                            </p:stCondLst>
                            <p:childTnLst>
                              <p:par>
                                <p:cTn id="76" presetID="1" presetClass="entr" presetSubtype="0" fill="hold" grpId="0" nodeType="afterEffect">
                                  <p:stCondLst>
                                    <p:cond delay="0"/>
                                  </p:stCondLst>
                                  <p:childTnLst>
                                    <p:set>
                                      <p:cBhvr>
                                        <p:cTn id="77" dur="1" fill="hold">
                                          <p:stCondLst>
                                            <p:cond delay="499"/>
                                          </p:stCondLst>
                                        </p:cTn>
                                        <p:tgtEl>
                                          <p:spTgt spid="69643">
                                            <p:txEl>
                                              <p:pRg st="0" end="0"/>
                                            </p:txEl>
                                          </p:spTgt>
                                        </p:tgtEl>
                                        <p:attrNameLst>
                                          <p:attrName>style.visibility</p:attrName>
                                        </p:attrNameLst>
                                      </p:cBhvr>
                                      <p:to>
                                        <p:strVal val="visible"/>
                                      </p:to>
                                    </p:set>
                                  </p:childTnLst>
                                </p:cTn>
                              </p:par>
                            </p:childTnLst>
                          </p:cTn>
                        </p:par>
                        <p:par>
                          <p:cTn id="78" fill="hold" nodeType="afterGroup">
                            <p:stCondLst>
                              <p:cond delay="12500"/>
                            </p:stCondLst>
                            <p:childTnLst>
                              <p:par>
                                <p:cTn id="79" presetID="1" presetClass="entr" presetSubtype="0" fill="hold" grpId="0" nodeType="afterEffect">
                                  <p:stCondLst>
                                    <p:cond delay="0"/>
                                  </p:stCondLst>
                                  <p:childTnLst>
                                    <p:set>
                                      <p:cBhvr>
                                        <p:cTn id="80" dur="1" fill="hold">
                                          <p:stCondLst>
                                            <p:cond delay="499"/>
                                          </p:stCondLst>
                                        </p:cTn>
                                        <p:tgtEl>
                                          <p:spTgt spid="69644">
                                            <p:txEl>
                                              <p:pRg st="0" end="0"/>
                                            </p:txEl>
                                          </p:spTgt>
                                        </p:tgtEl>
                                        <p:attrNameLst>
                                          <p:attrName>style.visibility</p:attrName>
                                        </p:attrNameLst>
                                      </p:cBhvr>
                                      <p:to>
                                        <p:strVal val="visible"/>
                                      </p:to>
                                    </p:set>
                                  </p:childTnLst>
                                </p:cTn>
                              </p:par>
                            </p:childTnLst>
                          </p:cTn>
                        </p:par>
                        <p:par>
                          <p:cTn id="81" fill="hold" nodeType="afterGroup">
                            <p:stCondLst>
                              <p:cond delay="13000"/>
                            </p:stCondLst>
                            <p:childTnLst>
                              <p:par>
                                <p:cTn id="82" presetID="1" presetClass="entr" presetSubtype="0" fill="hold" grpId="0" nodeType="afterEffect">
                                  <p:stCondLst>
                                    <p:cond delay="0"/>
                                  </p:stCondLst>
                                  <p:childTnLst>
                                    <p:set>
                                      <p:cBhvr>
                                        <p:cTn id="83" dur="1" fill="hold">
                                          <p:stCondLst>
                                            <p:cond delay="499"/>
                                          </p:stCondLst>
                                        </p:cTn>
                                        <p:tgtEl>
                                          <p:spTgt spid="69645">
                                            <p:txEl>
                                              <p:pRg st="0" end="0"/>
                                            </p:txEl>
                                          </p:spTgt>
                                        </p:tgtEl>
                                        <p:attrNameLst>
                                          <p:attrName>style.visibility</p:attrName>
                                        </p:attrNameLst>
                                      </p:cBhvr>
                                      <p:to>
                                        <p:strVal val="visible"/>
                                      </p:to>
                                    </p:set>
                                  </p:childTnLst>
                                </p:cTn>
                              </p:par>
                            </p:childTnLst>
                          </p:cTn>
                        </p:par>
                        <p:par>
                          <p:cTn id="84" fill="hold" nodeType="afterGroup">
                            <p:stCondLst>
                              <p:cond delay="13500"/>
                            </p:stCondLst>
                            <p:childTnLst>
                              <p:par>
                                <p:cTn id="85" presetID="1" presetClass="entr" presetSubtype="0" fill="hold" grpId="0" nodeType="afterEffect">
                                  <p:stCondLst>
                                    <p:cond delay="0"/>
                                  </p:stCondLst>
                                  <p:childTnLst>
                                    <p:set>
                                      <p:cBhvr>
                                        <p:cTn id="86" dur="1" fill="hold">
                                          <p:stCondLst>
                                            <p:cond delay="499"/>
                                          </p:stCondLst>
                                        </p:cTn>
                                        <p:tgtEl>
                                          <p:spTgt spid="69646">
                                            <p:txEl>
                                              <p:pRg st="0" end="0"/>
                                            </p:txEl>
                                          </p:spTgt>
                                        </p:tgtEl>
                                        <p:attrNameLst>
                                          <p:attrName>style.visibility</p:attrName>
                                        </p:attrNameLst>
                                      </p:cBhvr>
                                      <p:to>
                                        <p:strVal val="visible"/>
                                      </p:to>
                                    </p:set>
                                  </p:childTnLst>
                                </p:cTn>
                              </p:par>
                            </p:childTnLst>
                          </p:cTn>
                        </p:par>
                        <p:par>
                          <p:cTn id="87" fill="hold" nodeType="afterGroup">
                            <p:stCondLst>
                              <p:cond delay="14000"/>
                            </p:stCondLst>
                            <p:childTnLst>
                              <p:par>
                                <p:cTn id="88" presetID="1" presetClass="entr" presetSubtype="0" fill="hold" grpId="0" nodeType="afterEffect">
                                  <p:stCondLst>
                                    <p:cond delay="0"/>
                                  </p:stCondLst>
                                  <p:childTnLst>
                                    <p:set>
                                      <p:cBhvr>
                                        <p:cTn id="89" dur="1" fill="hold">
                                          <p:stCondLst>
                                            <p:cond delay="499"/>
                                          </p:stCondLst>
                                        </p:cTn>
                                        <p:tgtEl>
                                          <p:spTgt spid="69647">
                                            <p:txEl>
                                              <p:pRg st="0" end="0"/>
                                            </p:txEl>
                                          </p:spTgt>
                                        </p:tgtEl>
                                        <p:attrNameLst>
                                          <p:attrName>style.visibility</p:attrName>
                                        </p:attrNameLst>
                                      </p:cBhvr>
                                      <p:to>
                                        <p:strVal val="visible"/>
                                      </p:to>
                                    </p:set>
                                  </p:childTnLst>
                                </p:cTn>
                              </p:par>
                            </p:childTnLst>
                          </p:cTn>
                        </p:par>
                        <p:par>
                          <p:cTn id="90" fill="hold" nodeType="afterGroup">
                            <p:stCondLst>
                              <p:cond delay="14500"/>
                            </p:stCondLst>
                            <p:childTnLst>
                              <p:par>
                                <p:cTn id="91" presetID="1" presetClass="entr" presetSubtype="0" fill="hold" grpId="0" nodeType="afterEffect">
                                  <p:stCondLst>
                                    <p:cond delay="0"/>
                                  </p:stCondLst>
                                  <p:childTnLst>
                                    <p:set>
                                      <p:cBhvr>
                                        <p:cTn id="92" dur="1" fill="hold">
                                          <p:stCondLst>
                                            <p:cond delay="499"/>
                                          </p:stCondLst>
                                        </p:cTn>
                                        <p:tgtEl>
                                          <p:spTgt spid="69648">
                                            <p:txEl>
                                              <p:pRg st="0" end="0"/>
                                            </p:txEl>
                                          </p:spTgt>
                                        </p:tgtEl>
                                        <p:attrNameLst>
                                          <p:attrName>style.visibility</p:attrName>
                                        </p:attrNameLst>
                                      </p:cBhvr>
                                      <p:to>
                                        <p:strVal val="visible"/>
                                      </p:to>
                                    </p:set>
                                  </p:childTnLst>
                                </p:cTn>
                              </p:par>
                            </p:childTnLst>
                          </p:cTn>
                        </p:par>
                        <p:par>
                          <p:cTn id="93" fill="hold" nodeType="afterGroup">
                            <p:stCondLst>
                              <p:cond delay="15000"/>
                            </p:stCondLst>
                            <p:childTnLst>
                              <p:par>
                                <p:cTn id="94" presetID="1" presetClass="entr" presetSubtype="0" fill="hold" grpId="0" nodeType="afterEffect">
                                  <p:stCondLst>
                                    <p:cond delay="0"/>
                                  </p:stCondLst>
                                  <p:childTnLst>
                                    <p:set>
                                      <p:cBhvr>
                                        <p:cTn id="95" dur="1" fill="hold">
                                          <p:stCondLst>
                                            <p:cond delay="499"/>
                                          </p:stCondLst>
                                        </p:cTn>
                                        <p:tgtEl>
                                          <p:spTgt spid="69649">
                                            <p:txEl>
                                              <p:pRg st="0" end="0"/>
                                            </p:txEl>
                                          </p:spTgt>
                                        </p:tgtEl>
                                        <p:attrNameLst>
                                          <p:attrName>style.visibility</p:attrName>
                                        </p:attrNameLst>
                                      </p:cBhvr>
                                      <p:to>
                                        <p:strVal val="visible"/>
                                      </p:to>
                                    </p:set>
                                  </p:childTnLst>
                                </p:cTn>
                              </p:par>
                            </p:childTnLst>
                          </p:cTn>
                        </p:par>
                        <p:par>
                          <p:cTn id="96" fill="hold" nodeType="afterGroup">
                            <p:stCondLst>
                              <p:cond delay="15500"/>
                            </p:stCondLst>
                            <p:childTnLst>
                              <p:par>
                                <p:cTn id="97" presetID="1" presetClass="entr" presetSubtype="0" fill="hold" grpId="0" nodeType="afterEffect">
                                  <p:stCondLst>
                                    <p:cond delay="0"/>
                                  </p:stCondLst>
                                  <p:childTnLst>
                                    <p:set>
                                      <p:cBhvr>
                                        <p:cTn id="98" dur="1" fill="hold">
                                          <p:stCondLst>
                                            <p:cond delay="499"/>
                                          </p:stCondLst>
                                        </p:cTn>
                                        <p:tgtEl>
                                          <p:spTgt spid="69650">
                                            <p:txEl>
                                              <p:pRg st="0" end="0"/>
                                            </p:txEl>
                                          </p:spTgt>
                                        </p:tgtEl>
                                        <p:attrNameLst>
                                          <p:attrName>style.visibility</p:attrName>
                                        </p:attrNameLst>
                                      </p:cBhvr>
                                      <p:to>
                                        <p:strVal val="visible"/>
                                      </p:to>
                                    </p:set>
                                  </p:childTnLst>
                                </p:cTn>
                              </p:par>
                            </p:childTnLst>
                          </p:cTn>
                        </p:par>
                        <p:par>
                          <p:cTn id="99" fill="hold" nodeType="afterGroup">
                            <p:stCondLst>
                              <p:cond delay="16000"/>
                            </p:stCondLst>
                            <p:childTnLst>
                              <p:par>
                                <p:cTn id="100" presetID="1" presetClass="entr" presetSubtype="0" fill="hold" grpId="0" nodeType="afterEffect">
                                  <p:stCondLst>
                                    <p:cond delay="0"/>
                                  </p:stCondLst>
                                  <p:childTnLst>
                                    <p:set>
                                      <p:cBhvr>
                                        <p:cTn id="101" dur="1" fill="hold">
                                          <p:stCondLst>
                                            <p:cond delay="499"/>
                                          </p:stCondLst>
                                        </p:cTn>
                                        <p:tgtEl>
                                          <p:spTgt spid="69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animBg="1"/>
      <p:bldP spid="69636" grpId="0" animBg="1"/>
      <p:bldP spid="69637" grpId="0" build="p" autoUpdateAnimBg="0" advAuto="0"/>
      <p:bldP spid="69638" grpId="0" build="p" autoUpdateAnimBg="0" advAuto="0"/>
      <p:bldP spid="69639" grpId="0" build="p" autoUpdateAnimBg="0" advAuto="0"/>
      <p:bldP spid="69640" grpId="0" animBg="1" autoUpdateAnimBg="0"/>
      <p:bldP spid="69641" grpId="0" build="p" autoUpdateAnimBg="0" advAuto="0"/>
      <p:bldP spid="69642" grpId="0" build="p" autoUpdateAnimBg="0" advAuto="0"/>
      <p:bldP spid="69643" grpId="0" build="p" autoUpdateAnimBg="0" advAuto="0"/>
      <p:bldP spid="69644" grpId="0" build="p" autoUpdateAnimBg="0" advAuto="0"/>
      <p:bldP spid="69645" grpId="0" build="p" autoUpdateAnimBg="0" advAuto="0"/>
      <p:bldP spid="69646" grpId="0" build="p" autoUpdateAnimBg="0" advAuto="0"/>
      <p:bldP spid="69647" grpId="0" build="p" autoUpdateAnimBg="0" advAuto="0"/>
      <p:bldP spid="69648" grpId="0" build="p" autoUpdateAnimBg="0" advAuto="0"/>
      <p:bldP spid="69649" grpId="0" build="p" autoUpdateAnimBg="0" advAuto="0"/>
      <p:bldP spid="69650" grpId="0" build="p" autoUpdateAnimBg="0" advAuto="0"/>
      <p:bldP spid="69651" grpId="0" build="p" autoUpdateAnimBg="0" advAuto="0"/>
      <p:bldP spid="69652" grpId="0" build="p" autoUpdateAnimBg="0" advAuto="0"/>
      <p:bldP spid="69653" grpId="0" build="p" autoUpdateAnimBg="0" advAuto="0"/>
      <p:bldP spid="69654" grpId="0" build="p" autoUpdateAnimBg="0" advAuto="0"/>
      <p:bldP spid="69655" grpId="0" build="p" autoUpdateAnimBg="0" advAuto="0"/>
      <p:bldP spid="69656" grpId="0" build="p" autoUpdateAnimBg="0" advAuto="0"/>
      <p:bldP spid="69657" grpId="0" build="p" autoUpdateAnimBg="0" advAuto="0"/>
      <p:bldP spid="69658" grpId="0" build="p" autoUpdateAnimBg="0" advAuto="0"/>
      <p:bldP spid="69659" grpId="0" build="p" autoUpdateAnimBg="0" advAuto="0"/>
      <p:bldP spid="69660" grpId="0" build="p" autoUpdateAnimBg="0" advAuto="0"/>
      <p:bldP spid="69661" grpId="0" build="p" autoUpdateAnimBg="0" advAuto="0"/>
      <p:bldP spid="69662"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046163"/>
            <a:ext cx="8229600" cy="4530725"/>
          </a:xfrm>
        </p:spPr>
        <p:txBody>
          <a:bodyPr>
            <a:normAutofit/>
          </a:bodyPr>
          <a:lstStyle/>
          <a:p>
            <a:pPr eaLnBrk="1" hangingPunct="1">
              <a:buFont typeface="Wingdings" charset="0"/>
              <a:buNone/>
            </a:pPr>
            <a:r>
              <a:rPr lang="es-ES" b="1" dirty="0">
                <a:effectLst/>
                <a:latin typeface="+mj-lt"/>
              </a:rPr>
              <a:t>El principio de la salud</a:t>
            </a:r>
          </a:p>
          <a:p>
            <a:pPr eaLnBrk="1" hangingPunct="1">
              <a:buFont typeface="Wingdings" charset="0"/>
              <a:buNone/>
            </a:pPr>
            <a:endParaRPr lang="es-ES" b="1" dirty="0">
              <a:effectLst/>
              <a:latin typeface="+mj-lt"/>
            </a:endParaRPr>
          </a:p>
          <a:p>
            <a:pPr eaLnBrk="1" hangingPunct="1">
              <a:buFont typeface="Wingdings" charset="0"/>
              <a:buNone/>
            </a:pPr>
            <a:r>
              <a:rPr lang="es-ES" dirty="0">
                <a:effectLst/>
                <a:latin typeface="+mj-lt"/>
              </a:rPr>
              <a:t>  La agricultura orgánica debe sostener y promover la salud de suelo, planta, animal, persona y planeta como una sola e indivisible.</a:t>
            </a:r>
          </a:p>
        </p:txBody>
      </p:sp>
      <p:sp>
        <p:nvSpPr>
          <p:cNvPr id="31747" name="Text Box 4"/>
          <p:cNvSpPr txBox="1">
            <a:spLocks noChangeArrowheads="1"/>
          </p:cNvSpPr>
          <p:nvPr/>
        </p:nvSpPr>
        <p:spPr bwMode="auto">
          <a:xfrm>
            <a:off x="433388" y="5895975"/>
            <a:ext cx="560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r>
              <a:rPr lang="es-ES" sz="1800" dirty="0"/>
              <a:t>IFOAM, Principios de la agricultura orgánica</a:t>
            </a:r>
          </a:p>
        </p:txBody>
      </p:sp>
    </p:spTree>
    <p:extLst>
      <p:ext uri="{BB962C8B-B14F-4D97-AF65-F5344CB8AC3E}">
        <p14:creationId xmlns:p14="http://schemas.microsoft.com/office/powerpoint/2010/main" val="26601685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530225" y="901700"/>
            <a:ext cx="8229600" cy="4530725"/>
          </a:xfrm>
        </p:spPr>
        <p:txBody>
          <a:bodyPr>
            <a:normAutofit/>
          </a:bodyPr>
          <a:lstStyle/>
          <a:p>
            <a:pPr eaLnBrk="1" hangingPunct="1">
              <a:buFont typeface="Wingdings" charset="0"/>
              <a:buNone/>
            </a:pPr>
            <a:r>
              <a:rPr lang="es-ES" b="1" dirty="0">
                <a:solidFill>
                  <a:srgbClr val="000000"/>
                </a:solidFill>
                <a:effectLst/>
                <a:latin typeface="+mj-lt"/>
              </a:rPr>
              <a:t>El principio de la ecología</a:t>
            </a:r>
          </a:p>
          <a:p>
            <a:pPr eaLnBrk="1" hangingPunct="1">
              <a:buFont typeface="Wingdings" charset="0"/>
              <a:buNone/>
            </a:pPr>
            <a:endParaRPr lang="es-ES" b="1" dirty="0">
              <a:solidFill>
                <a:srgbClr val="000000"/>
              </a:solidFill>
              <a:effectLst/>
              <a:latin typeface="+mj-lt"/>
            </a:endParaRPr>
          </a:p>
          <a:p>
            <a:pPr eaLnBrk="1" hangingPunct="1">
              <a:buFont typeface="Wingdings" charset="0"/>
              <a:buNone/>
            </a:pPr>
            <a:r>
              <a:rPr lang="es-ES" dirty="0">
                <a:solidFill>
                  <a:srgbClr val="000000"/>
                </a:solidFill>
                <a:effectLst/>
                <a:latin typeface="+mj-lt"/>
              </a:rPr>
              <a:t>  La agricultura orgánica debe estar basada en sistemas y ciclos ecológicos vivos, trabajar con ellos, emularlos y ayudar a sostenerlos.</a:t>
            </a:r>
          </a:p>
        </p:txBody>
      </p:sp>
      <p:sp>
        <p:nvSpPr>
          <p:cNvPr id="32771" name="Text Box 4"/>
          <p:cNvSpPr txBox="1">
            <a:spLocks noChangeArrowheads="1"/>
          </p:cNvSpPr>
          <p:nvPr/>
        </p:nvSpPr>
        <p:spPr bwMode="auto">
          <a:xfrm>
            <a:off x="433388" y="5895975"/>
            <a:ext cx="560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r>
              <a:rPr lang="es-ES" sz="1800">
                <a:solidFill>
                  <a:srgbClr val="000000"/>
                </a:solidFill>
              </a:rPr>
              <a:t>IFOAM, Principios de la agricultura orgánica</a:t>
            </a:r>
          </a:p>
        </p:txBody>
      </p:sp>
    </p:spTree>
    <p:extLst>
      <p:ext uri="{BB962C8B-B14F-4D97-AF65-F5344CB8AC3E}">
        <p14:creationId xmlns:p14="http://schemas.microsoft.com/office/powerpoint/2010/main" val="2136418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506413" y="804863"/>
            <a:ext cx="8229600" cy="4530725"/>
          </a:xfrm>
        </p:spPr>
        <p:txBody>
          <a:bodyPr>
            <a:normAutofit/>
          </a:bodyPr>
          <a:lstStyle/>
          <a:p>
            <a:pPr eaLnBrk="1" hangingPunct="1">
              <a:buFont typeface="Wingdings" charset="0"/>
              <a:buNone/>
            </a:pPr>
            <a:r>
              <a:rPr lang="es-ES" b="1" dirty="0">
                <a:solidFill>
                  <a:srgbClr val="000000"/>
                </a:solidFill>
                <a:effectLst/>
                <a:latin typeface="+mj-lt"/>
              </a:rPr>
              <a:t>El principio de la equidad</a:t>
            </a:r>
          </a:p>
          <a:p>
            <a:pPr eaLnBrk="1" hangingPunct="1">
              <a:buFont typeface="Wingdings" charset="0"/>
              <a:buNone/>
            </a:pPr>
            <a:endParaRPr lang="es-ES" b="1" dirty="0">
              <a:solidFill>
                <a:srgbClr val="000000"/>
              </a:solidFill>
              <a:effectLst/>
              <a:latin typeface="+mj-lt"/>
            </a:endParaRPr>
          </a:p>
          <a:p>
            <a:pPr eaLnBrk="1" hangingPunct="1">
              <a:buFont typeface="Wingdings" charset="0"/>
              <a:buNone/>
            </a:pPr>
            <a:r>
              <a:rPr lang="es-ES" dirty="0" smtClean="0">
                <a:solidFill>
                  <a:srgbClr val="000000"/>
                </a:solidFill>
                <a:effectLst/>
                <a:latin typeface="+mj-lt"/>
              </a:rPr>
              <a:t>La </a:t>
            </a:r>
            <a:r>
              <a:rPr lang="es-ES" dirty="0">
                <a:solidFill>
                  <a:srgbClr val="000000"/>
                </a:solidFill>
                <a:effectLst/>
                <a:latin typeface="+mj-lt"/>
              </a:rPr>
              <a:t>agricultura orgánica debe estar basada en relaciones que aseguren equidad con respecto al ambiente común y a las oportunidades de vida.</a:t>
            </a:r>
          </a:p>
        </p:txBody>
      </p:sp>
      <p:sp>
        <p:nvSpPr>
          <p:cNvPr id="33795" name="Text Box 4"/>
          <p:cNvSpPr txBox="1">
            <a:spLocks noChangeArrowheads="1"/>
          </p:cNvSpPr>
          <p:nvPr/>
        </p:nvSpPr>
        <p:spPr bwMode="auto">
          <a:xfrm>
            <a:off x="433388" y="5895975"/>
            <a:ext cx="560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r>
              <a:rPr lang="es-ES" sz="1800" dirty="0">
                <a:solidFill>
                  <a:srgbClr val="000000"/>
                </a:solidFill>
              </a:rPr>
              <a:t>IFOAM, Principios de la agricultura orgánica</a:t>
            </a:r>
          </a:p>
        </p:txBody>
      </p:sp>
    </p:spTree>
    <p:extLst>
      <p:ext uri="{BB962C8B-B14F-4D97-AF65-F5344CB8AC3E}">
        <p14:creationId xmlns:p14="http://schemas.microsoft.com/office/powerpoint/2010/main" val="3387206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831528"/>
            <a:ext cx="8229600" cy="3821608"/>
          </a:xfrm>
        </p:spPr>
        <p:txBody>
          <a:bodyPr>
            <a:normAutofit/>
          </a:bodyPr>
          <a:lstStyle/>
          <a:p>
            <a:pPr eaLnBrk="1" hangingPunct="1">
              <a:lnSpc>
                <a:spcPct val="90000"/>
              </a:lnSpc>
              <a:buFont typeface="Wingdings" charset="0"/>
              <a:buNone/>
            </a:pPr>
            <a:r>
              <a:rPr lang="es-ES" b="1" dirty="0">
                <a:solidFill>
                  <a:srgbClr val="000000"/>
                </a:solidFill>
                <a:effectLst/>
                <a:latin typeface="+mj-lt"/>
              </a:rPr>
              <a:t>El principio del cuidado</a:t>
            </a:r>
            <a:r>
              <a:rPr lang="es-ES" dirty="0">
                <a:solidFill>
                  <a:srgbClr val="000000"/>
                </a:solidFill>
                <a:effectLst/>
                <a:latin typeface="+mj-lt"/>
              </a:rPr>
              <a:t> </a:t>
            </a:r>
          </a:p>
          <a:p>
            <a:pPr eaLnBrk="1" hangingPunct="1">
              <a:lnSpc>
                <a:spcPct val="90000"/>
              </a:lnSpc>
              <a:buFont typeface="Wingdings" charset="0"/>
              <a:buNone/>
            </a:pPr>
            <a:endParaRPr lang="es-ES" dirty="0">
              <a:solidFill>
                <a:srgbClr val="000000"/>
              </a:solidFill>
              <a:effectLst/>
              <a:latin typeface="+mj-lt"/>
            </a:endParaRPr>
          </a:p>
          <a:p>
            <a:pPr eaLnBrk="1" hangingPunct="1">
              <a:lnSpc>
                <a:spcPct val="90000"/>
              </a:lnSpc>
              <a:buFont typeface="Wingdings" charset="0"/>
              <a:buNone/>
            </a:pPr>
            <a:r>
              <a:rPr lang="es-ES" dirty="0">
                <a:solidFill>
                  <a:srgbClr val="000000"/>
                </a:solidFill>
                <a:effectLst/>
                <a:latin typeface="+mj-lt"/>
              </a:rPr>
              <a:t>  La agricultura orgánica debe </a:t>
            </a:r>
            <a:r>
              <a:rPr lang="es-ES" dirty="0" smtClean="0">
                <a:solidFill>
                  <a:srgbClr val="000000"/>
                </a:solidFill>
                <a:effectLst/>
                <a:latin typeface="+mj-lt"/>
              </a:rPr>
              <a:t>ser </a:t>
            </a:r>
            <a:r>
              <a:rPr lang="es-ES" dirty="0">
                <a:solidFill>
                  <a:srgbClr val="000000"/>
                </a:solidFill>
                <a:effectLst/>
                <a:latin typeface="+mj-lt"/>
              </a:rPr>
              <a:t>gestionada de una manera responsable y con precaución para proteger la salud y el bienestar de las generaciones  presentes y futuras y el ambiente.</a:t>
            </a:r>
          </a:p>
        </p:txBody>
      </p:sp>
      <p:sp>
        <p:nvSpPr>
          <p:cNvPr id="34819" name="Text Box 4"/>
          <p:cNvSpPr txBox="1">
            <a:spLocks noChangeArrowheads="1"/>
          </p:cNvSpPr>
          <p:nvPr/>
        </p:nvSpPr>
        <p:spPr bwMode="auto">
          <a:xfrm>
            <a:off x="433388" y="6229350"/>
            <a:ext cx="560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37931725" indent="-37474525" eaLnBrk="0" hangingPunct="0">
              <a:defRPr sz="2400">
                <a:solidFill>
                  <a:schemeClr val="tx1"/>
                </a:solidFill>
                <a:latin typeface="Verdana" charset="0"/>
                <a:ea typeface="ＭＳ Ｐゴシック" charset="0"/>
              </a:defRPr>
            </a:lvl2pPr>
            <a:lvl3pPr eaLnBrk="0" hangingPunct="0">
              <a:defRPr sz="2400">
                <a:solidFill>
                  <a:schemeClr val="tx1"/>
                </a:solidFill>
                <a:latin typeface="Verdana" charset="0"/>
                <a:ea typeface="ＭＳ Ｐゴシック" charset="0"/>
              </a:defRPr>
            </a:lvl3pPr>
            <a:lvl4pPr eaLnBrk="0" hangingPunct="0">
              <a:defRPr sz="2400">
                <a:solidFill>
                  <a:schemeClr val="tx1"/>
                </a:solidFill>
                <a:latin typeface="Verdana" charset="0"/>
                <a:ea typeface="ＭＳ Ｐゴシック" charset="0"/>
              </a:defRPr>
            </a:lvl4pPr>
            <a:lvl5pPr eaLnBrk="0" hangingPunct="0">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l" eaLnBrk="1" hangingPunct="1">
              <a:spcBef>
                <a:spcPct val="50000"/>
              </a:spcBef>
            </a:pPr>
            <a:r>
              <a:rPr lang="es-ES" sz="1800" dirty="0">
                <a:solidFill>
                  <a:srgbClr val="000000"/>
                </a:solidFill>
              </a:rPr>
              <a:t>IFOAM, Principios de la agricultura orgánica</a:t>
            </a:r>
          </a:p>
        </p:txBody>
      </p:sp>
    </p:spTree>
    <p:extLst>
      <p:ext uri="{BB962C8B-B14F-4D97-AF65-F5344CB8AC3E}">
        <p14:creationId xmlns:p14="http://schemas.microsoft.com/office/powerpoint/2010/main" val="36868850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100" y="0"/>
            <a:ext cx="7274830" cy="6858000"/>
          </a:xfrm>
          <a:prstGeom prst="rect">
            <a:avLst/>
          </a:prstGeom>
        </p:spPr>
      </p:pic>
      <p:sp>
        <p:nvSpPr>
          <p:cNvPr id="3" name="CuadroTexto 2"/>
          <p:cNvSpPr txBox="1"/>
          <p:nvPr/>
        </p:nvSpPr>
        <p:spPr>
          <a:xfrm>
            <a:off x="5436096" y="6402814"/>
            <a:ext cx="3600400" cy="338554"/>
          </a:xfrm>
          <a:prstGeom prst="rect">
            <a:avLst/>
          </a:prstGeom>
          <a:noFill/>
        </p:spPr>
        <p:txBody>
          <a:bodyPr wrap="square" rtlCol="0">
            <a:spAutoFit/>
          </a:bodyPr>
          <a:lstStyle/>
          <a:p>
            <a:r>
              <a:rPr lang="es-ES" sz="1600" dirty="0" err="1"/>
              <a:t>The</a:t>
            </a:r>
            <a:r>
              <a:rPr lang="es-ES" sz="1600" dirty="0"/>
              <a:t> </a:t>
            </a:r>
            <a:r>
              <a:rPr lang="es-ES" sz="1600" dirty="0" err="1"/>
              <a:t>World</a:t>
            </a:r>
            <a:r>
              <a:rPr lang="es-ES" sz="1600" dirty="0"/>
              <a:t> of </a:t>
            </a:r>
            <a:r>
              <a:rPr lang="es-ES" sz="1600" dirty="0" err="1"/>
              <a:t>Organic</a:t>
            </a:r>
            <a:r>
              <a:rPr lang="es-ES" sz="1600" dirty="0"/>
              <a:t> </a:t>
            </a:r>
            <a:r>
              <a:rPr lang="es-ES" sz="1600" dirty="0" err="1"/>
              <a:t>Agriculture</a:t>
            </a:r>
            <a:r>
              <a:rPr lang="es-ES" sz="1600" dirty="0"/>
              <a:t> </a:t>
            </a:r>
            <a:r>
              <a:rPr lang="es-ES" sz="1600" dirty="0" smtClean="0"/>
              <a:t>2016</a:t>
            </a:r>
            <a:endParaRPr lang="es-ES" dirty="0"/>
          </a:p>
        </p:txBody>
      </p:sp>
    </p:spTree>
    <p:extLst>
      <p:ext uri="{BB962C8B-B14F-4D97-AF65-F5344CB8AC3E}">
        <p14:creationId xmlns:p14="http://schemas.microsoft.com/office/powerpoint/2010/main" val="2027525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781" y="44624"/>
            <a:ext cx="2972197" cy="279946"/>
          </a:xfrm>
        </p:spPr>
        <p:txBody>
          <a:bodyPr/>
          <a:lstStyle/>
          <a:p>
            <a:r>
              <a:rPr lang="en-GB" sz="1000" dirty="0" smtClean="0">
                <a:solidFill>
                  <a:schemeClr val="bg1"/>
                </a:solidFill>
                <a:effectLst/>
                <a:latin typeface="Calibri"/>
              </a:rPr>
              <a:t>Growth</a:t>
            </a:r>
            <a:r>
              <a:rPr lang="en-GB" sz="1000" baseline="0" dirty="0" smtClean="0">
                <a:solidFill>
                  <a:schemeClr val="bg1"/>
                </a:solidFill>
                <a:effectLst/>
                <a:latin typeface="Calibri"/>
              </a:rPr>
              <a:t> of the organic agricultural land 1999-2012</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1246384035"/>
              </p:ext>
            </p:extLst>
          </p:nvPr>
        </p:nvGraphicFramePr>
        <p:xfrm>
          <a:off x="0" y="476672"/>
          <a:ext cx="8913862" cy="5680085"/>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357158" y="142852"/>
            <a:ext cx="6357982" cy="369332"/>
          </a:xfrm>
          <a:prstGeom prst="rect">
            <a:avLst/>
          </a:prstGeom>
          <a:solidFill>
            <a:schemeClr val="tx1"/>
          </a:solidFill>
        </p:spPr>
        <p:txBody>
          <a:bodyPr wrap="square" rtlCol="0">
            <a:spAutoFit/>
          </a:bodyPr>
          <a:lstStyle/>
          <a:p>
            <a:r>
              <a:rPr lang="es-ES" b="1" dirty="0" smtClean="0">
                <a:solidFill>
                  <a:schemeClr val="bg1"/>
                </a:solidFill>
              </a:rPr>
              <a:t>Crecimiento de la extensión orgánica en el mundo 1999 - 2014</a:t>
            </a:r>
            <a:endParaRPr lang="es-ES" b="1" dirty="0">
              <a:solidFill>
                <a:schemeClr val="bg1"/>
              </a:solidFill>
            </a:endParaRPr>
          </a:p>
        </p:txBody>
      </p:sp>
    </p:spTree>
    <p:extLst>
      <p:ext uri="{BB962C8B-B14F-4D97-AF65-F5344CB8AC3E}">
        <p14:creationId xmlns:p14="http://schemas.microsoft.com/office/powerpoint/2010/main" val="3700215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42900"/>
            <a:ext cx="9144000" cy="6172200"/>
          </a:xfrm>
          <a:prstGeom prst="rect">
            <a:avLst/>
          </a:prstGeom>
        </p:spPr>
      </p:pic>
    </p:spTree>
    <p:extLst>
      <p:ext uri="{BB962C8B-B14F-4D97-AF65-F5344CB8AC3E}">
        <p14:creationId xmlns:p14="http://schemas.microsoft.com/office/powerpoint/2010/main" val="843692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2"/>
          <p:cNvGraphicFramePr/>
          <p:nvPr>
            <p:extLst>
              <p:ext uri="{D42A27DB-BD31-4B8C-83A1-F6EECF244321}">
                <p14:modId xmlns:p14="http://schemas.microsoft.com/office/powerpoint/2010/main" val="4154747124"/>
              </p:ext>
            </p:extLst>
          </p:nvPr>
        </p:nvGraphicFramePr>
        <p:xfrm>
          <a:off x="0" y="857232"/>
          <a:ext cx="9144000" cy="5624281"/>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785786" y="357166"/>
            <a:ext cx="5786478" cy="369332"/>
          </a:xfrm>
          <a:prstGeom prst="rect">
            <a:avLst/>
          </a:prstGeom>
          <a:solidFill>
            <a:schemeClr val="tx1"/>
          </a:solidFill>
        </p:spPr>
        <p:txBody>
          <a:bodyPr wrap="square" rtlCol="0">
            <a:spAutoFit/>
          </a:bodyPr>
          <a:lstStyle/>
          <a:p>
            <a:r>
              <a:rPr lang="es-ES" b="1" dirty="0" smtClean="0">
                <a:solidFill>
                  <a:schemeClr val="bg1"/>
                </a:solidFill>
              </a:rPr>
              <a:t>Diez países con la mayor extensión agrícola orgánica 2014</a:t>
            </a:r>
            <a:endParaRPr lang="es-ES" b="1" dirty="0">
              <a:solidFill>
                <a:schemeClr val="bg1"/>
              </a:solidFill>
            </a:endParaRPr>
          </a:p>
        </p:txBody>
      </p:sp>
    </p:spTree>
    <p:extLst>
      <p:ext uri="{BB962C8B-B14F-4D97-AF65-F5344CB8AC3E}">
        <p14:creationId xmlns:p14="http://schemas.microsoft.com/office/powerpoint/2010/main" val="23116945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61" y="116632"/>
            <a:ext cx="3908301" cy="279946"/>
          </a:xfrm>
        </p:spPr>
        <p:txBody>
          <a:bodyPr/>
          <a:lstStyle/>
          <a:p>
            <a:pPr rtl="0"/>
            <a:r>
              <a:rPr lang="en-GB" sz="1000" b="1" i="0" kern="1200" baseline="0" dirty="0" smtClean="0">
                <a:solidFill>
                  <a:schemeClr val="bg1"/>
                </a:solidFill>
                <a:effectLst/>
                <a:latin typeface="Calibri"/>
              </a:rPr>
              <a:t>The ten countries with the largest numbers of organic producers 2012</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2547571091"/>
              </p:ext>
            </p:extLst>
          </p:nvPr>
        </p:nvGraphicFramePr>
        <p:xfrm>
          <a:off x="0" y="548680"/>
          <a:ext cx="9277350" cy="5624281"/>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357158" y="214290"/>
            <a:ext cx="6500858" cy="369332"/>
          </a:xfrm>
          <a:prstGeom prst="rect">
            <a:avLst/>
          </a:prstGeom>
          <a:solidFill>
            <a:schemeClr val="tx1"/>
          </a:solidFill>
        </p:spPr>
        <p:txBody>
          <a:bodyPr wrap="square" rtlCol="0">
            <a:spAutoFit/>
          </a:bodyPr>
          <a:lstStyle/>
          <a:p>
            <a:r>
              <a:rPr lang="es-ES" b="1" dirty="0" smtClean="0">
                <a:solidFill>
                  <a:schemeClr val="bg1"/>
                </a:solidFill>
              </a:rPr>
              <a:t>Diez países con el mayor número de productores orgánicos 2014</a:t>
            </a:r>
            <a:endParaRPr lang="es-ES" b="1" dirty="0">
              <a:solidFill>
                <a:schemeClr val="bg1"/>
              </a:solidFill>
            </a:endParaRPr>
          </a:p>
        </p:txBody>
      </p:sp>
    </p:spTree>
    <p:extLst>
      <p:ext uri="{BB962C8B-B14F-4D97-AF65-F5344CB8AC3E}">
        <p14:creationId xmlns:p14="http://schemas.microsoft.com/office/powerpoint/2010/main" val="30649261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p:txBody>
          <a:bodyPr/>
          <a:lstStyle/>
          <a:p>
            <a:pPr eaLnBrk="1" hangingPunct="1"/>
            <a:endParaRPr lang="es-ES">
              <a:latin typeface="Verdana" charset="0"/>
            </a:endParaRPr>
          </a:p>
        </p:txBody>
      </p:sp>
      <p:pic>
        <p:nvPicPr>
          <p:cNvPr id="20484" name="Picture 4" descr="Global biodiversity, species numbers of vascular plan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11150"/>
            <a:ext cx="847725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9380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2"/>
          <p:cNvGraphicFramePr/>
          <p:nvPr>
            <p:extLst>
              <p:ext uri="{D42A27DB-BD31-4B8C-83A1-F6EECF244321}">
                <p14:modId xmlns:p14="http://schemas.microsoft.com/office/powerpoint/2010/main" val="3859952429"/>
              </p:ext>
            </p:extLst>
          </p:nvPr>
        </p:nvGraphicFramePr>
        <p:xfrm>
          <a:off x="611561" y="764705"/>
          <a:ext cx="7886066" cy="5407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714348" y="357166"/>
            <a:ext cx="7072362" cy="369332"/>
          </a:xfrm>
          <a:prstGeom prst="rect">
            <a:avLst/>
          </a:prstGeom>
          <a:solidFill>
            <a:schemeClr val="tx1"/>
          </a:solidFill>
        </p:spPr>
        <p:txBody>
          <a:bodyPr wrap="square" rtlCol="0">
            <a:spAutoFit/>
          </a:bodyPr>
          <a:lstStyle/>
          <a:p>
            <a:r>
              <a:rPr lang="es-ES" b="1" dirty="0" smtClean="0">
                <a:solidFill>
                  <a:schemeClr val="bg1"/>
                </a:solidFill>
              </a:rPr>
              <a:t>Distribución mundial de ventas minoristas de productos orgánicos 2014</a:t>
            </a:r>
            <a:endParaRPr lang="es-ES" b="1" dirty="0">
              <a:solidFill>
                <a:schemeClr val="bg1"/>
              </a:solidFill>
            </a:endParaRPr>
          </a:p>
        </p:txBody>
      </p:sp>
    </p:spTree>
    <p:extLst>
      <p:ext uri="{BB962C8B-B14F-4D97-AF65-F5344CB8AC3E}">
        <p14:creationId xmlns:p14="http://schemas.microsoft.com/office/powerpoint/2010/main" val="14663981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2"/>
          <p:cNvGraphicFramePr/>
          <p:nvPr>
            <p:extLst>
              <p:ext uri="{D42A27DB-BD31-4B8C-83A1-F6EECF244321}">
                <p14:modId xmlns:p14="http://schemas.microsoft.com/office/powerpoint/2010/main" val="2362816579"/>
              </p:ext>
            </p:extLst>
          </p:nvPr>
        </p:nvGraphicFramePr>
        <p:xfrm>
          <a:off x="0" y="548681"/>
          <a:ext cx="896448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85720" y="251356"/>
            <a:ext cx="6786610" cy="369332"/>
          </a:xfrm>
          <a:prstGeom prst="rect">
            <a:avLst/>
          </a:prstGeom>
          <a:solidFill>
            <a:schemeClr val="tx1"/>
          </a:solidFill>
        </p:spPr>
        <p:txBody>
          <a:bodyPr wrap="square" rtlCol="0">
            <a:spAutoFit/>
          </a:bodyPr>
          <a:lstStyle/>
          <a:p>
            <a:r>
              <a:rPr lang="es-ES" b="1" dirty="0" smtClean="0">
                <a:solidFill>
                  <a:schemeClr val="bg1"/>
                </a:solidFill>
              </a:rPr>
              <a:t>Diez países con los mayores mercados de productos orgánicos 2014</a:t>
            </a:r>
            <a:endParaRPr lang="es-ES" b="1" dirty="0">
              <a:solidFill>
                <a:schemeClr val="bg1"/>
              </a:solidFill>
            </a:endParaRPr>
          </a:p>
        </p:txBody>
      </p:sp>
    </p:spTree>
    <p:extLst>
      <p:ext uri="{BB962C8B-B14F-4D97-AF65-F5344CB8AC3E}">
        <p14:creationId xmlns:p14="http://schemas.microsoft.com/office/powerpoint/2010/main" val="25142512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2"/>
          <p:cNvGraphicFramePr/>
          <p:nvPr>
            <p:extLst>
              <p:ext uri="{D42A27DB-BD31-4B8C-83A1-F6EECF244321}">
                <p14:modId xmlns:p14="http://schemas.microsoft.com/office/powerpoint/2010/main" val="1980650035"/>
              </p:ext>
            </p:extLst>
          </p:nvPr>
        </p:nvGraphicFramePr>
        <p:xfrm>
          <a:off x="0" y="548681"/>
          <a:ext cx="896448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285720" y="548680"/>
            <a:ext cx="7358114" cy="369332"/>
          </a:xfrm>
          <a:prstGeom prst="rect">
            <a:avLst/>
          </a:prstGeom>
          <a:solidFill>
            <a:schemeClr val="tx1"/>
          </a:solidFill>
        </p:spPr>
        <p:txBody>
          <a:bodyPr wrap="square" rtlCol="0">
            <a:spAutoFit/>
          </a:bodyPr>
          <a:lstStyle/>
          <a:p>
            <a:r>
              <a:rPr lang="es-ES" b="1" dirty="0" smtClean="0">
                <a:solidFill>
                  <a:schemeClr val="bg1"/>
                </a:solidFill>
              </a:rPr>
              <a:t>Diez países con el mayor consumo per </a:t>
            </a:r>
            <a:r>
              <a:rPr lang="es-ES" b="1" dirty="0" err="1" smtClean="0">
                <a:solidFill>
                  <a:schemeClr val="bg1"/>
                </a:solidFill>
              </a:rPr>
              <a:t>capita</a:t>
            </a:r>
            <a:r>
              <a:rPr lang="es-ES" b="1" dirty="0" smtClean="0">
                <a:solidFill>
                  <a:schemeClr val="bg1"/>
                </a:solidFill>
              </a:rPr>
              <a:t> de productos orgánicos 2014</a:t>
            </a:r>
            <a:endParaRPr lang="es-ES" b="1" dirty="0">
              <a:solidFill>
                <a:schemeClr val="bg1"/>
              </a:solidFill>
            </a:endParaRPr>
          </a:p>
        </p:txBody>
      </p:sp>
    </p:spTree>
    <p:extLst>
      <p:ext uri="{BB962C8B-B14F-4D97-AF65-F5344CB8AC3E}">
        <p14:creationId xmlns:p14="http://schemas.microsoft.com/office/powerpoint/2010/main" val="12753003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Organic-chart-feb-2014.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492" r="391"/>
          <a:stretch/>
        </p:blipFill>
        <p:spPr>
          <a:xfrm>
            <a:off x="35496" y="0"/>
            <a:ext cx="8885258" cy="6669360"/>
          </a:xfrm>
        </p:spPr>
      </p:pic>
    </p:spTree>
    <p:extLst>
      <p:ext uri="{BB962C8B-B14F-4D97-AF65-F5344CB8AC3E}">
        <p14:creationId xmlns:p14="http://schemas.microsoft.com/office/powerpoint/2010/main" val="1780694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Desenvolvimiento-Agroexportador-2014.pdf"/>
          <p:cNvPicPr>
            <a:picLocks noGrp="1" noChangeAspect="1"/>
          </p:cNvPicPr>
          <p:nvPr>
            <p:ph idx="1"/>
          </p:nvPr>
        </p:nvPicPr>
        <p:blipFill>
          <a:blip r:embed="rId2" cstate="email">
            <a:lum bright="-28000" contrast="100000"/>
            <a:extLst>
              <a:ext uri="{28A0092B-C50C-407E-A947-70E740481C1C}">
                <a14:useLocalDpi xmlns:a14="http://schemas.microsoft.com/office/drawing/2010/main"/>
              </a:ext>
            </a:extLst>
          </a:blip>
          <a:srcRect t="1115" b="1115"/>
          <a:stretch>
            <a:fillRect/>
          </a:stretch>
        </p:blipFill>
        <p:spPr>
          <a:xfrm>
            <a:off x="0" y="620688"/>
            <a:ext cx="9034364" cy="4968552"/>
          </a:xfrm>
        </p:spPr>
      </p:pic>
    </p:spTree>
    <p:extLst>
      <p:ext uri="{BB962C8B-B14F-4D97-AF65-F5344CB8AC3E}">
        <p14:creationId xmlns:p14="http://schemas.microsoft.com/office/powerpoint/2010/main" val="30251717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005" r="-220"/>
          <a:stretch/>
        </p:blipFill>
        <p:spPr>
          <a:xfrm>
            <a:off x="467544" y="1244284"/>
            <a:ext cx="8225929" cy="4704995"/>
          </a:xfrm>
        </p:spPr>
      </p:pic>
      <p:sp>
        <p:nvSpPr>
          <p:cNvPr id="2" name="CuadroTexto 1"/>
          <p:cNvSpPr txBox="1"/>
          <p:nvPr/>
        </p:nvSpPr>
        <p:spPr>
          <a:xfrm>
            <a:off x="683568" y="827420"/>
            <a:ext cx="6840760" cy="369332"/>
          </a:xfrm>
          <a:prstGeom prst="rect">
            <a:avLst/>
          </a:prstGeom>
          <a:noFill/>
        </p:spPr>
        <p:txBody>
          <a:bodyPr wrap="square" rtlCol="0">
            <a:spAutoFit/>
          </a:bodyPr>
          <a:lstStyle/>
          <a:p>
            <a:r>
              <a:rPr lang="es-ES" b="1" dirty="0" smtClean="0"/>
              <a:t>Perú: ranking de productos de agroexportación (millones USD)</a:t>
            </a:r>
            <a:endParaRPr lang="es-ES" b="1" dirty="0"/>
          </a:p>
        </p:txBody>
      </p:sp>
    </p:spTree>
    <p:extLst>
      <p:ext uri="{BB962C8B-B14F-4D97-AF65-F5344CB8AC3E}">
        <p14:creationId xmlns:p14="http://schemas.microsoft.com/office/powerpoint/2010/main" val="1709280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creen Shot 2016-07-26 at 10.28.16 PM.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9512" y="836712"/>
            <a:ext cx="8772498" cy="4824536"/>
          </a:xfrm>
        </p:spPr>
      </p:pic>
      <p:sp>
        <p:nvSpPr>
          <p:cNvPr id="5" name="CuadroTexto 4"/>
          <p:cNvSpPr txBox="1"/>
          <p:nvPr/>
        </p:nvSpPr>
        <p:spPr>
          <a:xfrm>
            <a:off x="395536" y="5949280"/>
            <a:ext cx="5544616" cy="646331"/>
          </a:xfrm>
          <a:prstGeom prst="rect">
            <a:avLst/>
          </a:prstGeom>
          <a:noFill/>
        </p:spPr>
        <p:txBody>
          <a:bodyPr wrap="square" rtlCol="0">
            <a:spAutoFit/>
          </a:bodyPr>
          <a:lstStyle/>
          <a:p>
            <a:r>
              <a:rPr lang="es-ES" b="1" dirty="0"/>
              <a:t>Revista </a:t>
            </a:r>
            <a:r>
              <a:rPr lang="es-ES" b="1" dirty="0" err="1" smtClean="0"/>
              <a:t>exportando.pe</a:t>
            </a:r>
            <a:r>
              <a:rPr lang="es-ES" b="1" dirty="0" smtClean="0"/>
              <a:t>, julio 2016</a:t>
            </a:r>
            <a:endParaRPr lang="es-ES" b="1" dirty="0"/>
          </a:p>
          <a:p>
            <a:endParaRPr lang="es-ES" dirty="0"/>
          </a:p>
        </p:txBody>
      </p:sp>
    </p:spTree>
    <p:extLst>
      <p:ext uri="{BB962C8B-B14F-4D97-AF65-F5344CB8AC3E}">
        <p14:creationId xmlns:p14="http://schemas.microsoft.com/office/powerpoint/2010/main" val="4229646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creen Shot 2016-07-26 at 10.27.03 PM.pn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530"/>
          <a:stretch/>
        </p:blipFill>
        <p:spPr>
          <a:xfrm>
            <a:off x="23856" y="188640"/>
            <a:ext cx="9056453" cy="6264696"/>
          </a:xfrm>
        </p:spPr>
      </p:pic>
      <p:sp>
        <p:nvSpPr>
          <p:cNvPr id="5" name="CuadroTexto 4"/>
          <p:cNvSpPr txBox="1"/>
          <p:nvPr/>
        </p:nvSpPr>
        <p:spPr>
          <a:xfrm>
            <a:off x="107504" y="6300028"/>
            <a:ext cx="5544616" cy="369332"/>
          </a:xfrm>
          <a:prstGeom prst="rect">
            <a:avLst/>
          </a:prstGeom>
          <a:noFill/>
        </p:spPr>
        <p:txBody>
          <a:bodyPr wrap="square" rtlCol="0">
            <a:spAutoFit/>
          </a:bodyPr>
          <a:lstStyle/>
          <a:p>
            <a:r>
              <a:rPr lang="es-ES" b="1" dirty="0"/>
              <a:t>Revista </a:t>
            </a:r>
            <a:r>
              <a:rPr lang="es-ES" b="1" dirty="0" err="1" smtClean="0"/>
              <a:t>exportando.pe</a:t>
            </a:r>
            <a:r>
              <a:rPr lang="es-ES" b="1" dirty="0" smtClean="0"/>
              <a:t>, julio 2016</a:t>
            </a:r>
            <a:endParaRPr lang="es-ES" dirty="0"/>
          </a:p>
        </p:txBody>
      </p:sp>
    </p:spTree>
    <p:extLst>
      <p:ext uri="{BB962C8B-B14F-4D97-AF65-F5344CB8AC3E}">
        <p14:creationId xmlns:p14="http://schemas.microsoft.com/office/powerpoint/2010/main" val="8738220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descr="4colorse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2900" y="381000"/>
            <a:ext cx="168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6" descr="j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8525" y="533400"/>
            <a:ext cx="24542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7738" y="381000"/>
            <a:ext cx="165576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7" descr="Shade Grown Coffee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34175" y="22860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9" descr="globalgap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4251325"/>
            <a:ext cx="3771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utz%20certifi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95600" y="2286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11"/>
          <p:cNvSpPr txBox="1">
            <a:spLocks noChangeArrowheads="1"/>
          </p:cNvSpPr>
          <p:nvPr/>
        </p:nvSpPr>
        <p:spPr bwMode="auto">
          <a:xfrm>
            <a:off x="3657600" y="5276850"/>
            <a:ext cx="53752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s-ES" sz="1800" dirty="0">
                <a:solidFill>
                  <a:srgbClr val="10253F"/>
                </a:solidFill>
              </a:rPr>
              <a:t>Orgánico, sostenible, comercio justo, BPA: </a:t>
            </a:r>
          </a:p>
          <a:p>
            <a:pPr algn="r" eaLnBrk="1" hangingPunct="1"/>
            <a:r>
              <a:rPr lang="es-ES" sz="1800" b="1" dirty="0">
                <a:solidFill>
                  <a:srgbClr val="FF0000"/>
                </a:solidFill>
              </a:rPr>
              <a:t>La pequeña agricultura orgánica de exportación es el sector agrario más regulado por certificaciones obligatorias y voluntarias</a:t>
            </a:r>
          </a:p>
        </p:txBody>
      </p:sp>
      <p:pic>
        <p:nvPicPr>
          <p:cNvPr id="41992" name="Picture 12" descr="eu_organic_log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1938" y="381000"/>
            <a:ext cx="2481262"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3" descr="eco_certified_rainforest_alliance.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8200" y="2286000"/>
            <a:ext cx="19050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4" descr="fair_trade_logos.g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4800" y="4244975"/>
            <a:ext cx="32353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5" descr="starbucks-logo.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4848225" y="2286000"/>
            <a:ext cx="170497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09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7450690">
            <a:off x="3820712" y="2335843"/>
            <a:ext cx="7062112" cy="2498366"/>
          </a:xfrm>
        </p:spPr>
      </p:pic>
      <p:sp>
        <p:nvSpPr>
          <p:cNvPr id="6" name="CuadroTexto 5"/>
          <p:cNvSpPr txBox="1"/>
          <p:nvPr/>
        </p:nvSpPr>
        <p:spPr>
          <a:xfrm>
            <a:off x="539552" y="836712"/>
            <a:ext cx="6336704" cy="3847207"/>
          </a:xfrm>
          <a:prstGeom prst="rect">
            <a:avLst/>
          </a:prstGeom>
          <a:noFill/>
        </p:spPr>
        <p:txBody>
          <a:bodyPr wrap="square" rtlCol="0">
            <a:spAutoFit/>
          </a:bodyPr>
          <a:lstStyle/>
          <a:p>
            <a:r>
              <a:rPr lang="es-ES" sz="2400" b="1" dirty="0" err="1" smtClean="0"/>
              <a:t>Biocomercio</a:t>
            </a:r>
            <a:endParaRPr lang="es-ES" sz="2400" b="1" dirty="0" smtClean="0"/>
          </a:p>
          <a:p>
            <a:endParaRPr lang="es-ES" sz="2000" dirty="0" smtClean="0"/>
          </a:p>
          <a:p>
            <a:pPr marL="285750" indent="-285750">
              <a:buFont typeface="Arial"/>
              <a:buChar char="•"/>
            </a:pPr>
            <a:r>
              <a:rPr lang="es-ES" sz="2000" dirty="0" smtClean="0"/>
              <a:t>Concepto central en la agroecología</a:t>
            </a:r>
          </a:p>
          <a:p>
            <a:pPr marL="285750" indent="-285750">
              <a:buFont typeface="Arial"/>
              <a:buChar char="•"/>
            </a:pPr>
            <a:r>
              <a:rPr lang="es-ES" sz="2000" dirty="0" smtClean="0"/>
              <a:t>Servicios para la sociedad: conservación de recursos genéticos</a:t>
            </a:r>
          </a:p>
          <a:p>
            <a:pPr marL="285750" indent="-285750">
              <a:buFont typeface="Arial"/>
              <a:buChar char="•"/>
            </a:pPr>
            <a:r>
              <a:rPr lang="es-ES" sz="2000" dirty="0" smtClean="0"/>
              <a:t>Ampliar el concepto</a:t>
            </a:r>
          </a:p>
          <a:p>
            <a:pPr marL="285750" indent="-285750">
              <a:buFont typeface="Arial"/>
              <a:buChar char="•"/>
            </a:pPr>
            <a:r>
              <a:rPr lang="es-ES" sz="2000" dirty="0" smtClean="0"/>
              <a:t>Analizar los riesgos</a:t>
            </a:r>
          </a:p>
          <a:p>
            <a:pPr marL="285750" indent="-285750">
              <a:buFont typeface="Arial"/>
              <a:buChar char="•"/>
            </a:pPr>
            <a:r>
              <a:rPr lang="es-ES" sz="2000" dirty="0" smtClean="0"/>
              <a:t>Promover el mercado local junto con la exportación</a:t>
            </a:r>
          </a:p>
          <a:p>
            <a:pPr marL="285750" indent="-285750">
              <a:buFont typeface="Arial"/>
              <a:buChar char="•"/>
            </a:pPr>
            <a:r>
              <a:rPr lang="es-ES" sz="2000" dirty="0" smtClean="0"/>
              <a:t>Desarrollar cadenas de valor  </a:t>
            </a:r>
            <a:r>
              <a:rPr lang="es-ES" sz="2000" dirty="0" smtClean="0">
                <a:latin typeface="Wingdings"/>
                <a:ea typeface="Wingdings"/>
                <a:cs typeface="Wingdings"/>
                <a:sym typeface="Wingdings"/>
              </a:rPr>
              <a:t> </a:t>
            </a:r>
            <a:r>
              <a:rPr lang="es-ES" sz="2000" dirty="0" smtClean="0"/>
              <a:t>agroindustria rural</a:t>
            </a:r>
          </a:p>
          <a:p>
            <a:pPr marL="285750" indent="-285750">
              <a:buFont typeface="Arial"/>
              <a:buChar char="•"/>
            </a:pPr>
            <a:r>
              <a:rPr lang="es-ES" sz="2000" dirty="0" smtClean="0"/>
              <a:t>Marcas, sellos, denominaciones de origen</a:t>
            </a:r>
          </a:p>
          <a:p>
            <a:pPr marL="285750" indent="-285750">
              <a:buFont typeface="Arial"/>
              <a:buChar char="•"/>
            </a:pPr>
            <a:r>
              <a:rPr lang="es-ES" sz="2000" dirty="0" smtClean="0"/>
              <a:t>Reconocer y entender el impacto cultural</a:t>
            </a:r>
          </a:p>
          <a:p>
            <a:pPr marL="285750" indent="-285750">
              <a:buFont typeface="Arial"/>
              <a:buChar char="•"/>
            </a:pPr>
            <a:endParaRPr lang="es-ES" sz="2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811" r="-15974"/>
          <a:stretch/>
        </p:blipFill>
        <p:spPr>
          <a:xfrm>
            <a:off x="683568" y="260648"/>
            <a:ext cx="7200800" cy="6165887"/>
          </a:xfrm>
        </p:spPr>
      </p:pic>
    </p:spTree>
    <p:extLst>
      <p:ext uri="{BB962C8B-B14F-4D97-AF65-F5344CB8AC3E}">
        <p14:creationId xmlns:p14="http://schemas.microsoft.com/office/powerpoint/2010/main" val="28766678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41338" y="656223"/>
            <a:ext cx="8032750" cy="5262980"/>
          </a:xfrm>
          <a:prstGeom prst="rect">
            <a:avLst/>
          </a:prstGeom>
          <a:noFill/>
          <a:ln w="9525">
            <a:noFill/>
            <a:miter lim="800000"/>
            <a:headEnd/>
            <a:tailEnd/>
          </a:ln>
        </p:spPr>
        <p:txBody>
          <a:bodyPr anchor="ctr">
            <a:spAutoFit/>
          </a:bodyPr>
          <a:lstStyle/>
          <a:p>
            <a:r>
              <a:rPr lang="en-US" sz="2800" b="1" dirty="0" err="1">
                <a:latin typeface="+mj-lt"/>
              </a:rPr>
              <a:t>Tipos</a:t>
            </a:r>
            <a:r>
              <a:rPr lang="en-US" sz="2800" b="1" dirty="0">
                <a:latin typeface="+mj-lt"/>
              </a:rPr>
              <a:t> de </a:t>
            </a:r>
            <a:r>
              <a:rPr lang="en-US" sz="2800" b="1" dirty="0" err="1">
                <a:latin typeface="+mj-lt"/>
              </a:rPr>
              <a:t>agricultura</a:t>
            </a:r>
            <a:r>
              <a:rPr lang="en-US" sz="2800" b="1" dirty="0">
                <a:latin typeface="+mj-lt"/>
              </a:rPr>
              <a:t> </a:t>
            </a:r>
            <a:r>
              <a:rPr lang="en-US" sz="2800" b="1" dirty="0" err="1">
                <a:latin typeface="+mj-lt"/>
              </a:rPr>
              <a:t>ecológica</a:t>
            </a:r>
            <a:r>
              <a:rPr lang="en-US" sz="2800" b="1" dirty="0">
                <a:latin typeface="+mj-lt"/>
              </a:rPr>
              <a:t>/</a:t>
            </a:r>
            <a:r>
              <a:rPr lang="en-US" sz="2800" b="1" dirty="0" err="1">
                <a:latin typeface="+mj-lt"/>
              </a:rPr>
              <a:t>orgánica</a:t>
            </a:r>
            <a:r>
              <a:rPr lang="en-US" sz="2800" b="1" dirty="0">
                <a:latin typeface="+mj-lt"/>
              </a:rPr>
              <a:t> </a:t>
            </a:r>
          </a:p>
          <a:p>
            <a:r>
              <a:rPr lang="en-US" sz="2800" b="1" dirty="0" err="1">
                <a:latin typeface="+mj-lt"/>
              </a:rPr>
              <a:t>según</a:t>
            </a:r>
            <a:r>
              <a:rPr lang="en-US" sz="2800" b="1" dirty="0">
                <a:latin typeface="+mj-lt"/>
              </a:rPr>
              <a:t> el </a:t>
            </a:r>
            <a:r>
              <a:rPr lang="en-US" sz="2800" b="1" dirty="0" err="1">
                <a:latin typeface="+mj-lt"/>
              </a:rPr>
              <a:t>sistema</a:t>
            </a:r>
            <a:r>
              <a:rPr lang="en-US" sz="2800" b="1" dirty="0">
                <a:latin typeface="+mj-lt"/>
              </a:rPr>
              <a:t> de </a:t>
            </a:r>
            <a:r>
              <a:rPr lang="en-US" sz="2800" b="1" dirty="0" err="1">
                <a:latin typeface="+mj-lt"/>
              </a:rPr>
              <a:t>garantía</a:t>
            </a:r>
            <a:endParaRPr lang="en-US" sz="2800" b="1" dirty="0">
              <a:latin typeface="+mj-lt"/>
            </a:endParaRPr>
          </a:p>
          <a:p>
            <a:endParaRPr lang="en-US" sz="2800" dirty="0">
              <a:latin typeface="+mj-lt"/>
            </a:endParaRPr>
          </a:p>
          <a:p>
            <a:pPr marL="457200" indent="-457200">
              <a:buFont typeface="Wingdings" charset="2"/>
              <a:buChar char="§"/>
            </a:pPr>
            <a:r>
              <a:rPr lang="en-US" sz="2800" dirty="0">
                <a:latin typeface="+mj-lt"/>
              </a:rPr>
              <a:t> Con </a:t>
            </a:r>
            <a:r>
              <a:rPr lang="en-US" sz="2800" dirty="0" err="1">
                <a:latin typeface="+mj-lt"/>
              </a:rPr>
              <a:t>certificación</a:t>
            </a:r>
            <a:r>
              <a:rPr lang="en-US" sz="2800" dirty="0">
                <a:latin typeface="+mj-lt"/>
              </a:rPr>
              <a:t> de </a:t>
            </a:r>
            <a:r>
              <a:rPr lang="en-US" sz="2800" dirty="0" err="1">
                <a:latin typeface="+mj-lt"/>
              </a:rPr>
              <a:t>tercera</a:t>
            </a:r>
            <a:r>
              <a:rPr lang="en-US" sz="2800" dirty="0">
                <a:latin typeface="+mj-lt"/>
              </a:rPr>
              <a:t> parte</a:t>
            </a:r>
          </a:p>
          <a:p>
            <a:pPr marL="457200" indent="-457200">
              <a:buFont typeface="Wingdings" charset="2"/>
              <a:buChar char="§"/>
            </a:pPr>
            <a:r>
              <a:rPr lang="en-US" sz="2800" dirty="0">
                <a:latin typeface="+mj-lt"/>
              </a:rPr>
              <a:t> Con </a:t>
            </a:r>
            <a:r>
              <a:rPr lang="en-US" sz="2800" dirty="0" err="1">
                <a:latin typeface="+mj-lt"/>
              </a:rPr>
              <a:t>sistema</a:t>
            </a:r>
            <a:r>
              <a:rPr lang="en-US" sz="2800" dirty="0">
                <a:latin typeface="+mj-lt"/>
              </a:rPr>
              <a:t> </a:t>
            </a:r>
            <a:r>
              <a:rPr lang="en-US" sz="2800" dirty="0" err="1">
                <a:latin typeface="+mj-lt"/>
              </a:rPr>
              <a:t>participativo</a:t>
            </a:r>
            <a:r>
              <a:rPr lang="en-US" sz="2800" dirty="0">
                <a:latin typeface="+mj-lt"/>
              </a:rPr>
              <a:t> de </a:t>
            </a:r>
            <a:r>
              <a:rPr lang="en-US" sz="2800" dirty="0" err="1">
                <a:latin typeface="+mj-lt"/>
              </a:rPr>
              <a:t>garantía</a:t>
            </a:r>
            <a:r>
              <a:rPr lang="en-US" sz="2800" dirty="0">
                <a:latin typeface="+mj-lt"/>
              </a:rPr>
              <a:t> (SPG)</a:t>
            </a:r>
          </a:p>
          <a:p>
            <a:pPr marL="457200" indent="-457200">
              <a:buFont typeface="Wingdings" charset="2"/>
              <a:buChar char="§"/>
            </a:pPr>
            <a:r>
              <a:rPr lang="en-US" sz="2800" dirty="0">
                <a:latin typeface="+mj-lt"/>
              </a:rPr>
              <a:t> </a:t>
            </a:r>
            <a:r>
              <a:rPr lang="en-US" sz="2800" dirty="0" err="1">
                <a:latin typeface="+mj-lt"/>
              </a:rPr>
              <a:t>Ventas</a:t>
            </a:r>
            <a:r>
              <a:rPr lang="en-US" sz="2800" dirty="0">
                <a:latin typeface="+mj-lt"/>
              </a:rPr>
              <a:t> </a:t>
            </a:r>
            <a:r>
              <a:rPr lang="en-US" sz="2800" dirty="0" err="1">
                <a:latin typeface="+mj-lt"/>
              </a:rPr>
              <a:t>directas</a:t>
            </a:r>
            <a:endParaRPr lang="en-US" sz="2800" dirty="0">
              <a:latin typeface="+mj-lt"/>
            </a:endParaRPr>
          </a:p>
          <a:p>
            <a:pPr marL="457200" indent="-457200">
              <a:buFont typeface="Wingdings" charset="2"/>
              <a:buChar char="§"/>
            </a:pPr>
            <a:r>
              <a:rPr lang="en-US" sz="2800" dirty="0">
                <a:latin typeface="+mj-lt"/>
              </a:rPr>
              <a:t> No </a:t>
            </a:r>
            <a:r>
              <a:rPr lang="en-US" sz="2800" dirty="0" err="1">
                <a:latin typeface="+mj-lt"/>
              </a:rPr>
              <a:t>certificada</a:t>
            </a:r>
            <a:endParaRPr lang="en-US" sz="2800" dirty="0">
              <a:latin typeface="+mj-lt"/>
            </a:endParaRPr>
          </a:p>
          <a:p>
            <a:pPr>
              <a:buFont typeface="Wingdings" charset="0"/>
              <a:buChar char="ü"/>
            </a:pPr>
            <a:endParaRPr lang="en-US" sz="2800" dirty="0">
              <a:latin typeface="+mj-lt"/>
            </a:endParaRPr>
          </a:p>
          <a:p>
            <a:r>
              <a:rPr lang="en-US" sz="2800" dirty="0">
                <a:latin typeface="+mj-lt"/>
              </a:rPr>
              <a:t>El </a:t>
            </a:r>
            <a:r>
              <a:rPr lang="en-US" sz="2800" dirty="0" err="1">
                <a:latin typeface="+mj-lt"/>
              </a:rPr>
              <a:t>reto</a:t>
            </a:r>
            <a:r>
              <a:rPr lang="en-US" sz="2800" dirty="0">
                <a:latin typeface="+mj-lt"/>
              </a:rPr>
              <a:t> </a:t>
            </a:r>
            <a:r>
              <a:rPr lang="en-US" sz="2800" dirty="0" err="1">
                <a:latin typeface="+mj-lt"/>
              </a:rPr>
              <a:t>es</a:t>
            </a:r>
            <a:r>
              <a:rPr lang="en-US" sz="2800" dirty="0">
                <a:latin typeface="+mj-lt"/>
              </a:rPr>
              <a:t> </a:t>
            </a:r>
            <a:r>
              <a:rPr lang="en-US" sz="2800" dirty="0" err="1">
                <a:latin typeface="+mj-lt"/>
              </a:rPr>
              <a:t>integrar</a:t>
            </a:r>
            <a:r>
              <a:rPr lang="en-US" sz="2800" dirty="0">
                <a:latin typeface="+mj-lt"/>
              </a:rPr>
              <a:t> a </a:t>
            </a:r>
            <a:r>
              <a:rPr lang="en-US" sz="2800" dirty="0" err="1">
                <a:latin typeface="+mj-lt"/>
              </a:rPr>
              <a:t>cada</a:t>
            </a:r>
            <a:r>
              <a:rPr lang="en-US" sz="2800" dirty="0">
                <a:latin typeface="+mj-lt"/>
              </a:rPr>
              <a:t> </a:t>
            </a:r>
            <a:r>
              <a:rPr lang="en-US" sz="2800" dirty="0" err="1">
                <a:latin typeface="+mj-lt"/>
              </a:rPr>
              <a:t>vez</a:t>
            </a:r>
            <a:r>
              <a:rPr lang="en-US" sz="2800" dirty="0">
                <a:latin typeface="+mj-lt"/>
              </a:rPr>
              <a:t> </a:t>
            </a:r>
            <a:r>
              <a:rPr lang="en-US" sz="2800" dirty="0" err="1">
                <a:latin typeface="+mj-lt"/>
              </a:rPr>
              <a:t>más</a:t>
            </a:r>
            <a:r>
              <a:rPr lang="en-US" sz="2800" dirty="0">
                <a:latin typeface="+mj-lt"/>
              </a:rPr>
              <a:t> </a:t>
            </a:r>
            <a:r>
              <a:rPr lang="en-US" sz="2800" dirty="0" err="1">
                <a:latin typeface="+mj-lt"/>
              </a:rPr>
              <a:t>productores</a:t>
            </a:r>
            <a:r>
              <a:rPr lang="en-US" sz="2800" dirty="0">
                <a:latin typeface="+mj-lt"/>
              </a:rPr>
              <a:t> </a:t>
            </a:r>
            <a:r>
              <a:rPr lang="en-US" sz="2800" dirty="0" err="1">
                <a:latin typeface="+mj-lt"/>
              </a:rPr>
              <a:t>ecológicos</a:t>
            </a:r>
            <a:r>
              <a:rPr lang="en-US" sz="2800" dirty="0">
                <a:latin typeface="+mj-lt"/>
              </a:rPr>
              <a:t> a </a:t>
            </a:r>
            <a:r>
              <a:rPr lang="en-US" sz="2800" dirty="0" err="1">
                <a:latin typeface="+mj-lt"/>
              </a:rPr>
              <a:t>cadenas</a:t>
            </a:r>
            <a:r>
              <a:rPr lang="en-US" sz="2800" dirty="0">
                <a:latin typeface="+mj-lt"/>
              </a:rPr>
              <a:t> de valor </a:t>
            </a:r>
            <a:r>
              <a:rPr lang="en-US" sz="2800" dirty="0" err="1">
                <a:latin typeface="+mj-lt"/>
              </a:rPr>
              <a:t>diferenciadas</a:t>
            </a:r>
            <a:r>
              <a:rPr lang="en-US" sz="2800" dirty="0">
                <a:latin typeface="+mj-lt"/>
              </a:rPr>
              <a:t> a </a:t>
            </a:r>
            <a:r>
              <a:rPr lang="en-US" sz="2800" dirty="0" err="1">
                <a:latin typeface="+mj-lt"/>
              </a:rPr>
              <a:t>nivel</a:t>
            </a:r>
            <a:r>
              <a:rPr lang="en-US" sz="2800" dirty="0">
                <a:latin typeface="+mj-lt"/>
              </a:rPr>
              <a:t> local, regional, </a:t>
            </a:r>
            <a:r>
              <a:rPr lang="en-US" sz="2800" dirty="0" err="1">
                <a:latin typeface="+mj-lt"/>
              </a:rPr>
              <a:t>nacional</a:t>
            </a:r>
            <a:r>
              <a:rPr lang="en-US" sz="2800" dirty="0">
                <a:latin typeface="+mj-lt"/>
              </a:rPr>
              <a:t> e </a:t>
            </a:r>
            <a:r>
              <a:rPr lang="en-US" sz="2800" dirty="0" err="1">
                <a:latin typeface="+mj-lt"/>
              </a:rPr>
              <a:t>internacional</a:t>
            </a:r>
            <a:r>
              <a:rPr lang="en-US" sz="2800" dirty="0">
                <a:latin typeface="+mj-lt"/>
              </a:rPr>
              <a:t>.</a:t>
            </a:r>
            <a:endParaRPr lang="en-US" sz="2800" b="1" dirty="0">
              <a:latin typeface="+mj-lt"/>
              <a:sym typeface="Wingdings 2" charset="0"/>
            </a:endParaRPr>
          </a:p>
          <a:p>
            <a:pPr>
              <a:buFont typeface="Wingdings" charset="0"/>
              <a:buChar char="ü"/>
            </a:pPr>
            <a:endParaRPr lang="en-US" sz="2800" b="1" dirty="0">
              <a:latin typeface="+mj-lt"/>
            </a:endParaRPr>
          </a:p>
        </p:txBody>
      </p:sp>
    </p:spTree>
    <p:extLst>
      <p:ext uri="{BB962C8B-B14F-4D97-AF65-F5344CB8AC3E}">
        <p14:creationId xmlns:p14="http://schemas.microsoft.com/office/powerpoint/2010/main" val="3949945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41338" y="472529"/>
            <a:ext cx="8297862" cy="56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s-PE" sz="2800" b="1" dirty="0">
                <a:solidFill>
                  <a:srgbClr val="000000"/>
                </a:solidFill>
                <a:latin typeface="+mj-lt"/>
              </a:rPr>
              <a:t>Ejemplos de sistemas de garantía de la producción orgánica:</a:t>
            </a:r>
          </a:p>
          <a:p>
            <a:pPr marL="457200" indent="-457200">
              <a:buClr>
                <a:schemeClr val="tx1"/>
              </a:buClr>
              <a:buFont typeface="Wingdings" charset="2"/>
              <a:buChar char="§"/>
            </a:pPr>
            <a:r>
              <a:rPr lang="es-PE" sz="2800" dirty="0" smtClean="0">
                <a:solidFill>
                  <a:srgbClr val="000000"/>
                </a:solidFill>
                <a:latin typeface="+mj-lt"/>
              </a:rPr>
              <a:t>Certificacion </a:t>
            </a:r>
            <a:r>
              <a:rPr lang="es-PE" sz="2800" dirty="0">
                <a:solidFill>
                  <a:srgbClr val="000000"/>
                </a:solidFill>
                <a:latin typeface="+mj-lt"/>
              </a:rPr>
              <a:t>de tercera </a:t>
            </a:r>
            <a:r>
              <a:rPr lang="es-PE" sz="2800" dirty="0" smtClean="0">
                <a:solidFill>
                  <a:srgbClr val="000000"/>
                </a:solidFill>
                <a:latin typeface="+mj-lt"/>
              </a:rPr>
              <a:t>parte</a:t>
            </a:r>
          </a:p>
          <a:p>
            <a:pPr marL="457200" indent="-457200">
              <a:buClr>
                <a:schemeClr val="tx1"/>
              </a:buClr>
              <a:buFont typeface="Wingdings" charset="2"/>
              <a:buChar char="§"/>
            </a:pPr>
            <a:r>
              <a:rPr lang="es-PE" sz="2800" dirty="0" smtClean="0">
                <a:solidFill>
                  <a:srgbClr val="000000"/>
                </a:solidFill>
                <a:latin typeface="+mj-lt"/>
              </a:rPr>
              <a:t>Excepción </a:t>
            </a:r>
            <a:r>
              <a:rPr lang="es-PE" sz="2800" dirty="0">
                <a:solidFill>
                  <a:srgbClr val="000000"/>
                </a:solidFill>
                <a:latin typeface="+mj-lt"/>
              </a:rPr>
              <a:t>para grupos de pequeños productores (sistemas internos de control en América Latina,  Africa y Asia)</a:t>
            </a:r>
          </a:p>
          <a:p>
            <a:pPr marL="457200" indent="-457200">
              <a:buClr>
                <a:schemeClr val="tx1"/>
              </a:buClr>
              <a:buFont typeface="Wingdings" charset="2"/>
              <a:buChar char="§"/>
            </a:pPr>
            <a:r>
              <a:rPr lang="es-PE" sz="2800" dirty="0">
                <a:solidFill>
                  <a:srgbClr val="000000"/>
                </a:solidFill>
                <a:latin typeface="+mj-lt"/>
              </a:rPr>
              <a:t> Sistema participativo de garantía (Brasil)</a:t>
            </a:r>
          </a:p>
          <a:p>
            <a:pPr marL="457200" indent="-457200">
              <a:buClr>
                <a:schemeClr val="tx1"/>
              </a:buClr>
              <a:buFont typeface="Wingdings" charset="2"/>
              <a:buChar char="§"/>
            </a:pPr>
            <a:r>
              <a:rPr lang="es-PE" sz="2800" dirty="0">
                <a:solidFill>
                  <a:srgbClr val="000000"/>
                </a:solidFill>
                <a:latin typeface="+mj-lt"/>
              </a:rPr>
              <a:t> Ventas directas por debajo de un límite exoneradas de certificacion (EEUU)</a:t>
            </a:r>
          </a:p>
          <a:p>
            <a:pPr marL="457200" indent="-457200">
              <a:buClr>
                <a:schemeClr val="tx1"/>
              </a:buClr>
              <a:buFont typeface="Wingdings" charset="2"/>
              <a:buChar char="§"/>
            </a:pPr>
            <a:r>
              <a:rPr lang="es-PE" sz="2800" dirty="0">
                <a:solidFill>
                  <a:srgbClr val="000000"/>
                </a:solidFill>
                <a:latin typeface="+mj-lt"/>
              </a:rPr>
              <a:t> Grupos de pequeños productores fiscalizados por autoridad competente (Chile) </a:t>
            </a:r>
          </a:p>
          <a:p>
            <a:endParaRPr lang="es-PE" sz="2800" b="1" dirty="0">
              <a:solidFill>
                <a:srgbClr val="000000"/>
              </a:solidFill>
              <a:latin typeface="+mj-lt"/>
              <a:sym typeface="Wingdings 2" charset="0"/>
            </a:endParaRPr>
          </a:p>
          <a:p>
            <a:endParaRPr lang="es-PE" sz="2800" b="1" dirty="0">
              <a:solidFill>
                <a:srgbClr val="000000"/>
              </a:solidFill>
              <a:latin typeface="+mj-lt"/>
            </a:endParaRPr>
          </a:p>
        </p:txBody>
      </p:sp>
    </p:spTree>
    <p:extLst>
      <p:ext uri="{BB962C8B-B14F-4D97-AF65-F5344CB8AC3E}">
        <p14:creationId xmlns:p14="http://schemas.microsoft.com/office/powerpoint/2010/main" val="26593085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9552" y="548680"/>
            <a:ext cx="2688182" cy="2764882"/>
          </a:xfr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0631" y="4077072"/>
            <a:ext cx="3463537" cy="1634357"/>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5896" y="404664"/>
            <a:ext cx="2112235" cy="3024336"/>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620688"/>
            <a:ext cx="2697088" cy="2697088"/>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552" y="3717032"/>
            <a:ext cx="1722602" cy="2343077"/>
          </a:xfrm>
          <a:prstGeom prst="rect">
            <a:avLst/>
          </a:prstGeom>
        </p:spPr>
      </p:pic>
      <p:sp>
        <p:nvSpPr>
          <p:cNvPr id="2" name="Nube 1"/>
          <p:cNvSpPr/>
          <p:nvPr/>
        </p:nvSpPr>
        <p:spPr>
          <a:xfrm>
            <a:off x="6516216" y="4077072"/>
            <a:ext cx="2304256" cy="1656184"/>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b="1" dirty="0" smtClean="0"/>
          </a:p>
          <a:p>
            <a:pPr algn="ctr"/>
            <a:r>
              <a:rPr lang="es-ES" sz="2400" b="1" dirty="0" smtClean="0"/>
              <a:t>Perú</a:t>
            </a:r>
            <a:r>
              <a:rPr lang="es-ES" sz="2400" dirty="0"/>
              <a:t>: </a:t>
            </a:r>
          </a:p>
          <a:p>
            <a:pPr algn="ctr"/>
            <a:r>
              <a:rPr lang="es-ES" sz="2400" dirty="0"/>
              <a:t>no tiene </a:t>
            </a:r>
          </a:p>
          <a:p>
            <a:pPr algn="ctr"/>
            <a:endParaRPr lang="es-ES" dirty="0"/>
          </a:p>
        </p:txBody>
      </p:sp>
    </p:spTree>
    <p:extLst>
      <p:ext uri="{BB962C8B-B14F-4D97-AF65-F5344CB8AC3E}">
        <p14:creationId xmlns:p14="http://schemas.microsoft.com/office/powerpoint/2010/main" val="18036701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cstate="print">
            <a:extLst>
              <a:ext uri="{28A0092B-C50C-407E-A947-70E740481C1C}">
                <a14:useLocalDpi xmlns:a14="http://schemas.microsoft.com/office/drawing/2010/main"/>
              </a:ext>
            </a:extLst>
          </a:blip>
          <a:stretch>
            <a:fillRect/>
          </a:stretch>
        </p:blipFill>
        <p:spPr>
          <a:xfrm>
            <a:off x="1979712" y="2762010"/>
            <a:ext cx="5118075" cy="2395182"/>
          </a:xfrm>
          <a:prstGeom prst="rect">
            <a:avLst/>
          </a:prstGeom>
        </p:spPr>
      </p:pic>
      <p:pic>
        <p:nvPicPr>
          <p:cNvPr id="3" name="Imagen 2" descr="anpe-peru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5301208"/>
            <a:ext cx="1385423" cy="1314696"/>
          </a:xfrm>
          <a:prstGeom prst="rect">
            <a:avLst/>
          </a:prstGeom>
        </p:spPr>
      </p:pic>
      <p:sp>
        <p:nvSpPr>
          <p:cNvPr id="4" name="1 Rectángulo"/>
          <p:cNvSpPr/>
          <p:nvPr/>
        </p:nvSpPr>
        <p:spPr>
          <a:xfrm>
            <a:off x="0" y="260648"/>
            <a:ext cx="9144000" cy="43204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PE" b="1" dirty="0" smtClean="0">
                <a:solidFill>
                  <a:schemeClr val="bg1"/>
                </a:solidFill>
              </a:rPr>
              <a:t>MARCA COLECTIVA: </a:t>
            </a:r>
            <a:r>
              <a:rPr lang="es-PE" b="1" dirty="0" smtClean="0">
                <a:solidFill>
                  <a:srgbClr val="FFFF00"/>
                </a:solidFill>
              </a:rPr>
              <a:t>valores que transmite</a:t>
            </a:r>
            <a:endParaRPr lang="es-PE" b="1" dirty="0">
              <a:solidFill>
                <a:srgbClr val="FFFF00"/>
              </a:solidFill>
            </a:endParaRPr>
          </a:p>
        </p:txBody>
      </p:sp>
      <p:pic>
        <p:nvPicPr>
          <p:cNvPr id="5" name="Imagen 4" descr="Frutos de la Tierra.pdf"/>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512" y="764704"/>
            <a:ext cx="8695457" cy="2016224"/>
          </a:xfrm>
          <a:prstGeom prst="rect">
            <a:avLst/>
          </a:prstGeom>
        </p:spPr>
      </p:pic>
      <p:sp>
        <p:nvSpPr>
          <p:cNvPr id="6" name="CuadroTexto 5"/>
          <p:cNvSpPr txBox="1"/>
          <p:nvPr/>
        </p:nvSpPr>
        <p:spPr>
          <a:xfrm>
            <a:off x="1691680" y="6021288"/>
            <a:ext cx="5472608" cy="646331"/>
          </a:xfrm>
          <a:prstGeom prst="rect">
            <a:avLst/>
          </a:prstGeom>
          <a:noFill/>
        </p:spPr>
        <p:txBody>
          <a:bodyPr wrap="square" rtlCol="0">
            <a:spAutoFit/>
          </a:bodyPr>
          <a:lstStyle/>
          <a:p>
            <a:r>
              <a:rPr lang="es-ES" dirty="0" smtClean="0"/>
              <a:t>Frutos de la Tierra es una marca colectiva de la Asociación Nacional de Productores Ecológicos del Perú</a:t>
            </a:r>
            <a:endParaRPr lang="es-ES" dirty="0"/>
          </a:p>
        </p:txBody>
      </p:sp>
    </p:spTree>
    <p:extLst>
      <p:ext uri="{BB962C8B-B14F-4D97-AF65-F5344CB8AC3E}">
        <p14:creationId xmlns:p14="http://schemas.microsoft.com/office/powerpoint/2010/main" val="12242295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4983179"/>
          </a:xfrm>
        </p:spPr>
        <p:txBody>
          <a:bodyPr>
            <a:normAutofit/>
          </a:bodyPr>
          <a:lstStyle/>
          <a:p>
            <a:pPr>
              <a:buNone/>
            </a:pPr>
            <a:r>
              <a:rPr lang="es-ES" dirty="0" smtClean="0"/>
              <a:t>“  una cadena de suministro formada por un número limitado de agentes económicos, comprometidos con la cooperación, el desarrollo económico local y las relaciones socio-económicas entre productores y consumidores en un ámbito geográfico cercano”</a:t>
            </a:r>
          </a:p>
          <a:p>
            <a:pPr>
              <a:buNone/>
            </a:pPr>
            <a:r>
              <a:rPr lang="es-ES" sz="2000" dirty="0" smtClean="0"/>
              <a:t>       Propuesta de Reglamento del Parlamento Europeo y del Consejo sobre la ayuda al desarrollo rural a través del Fondo Europeo Agrícola de Desarrollo Rural</a:t>
            </a:r>
          </a:p>
          <a:p>
            <a:pPr>
              <a:buNone/>
            </a:pPr>
            <a:r>
              <a:rPr lang="es-ES" sz="2000" dirty="0" smtClean="0"/>
              <a:t>      MAGRAMA, España, 2013</a:t>
            </a:r>
            <a:endParaRPr lang="es-ES" sz="2000" dirty="0"/>
          </a:p>
        </p:txBody>
      </p:sp>
      <p:sp>
        <p:nvSpPr>
          <p:cNvPr id="4" name="3 CuadroTexto"/>
          <p:cNvSpPr txBox="1"/>
          <p:nvPr/>
        </p:nvSpPr>
        <p:spPr>
          <a:xfrm>
            <a:off x="714348" y="357166"/>
            <a:ext cx="5572164" cy="369332"/>
          </a:xfrm>
          <a:prstGeom prst="rect">
            <a:avLst/>
          </a:prstGeom>
          <a:solidFill>
            <a:schemeClr val="tx1"/>
          </a:solidFill>
        </p:spPr>
        <p:txBody>
          <a:bodyPr wrap="square" rtlCol="0">
            <a:spAutoFit/>
          </a:bodyPr>
          <a:lstStyle/>
          <a:p>
            <a:r>
              <a:rPr lang="es-ES" b="1" dirty="0" smtClean="0">
                <a:solidFill>
                  <a:schemeClr val="bg1"/>
                </a:solidFill>
              </a:rPr>
              <a:t>Definición de canal corto de comercialización</a:t>
            </a:r>
            <a:endParaRPr lang="es-E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Screen Shot 2016-02-18 at 7.16.00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832" y="260648"/>
            <a:ext cx="5868144" cy="5328130"/>
          </a:xfrm>
          <a:prstGeom prst="rect">
            <a:avLst/>
          </a:prstGeom>
        </p:spPr>
      </p:pic>
      <p:sp>
        <p:nvSpPr>
          <p:cNvPr id="7" name="CuadroTexto 6"/>
          <p:cNvSpPr txBox="1"/>
          <p:nvPr/>
        </p:nvSpPr>
        <p:spPr>
          <a:xfrm>
            <a:off x="611560" y="5733256"/>
            <a:ext cx="6768752" cy="677108"/>
          </a:xfrm>
          <a:prstGeom prst="rect">
            <a:avLst/>
          </a:prstGeom>
          <a:noFill/>
        </p:spPr>
        <p:txBody>
          <a:bodyPr wrap="square" rtlCol="0">
            <a:spAutoFit/>
          </a:bodyPr>
          <a:lstStyle/>
          <a:p>
            <a:r>
              <a:rPr lang="es-ES" sz="2000" b="1" dirty="0" smtClean="0"/>
              <a:t>París:</a:t>
            </a:r>
          </a:p>
          <a:p>
            <a:r>
              <a:rPr lang="es-ES" dirty="0" smtClean="0"/>
              <a:t>Ferias y mercados callejeros como estandartes de la cultura local</a:t>
            </a:r>
            <a:endParaRPr lang="es-ES" dirty="0"/>
          </a:p>
        </p:txBody>
      </p:sp>
    </p:spTree>
    <p:extLst>
      <p:ext uri="{BB962C8B-B14F-4D97-AF65-F5344CB8AC3E}">
        <p14:creationId xmlns:p14="http://schemas.microsoft.com/office/powerpoint/2010/main" val="9561932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835" r="-401"/>
          <a:stretch/>
        </p:blipFill>
        <p:spPr>
          <a:xfrm>
            <a:off x="5184452" y="404664"/>
            <a:ext cx="3799547" cy="5256584"/>
          </a:xfrm>
        </p:spPr>
      </p:pic>
      <p:sp>
        <p:nvSpPr>
          <p:cNvPr id="5" name="CuadroTexto 4"/>
          <p:cNvSpPr txBox="1"/>
          <p:nvPr/>
        </p:nvSpPr>
        <p:spPr>
          <a:xfrm>
            <a:off x="107504" y="188640"/>
            <a:ext cx="5112568" cy="6247864"/>
          </a:xfrm>
          <a:prstGeom prst="rect">
            <a:avLst/>
          </a:prstGeom>
          <a:noFill/>
        </p:spPr>
        <p:txBody>
          <a:bodyPr wrap="square" rtlCol="0">
            <a:spAutoFit/>
          </a:bodyPr>
          <a:lstStyle/>
          <a:p>
            <a:r>
              <a:rPr lang="es-ES" sz="2000" b="1" dirty="0" smtClean="0"/>
              <a:t>Sistemas participativos de garantía SPG</a:t>
            </a:r>
          </a:p>
          <a:p>
            <a:pPr marL="285750" indent="-285750">
              <a:buFont typeface="Arial"/>
              <a:buChar char="•"/>
            </a:pPr>
            <a:r>
              <a:rPr lang="es-ES" sz="2000" dirty="0" smtClean="0"/>
              <a:t>IFOAM</a:t>
            </a:r>
            <a:r>
              <a:rPr lang="es-ES" sz="2000" dirty="0"/>
              <a:t>-UNALM: Casos estudiados en 7 países en 4 continentes</a:t>
            </a:r>
          </a:p>
          <a:p>
            <a:pPr marL="285750" indent="-285750">
              <a:buFont typeface="Arial"/>
              <a:buChar char="•"/>
            </a:pPr>
            <a:r>
              <a:rPr lang="es-ES" sz="2000" b="1" dirty="0" smtClean="0">
                <a:solidFill>
                  <a:srgbClr val="0000FF"/>
                </a:solidFill>
              </a:rPr>
              <a:t>SPG como mecanismo comercial a la vez que formador de capital social</a:t>
            </a:r>
          </a:p>
          <a:p>
            <a:pPr marL="285750" indent="-285750">
              <a:buFont typeface="Arial"/>
              <a:buChar char="•"/>
            </a:pPr>
            <a:r>
              <a:rPr lang="es-ES" sz="2000" dirty="0" smtClean="0"/>
              <a:t>Insostenibilidad de muchos SPG </a:t>
            </a:r>
          </a:p>
          <a:p>
            <a:pPr marL="285750" indent="-285750">
              <a:buFont typeface="Arial"/>
              <a:buChar char="•"/>
            </a:pPr>
            <a:r>
              <a:rPr lang="es-ES" sz="2000" dirty="0" smtClean="0"/>
              <a:t>SPG municipal</a:t>
            </a:r>
          </a:p>
          <a:p>
            <a:pPr marL="285750" indent="-285750">
              <a:buFont typeface="Arial"/>
              <a:buChar char="•"/>
            </a:pPr>
            <a:r>
              <a:rPr lang="es-ES" sz="2000" b="1" dirty="0" smtClean="0">
                <a:solidFill>
                  <a:srgbClr val="0000FF"/>
                </a:solidFill>
              </a:rPr>
              <a:t>Estrategia de seguridad alimentaria.</a:t>
            </a:r>
          </a:p>
          <a:p>
            <a:pPr marL="285750" indent="-285750">
              <a:buFont typeface="Arial"/>
              <a:buChar char="•"/>
            </a:pPr>
            <a:endParaRPr lang="es-ES" sz="2000" dirty="0"/>
          </a:p>
          <a:p>
            <a:r>
              <a:rPr lang="es-ES" sz="2000" dirty="0" smtClean="0"/>
              <a:t>Pero,</a:t>
            </a:r>
          </a:p>
          <a:p>
            <a:pPr marL="285750" indent="-285750">
              <a:buFont typeface="Arial"/>
              <a:buChar char="•"/>
            </a:pPr>
            <a:r>
              <a:rPr lang="es-ES" sz="2000" dirty="0"/>
              <a:t>Los SPG no deben convertirse en estructuras rígidas, </a:t>
            </a:r>
            <a:r>
              <a:rPr lang="es-ES" sz="2000" dirty="0" smtClean="0"/>
              <a:t>burocráticas, costosas, </a:t>
            </a:r>
            <a:r>
              <a:rPr lang="es-ES" sz="2000" dirty="0"/>
              <a:t>ni sujetas a un control </a:t>
            </a:r>
            <a:r>
              <a:rPr lang="es-ES" sz="2000" dirty="0" smtClean="0"/>
              <a:t>centralizado</a:t>
            </a:r>
          </a:p>
          <a:p>
            <a:pPr marL="285750" indent="-285750">
              <a:buFont typeface="Arial"/>
              <a:buChar char="•"/>
            </a:pPr>
            <a:r>
              <a:rPr lang="es-ES" sz="2000" dirty="0" smtClean="0"/>
              <a:t>Si existe un consejo nacional SPG, éste debería ser un ente de reflexión y de supervisión “acreditadora” de SPG locales de diversa forma y tamaño</a:t>
            </a:r>
          </a:p>
          <a:p>
            <a:pPr marL="285750" indent="-285750">
              <a:buFont typeface="Arial"/>
              <a:buChar char="•"/>
            </a:pPr>
            <a:r>
              <a:rPr lang="es-ES" sz="2000" dirty="0" smtClean="0"/>
              <a:t>SENASA y actores locales podrían ser pragmáticos y sensibles a las necesidades de la gente siguiendo el ejemplo chileno.</a:t>
            </a:r>
          </a:p>
        </p:txBody>
      </p:sp>
    </p:spTree>
    <p:extLst>
      <p:ext uri="{BB962C8B-B14F-4D97-AF65-F5344CB8AC3E}">
        <p14:creationId xmlns:p14="http://schemas.microsoft.com/office/powerpoint/2010/main" val="18399369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72686341"/>
              </p:ext>
            </p:extLst>
          </p:nvPr>
        </p:nvGraphicFramePr>
        <p:xfrm>
          <a:off x="117840" y="1505813"/>
          <a:ext cx="9026159" cy="3590671"/>
        </p:xfrm>
        <a:graphic>
          <a:graphicData uri="http://schemas.openxmlformats.org/drawingml/2006/table">
            <a:tbl>
              <a:tblPr/>
              <a:tblGrid>
                <a:gridCol w="458263"/>
                <a:gridCol w="1309325"/>
                <a:gridCol w="2016361"/>
                <a:gridCol w="837968"/>
                <a:gridCol w="638155"/>
                <a:gridCol w="871491"/>
                <a:gridCol w="1128270"/>
                <a:gridCol w="1766326"/>
              </a:tblGrid>
              <a:tr h="452598">
                <a:tc>
                  <a:txBody>
                    <a:bodyPr/>
                    <a:lstStyle/>
                    <a:p>
                      <a:pPr algn="ctr" fontAlgn="ctr"/>
                      <a:r>
                        <a:rPr lang="es-ES" sz="800" b="1" i="0" u="none" strike="noStrike">
                          <a:effectLst/>
                          <a:latin typeface="Arial"/>
                        </a:rPr>
                        <a:t>CÓDIGO</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effectLst/>
                          <a:latin typeface="Arial"/>
                        </a:rPr>
                        <a:t>Categoría</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effectLst/>
                          <a:latin typeface="Arial"/>
                        </a:rPr>
                        <a:t>Nombre entidad</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effectLst/>
                          <a:latin typeface="Arial"/>
                        </a:rPr>
                        <a:t>R.U.T.</a:t>
                      </a:r>
                      <a:br>
                        <a:rPr lang="es-ES" sz="800" b="1" i="0" u="none" strike="noStrike" dirty="0">
                          <a:effectLst/>
                          <a:latin typeface="Arial"/>
                        </a:rPr>
                      </a:br>
                      <a:endParaRPr lang="es-ES" sz="800" b="1" i="0" u="none" strike="noStrike" dirty="0">
                        <a:effectLst/>
                        <a:latin typeface="Arial"/>
                      </a:endParaRP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effectLst/>
                          <a:latin typeface="Arial"/>
                        </a:rPr>
                        <a:t>Nº Resolución</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effectLst/>
                          <a:latin typeface="Arial"/>
                        </a:rPr>
                        <a:t>Fecha de inscripción</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1" i="0" u="none" strike="noStrike">
                          <a:effectLst/>
                          <a:latin typeface="Arial"/>
                        </a:rPr>
                        <a:t>Áreas de productos a certificar</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effectLst/>
                          <a:latin typeface="Arial"/>
                        </a:rPr>
                        <a:t>Dirección </a:t>
                      </a:r>
                    </a:p>
                  </a:txBody>
                  <a:tcPr marL="7094" marR="7094" marT="70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814">
                <a:tc>
                  <a:txBody>
                    <a:bodyPr/>
                    <a:lstStyle/>
                    <a:p>
                      <a:pPr algn="ctr" fontAlgn="ctr"/>
                      <a:r>
                        <a:rPr lang="es-ES" sz="800" b="0" i="0" u="none" strike="noStrike">
                          <a:effectLst/>
                          <a:latin typeface="Arial"/>
                        </a:rPr>
                        <a:t>O1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Entidad de Certificación de Productos Orgánicos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err="1">
                          <a:solidFill>
                            <a:srgbClr val="000000"/>
                          </a:solidFill>
                          <a:effectLst/>
                          <a:latin typeface="Arial"/>
                        </a:rPr>
                        <a:t>Institute</a:t>
                      </a:r>
                      <a:r>
                        <a:rPr lang="es-ES" sz="800" b="0" i="0" u="none" strike="noStrike" dirty="0">
                          <a:solidFill>
                            <a:srgbClr val="000000"/>
                          </a:solidFill>
                          <a:effectLst/>
                          <a:latin typeface="Arial"/>
                        </a:rPr>
                        <a:t> </a:t>
                      </a:r>
                      <a:r>
                        <a:rPr lang="es-ES" sz="800" b="0" i="0" u="none" strike="noStrike" dirty="0" err="1">
                          <a:solidFill>
                            <a:srgbClr val="000000"/>
                          </a:solidFill>
                          <a:effectLst/>
                          <a:latin typeface="Arial"/>
                        </a:rPr>
                        <a:t>for</a:t>
                      </a:r>
                      <a:r>
                        <a:rPr lang="es-ES" sz="800" b="0" i="0" u="none" strike="noStrike" dirty="0">
                          <a:solidFill>
                            <a:srgbClr val="000000"/>
                          </a:solidFill>
                          <a:effectLst/>
                          <a:latin typeface="Arial"/>
                        </a:rPr>
                        <a:t> </a:t>
                      </a:r>
                      <a:r>
                        <a:rPr lang="es-ES" sz="800" b="0" i="0" u="none" strike="noStrike" dirty="0" err="1">
                          <a:solidFill>
                            <a:srgbClr val="000000"/>
                          </a:solidFill>
                          <a:effectLst/>
                          <a:latin typeface="Arial"/>
                        </a:rPr>
                        <a:t>Marketecology</a:t>
                      </a:r>
                      <a:r>
                        <a:rPr lang="es-ES" sz="800" b="0" i="0" u="none" strike="noStrike" dirty="0">
                          <a:solidFill>
                            <a:srgbClr val="000000"/>
                          </a:solidFill>
                          <a:effectLst/>
                          <a:latin typeface="Arial"/>
                        </a:rPr>
                        <a:t> Chile S.A.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96.950.170 - 8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Nº 92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10 de enero de 2008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Apícola, Fúngica, Vinos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Av. Santa María 0112, Dpto J, Comuna de Providencia, Región Metropolitana de Santiago</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22">
                <a:tc>
                  <a:txBody>
                    <a:bodyPr/>
                    <a:lstStyle/>
                    <a:p>
                      <a:pPr algn="ctr" fontAlgn="ctr"/>
                      <a:r>
                        <a:rPr lang="es-ES" sz="800" b="0" i="0" u="none" strike="noStrike">
                          <a:effectLst/>
                          <a:latin typeface="Arial"/>
                        </a:rPr>
                        <a:t>O2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chemeClr val="tx1"/>
                          </a:solidFill>
                          <a:effectLst/>
                          <a:latin typeface="Arial"/>
                        </a:rPr>
                        <a:t>Organización de Agricultores Ecológicos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800" b="0" i="0" u="none" strike="noStrike" dirty="0">
                          <a:solidFill>
                            <a:srgbClr val="000000"/>
                          </a:solidFill>
                          <a:effectLst/>
                          <a:latin typeface="Arial"/>
                        </a:rPr>
                        <a:t>Sociedad Comercializadora “Tierra Viva” Ltda.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78.639.790-1</a:t>
                      </a:r>
                      <a:r>
                        <a:rPr lang="es-ES" sz="800" b="1" i="0" u="none" strike="noStrike">
                          <a:effectLst/>
                          <a:latin typeface="Arial"/>
                        </a:rPr>
                        <a:t> </a:t>
                      </a:r>
                      <a:endParaRPr lang="es-ES" sz="800" b="0" i="0" u="none" strike="noStrike">
                        <a:effectLst/>
                        <a:latin typeface="Arial"/>
                      </a:endParaRP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Nº 2230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30 de abril de 2008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Apícola, Fúngica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Dr. Johow 889a, Ñuñoa, </a:t>
                      </a:r>
                      <a:br>
                        <a:rPr lang="es-ES" sz="800" b="0" i="0" u="none" strike="noStrike">
                          <a:effectLst/>
                          <a:latin typeface="Arial"/>
                        </a:rPr>
                      </a:br>
                      <a:r>
                        <a:rPr lang="es-ES" sz="800" b="0" i="0" u="none" strike="noStrike">
                          <a:effectLst/>
                          <a:latin typeface="Arial"/>
                        </a:rPr>
                        <a:t>Región Metroplitana de Santiago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22">
                <a:tc>
                  <a:txBody>
                    <a:bodyPr/>
                    <a:lstStyle/>
                    <a:p>
                      <a:pPr algn="ctr" fontAlgn="ctr"/>
                      <a:r>
                        <a:rPr lang="es-ES" sz="800" b="0" i="0" u="none" strike="noStrike">
                          <a:effectLst/>
                          <a:latin typeface="Arial"/>
                        </a:rPr>
                        <a:t>O4</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Entidad de Certificación de Productos Orgánicos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rgbClr val="000000"/>
                          </a:solidFill>
                          <a:effectLst/>
                          <a:latin typeface="Arial"/>
                        </a:rPr>
                        <a:t>ARGENCERT Instituto Argentino para la Certificación y Promoción de productos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59-137610-1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N° 3568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3 de julio de 2008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Apícola,  Vinos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Agustinas 541, oficina 501, Región Metropolitana Santiago</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22">
                <a:tc>
                  <a:txBody>
                    <a:bodyPr/>
                    <a:lstStyle/>
                    <a:p>
                      <a:pPr algn="ctr" fontAlgn="ctr"/>
                      <a:r>
                        <a:rPr lang="es-ES" sz="800" b="0" i="0" u="none" strike="noStrike">
                          <a:effectLst/>
                          <a:latin typeface="Arial"/>
                        </a:rPr>
                        <a:t>O5</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effectLst/>
                          <a:latin typeface="Arial"/>
                        </a:rPr>
                        <a:t>Entidad de Certificación de Productos Orgánicos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dirty="0">
                          <a:solidFill>
                            <a:srgbClr val="000000"/>
                          </a:solidFill>
                          <a:effectLst/>
                          <a:latin typeface="Arial"/>
                        </a:rPr>
                        <a:t>CERES-</a:t>
                      </a:r>
                      <a:r>
                        <a:rPr lang="es-ES" sz="800" b="0" i="0" u="none" strike="noStrike" dirty="0" err="1">
                          <a:solidFill>
                            <a:srgbClr val="000000"/>
                          </a:solidFill>
                          <a:effectLst/>
                          <a:latin typeface="Arial"/>
                        </a:rPr>
                        <a:t>CERtification</a:t>
                      </a:r>
                      <a:r>
                        <a:rPr lang="es-ES" sz="800" b="0" i="0" u="none" strike="noStrike" dirty="0">
                          <a:solidFill>
                            <a:srgbClr val="000000"/>
                          </a:solidFill>
                          <a:effectLst/>
                          <a:latin typeface="Arial"/>
                        </a:rPr>
                        <a:t> of </a:t>
                      </a:r>
                      <a:r>
                        <a:rPr lang="es-ES" sz="800" b="0" i="0" u="none" strike="noStrike" dirty="0" err="1">
                          <a:solidFill>
                            <a:srgbClr val="000000"/>
                          </a:solidFill>
                          <a:effectLst/>
                          <a:latin typeface="Arial"/>
                        </a:rPr>
                        <a:t>Environmental</a:t>
                      </a:r>
                      <a:r>
                        <a:rPr lang="es-ES" sz="800" b="0" i="0" u="none" strike="noStrike" dirty="0">
                          <a:solidFill>
                            <a:srgbClr val="000000"/>
                          </a:solidFill>
                          <a:effectLst/>
                          <a:latin typeface="Arial"/>
                        </a:rPr>
                        <a:t> </a:t>
                      </a:r>
                      <a:r>
                        <a:rPr lang="es-ES" sz="800" b="0" i="0" u="none" strike="noStrike" dirty="0" err="1">
                          <a:solidFill>
                            <a:srgbClr val="000000"/>
                          </a:solidFill>
                          <a:effectLst/>
                          <a:latin typeface="Arial"/>
                        </a:rPr>
                        <a:t>Standards</a:t>
                      </a:r>
                      <a:r>
                        <a:rPr lang="es-ES" sz="800" b="0" i="0" u="none" strike="noStrike" dirty="0">
                          <a:solidFill>
                            <a:srgbClr val="000000"/>
                          </a:solidFill>
                          <a:effectLst/>
                          <a:latin typeface="Arial"/>
                        </a:rPr>
                        <a:t> </a:t>
                      </a:r>
                      <a:r>
                        <a:rPr lang="es-ES" sz="800" b="0" i="0" u="none" strike="noStrike" dirty="0" err="1">
                          <a:solidFill>
                            <a:srgbClr val="000000"/>
                          </a:solidFill>
                          <a:effectLst/>
                          <a:latin typeface="Arial"/>
                        </a:rPr>
                        <a:t>GmbH</a:t>
                      </a:r>
                      <a:endParaRPr lang="es-ES" sz="800" b="0" i="0" u="none" strike="noStrike" dirty="0">
                        <a:solidFill>
                          <a:srgbClr val="000000"/>
                        </a:solidFill>
                        <a:effectLst/>
                        <a:latin typeface="Arial"/>
                      </a:endParaRP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DE 814126518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N° 4502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21 de agosto de 2008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Agrícola, Apícola*, Vino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Camino Villarrica-Pucón Km. 13,5, Sector Molco - Chosco Alto, Parcela 3 B. Casilla correos 373 Pucón, Región de La Araucanía.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33">
                <a:tc>
                  <a:txBody>
                    <a:bodyPr/>
                    <a:lstStyle/>
                    <a:p>
                      <a:pPr algn="ctr" fontAlgn="ctr"/>
                      <a:r>
                        <a:rPr lang="es-ES" sz="800" b="0" i="0" u="none" strike="noStrike">
                          <a:effectLst/>
                          <a:latin typeface="Arial"/>
                        </a:rPr>
                        <a:t>O6</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a:rPr>
                        <a:t>Organización de Agricultores Ecológicos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800" b="0" i="0" u="none" strike="noStrike" dirty="0">
                          <a:solidFill>
                            <a:srgbClr val="000000"/>
                          </a:solidFill>
                          <a:effectLst/>
                          <a:latin typeface="Arial"/>
                        </a:rPr>
                        <a:t>Red de Productores Orgánicos Décima Región A.G.</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65.717.230-8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Nº 2464</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26 de abril de 2010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y Apícola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effectLst/>
                          <a:latin typeface="Arial"/>
                        </a:rPr>
                        <a:t>Lota Nº 194, Piso 2, Comuna de Puerto Montt, Región de Los Lagos.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33">
                <a:tc>
                  <a:txBody>
                    <a:bodyPr/>
                    <a:lstStyle/>
                    <a:p>
                      <a:pPr algn="ctr" fontAlgn="ctr"/>
                      <a:r>
                        <a:rPr lang="es-ES" sz="800" b="0" i="0" u="none" strike="noStrike">
                          <a:effectLst/>
                          <a:latin typeface="Arial"/>
                        </a:rPr>
                        <a:t>O7</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a:rPr>
                        <a:t>Organización de Agricultores Ecológicos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800" b="0" i="0" u="none" strike="noStrike" dirty="0">
                          <a:solidFill>
                            <a:srgbClr val="000000"/>
                          </a:solidFill>
                          <a:effectLst/>
                          <a:latin typeface="Arial"/>
                        </a:rPr>
                        <a:t>Sociedad de </a:t>
                      </a:r>
                      <a:r>
                        <a:rPr lang="es-ES" sz="800" b="0" i="0" u="none" strike="noStrike" dirty="0" smtClean="0">
                          <a:solidFill>
                            <a:srgbClr val="000000"/>
                          </a:solidFill>
                          <a:effectLst/>
                          <a:latin typeface="Arial"/>
                        </a:rPr>
                        <a:t>Agricultores </a:t>
                      </a:r>
                      <a:r>
                        <a:rPr lang="es-ES" sz="800" b="0" i="0" u="none" strike="noStrike" dirty="0">
                          <a:solidFill>
                            <a:srgbClr val="000000"/>
                          </a:solidFill>
                          <a:effectLst/>
                          <a:latin typeface="Arial"/>
                        </a:rPr>
                        <a:t>Orgánicos del Valle del Aconcagua Ltda.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76.160.206-3</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N° 7971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2 de diciembre de 2011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Agrícola</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effectLst/>
                          <a:latin typeface="Arial"/>
                        </a:rPr>
                        <a:t>El Maitén, Parcela 2 A1, Comuna de Putaendo, Región de Valparaíso.</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952">
                <a:tc>
                  <a:txBody>
                    <a:bodyPr/>
                    <a:lstStyle/>
                    <a:p>
                      <a:pPr algn="ctr" fontAlgn="ctr"/>
                      <a:r>
                        <a:rPr lang="es-ES" sz="800" b="0" i="0" u="none" strike="noStrike">
                          <a:effectLst/>
                          <a:latin typeface="Arial"/>
                        </a:rPr>
                        <a:t>O8</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a:rPr>
                        <a:t>Organización de Agricultores Ecológicos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800" b="0" i="0" u="none" strike="noStrike" dirty="0">
                          <a:solidFill>
                            <a:srgbClr val="000000"/>
                          </a:solidFill>
                          <a:effectLst/>
                          <a:latin typeface="Arial"/>
                        </a:rPr>
                        <a:t>Asociación Gremial de Productores Los Ríos Orgánico</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65.022.577-5</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N° 4290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10 de junio de 2014</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Apícola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effectLst/>
                          <a:latin typeface="Arial"/>
                        </a:rPr>
                        <a:t>Sector Rural Nassa s/n, Comuna de Paillaco, Región de Los Ríos.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23">
                <a:tc>
                  <a:txBody>
                    <a:bodyPr/>
                    <a:lstStyle/>
                    <a:p>
                      <a:pPr algn="ctr" fontAlgn="ctr"/>
                      <a:r>
                        <a:rPr lang="es-ES" sz="800" b="0" i="0" u="none" strike="noStrike">
                          <a:effectLst/>
                          <a:latin typeface="Arial"/>
                        </a:rPr>
                        <a:t>O9</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a:rPr>
                        <a:t>Organización de Agricultores Ecológicos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ES" sz="800" b="0" i="0" u="none" strike="noStrike" dirty="0">
                          <a:solidFill>
                            <a:srgbClr val="000000"/>
                          </a:solidFill>
                          <a:effectLst/>
                          <a:latin typeface="Arial"/>
                        </a:rPr>
                        <a:t>ASOCIACIÓN GREMIAL CHILÓE ORGÁNICO A.G</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65.980.300-3</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N° 1037</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_tradnl" sz="800" b="0" i="0" u="none" strike="noStrike">
                          <a:effectLst/>
                          <a:latin typeface="Arial"/>
                        </a:rPr>
                        <a:t>10 de febrero de 2015</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effectLst/>
                          <a:latin typeface="Arial"/>
                        </a:rPr>
                        <a:t>Pecuaria, Agrícola, Apícola, Fúngica y Productos procesados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err="1">
                          <a:effectLst/>
                          <a:latin typeface="Arial"/>
                        </a:rPr>
                        <a:t>Coipomó</a:t>
                      </a:r>
                      <a:r>
                        <a:rPr lang="es-ES" sz="800" b="0" i="0" u="none" strike="noStrike" dirty="0">
                          <a:effectLst/>
                          <a:latin typeface="Arial"/>
                        </a:rPr>
                        <a:t> s/n, Comuna de Ancud, Región de Los Lagos.</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uadroTexto 4"/>
          <p:cNvSpPr txBox="1"/>
          <p:nvPr/>
        </p:nvSpPr>
        <p:spPr>
          <a:xfrm>
            <a:off x="1545004" y="707078"/>
            <a:ext cx="7345314" cy="369332"/>
          </a:xfrm>
          <a:prstGeom prst="rect">
            <a:avLst/>
          </a:prstGeom>
          <a:noFill/>
        </p:spPr>
        <p:txBody>
          <a:bodyPr wrap="square" rtlCol="0">
            <a:spAutoFit/>
          </a:bodyPr>
          <a:lstStyle/>
          <a:p>
            <a:r>
              <a:rPr lang="es-ES" b="1" dirty="0" smtClean="0"/>
              <a:t>Chile: Registro </a:t>
            </a:r>
            <a:r>
              <a:rPr lang="es-ES" b="1" dirty="0"/>
              <a:t>del Sistema Nacional de Certificación Orgánica</a:t>
            </a:r>
          </a:p>
        </p:txBody>
      </p:sp>
      <p:sp>
        <p:nvSpPr>
          <p:cNvPr id="6" name="CuadroTexto 5"/>
          <p:cNvSpPr txBox="1"/>
          <p:nvPr/>
        </p:nvSpPr>
        <p:spPr>
          <a:xfrm>
            <a:off x="117840" y="5277166"/>
            <a:ext cx="6389506" cy="261610"/>
          </a:xfrm>
          <a:prstGeom prst="rect">
            <a:avLst/>
          </a:prstGeom>
          <a:noFill/>
        </p:spPr>
        <p:txBody>
          <a:bodyPr wrap="square" rtlCol="0">
            <a:spAutoFit/>
          </a:bodyPr>
          <a:lstStyle/>
          <a:p>
            <a:r>
              <a:rPr lang="es-ES" sz="1100" dirty="0" smtClean="0"/>
              <a:t>http://www.sag.cl/ambitos-de-accion/certificacion-de-productos-organicos-</a:t>
            </a:r>
            <a:r>
              <a:rPr lang="es-ES" sz="1100" dirty="0" err="1" smtClean="0"/>
              <a:t>agricolas</a:t>
            </a:r>
            <a:r>
              <a:rPr lang="es-ES" sz="1100" dirty="0" smtClean="0"/>
              <a:t> - 26 abril 2015</a:t>
            </a:r>
            <a:endParaRPr lang="es-ES" sz="1100" dirty="0"/>
          </a:p>
        </p:txBody>
      </p:sp>
      <p:pic>
        <p:nvPicPr>
          <p:cNvPr id="7" name="4 Imagen" descr="SAG_logocolor_plantill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774" y="361622"/>
            <a:ext cx="1156796" cy="9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9694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85926"/>
            <a:ext cx="8229600" cy="4357718"/>
          </a:xfrm>
        </p:spPr>
        <p:txBody>
          <a:bodyPr>
            <a:normAutofit fontScale="92500" lnSpcReduction="20000"/>
          </a:bodyPr>
          <a:lstStyle/>
          <a:p>
            <a:pPr>
              <a:buNone/>
            </a:pPr>
            <a:r>
              <a:rPr lang="es-ES" dirty="0" smtClean="0"/>
              <a:t>2.2 millones de USD en 2015 para:</a:t>
            </a:r>
          </a:p>
          <a:p>
            <a:r>
              <a:rPr lang="es-ES" sz="2400" dirty="0" smtClean="0"/>
              <a:t>Crédito para productores y procesadores orgánicos</a:t>
            </a:r>
          </a:p>
          <a:p>
            <a:r>
              <a:rPr lang="pt-BR" sz="2400" dirty="0" err="1" smtClean="0"/>
              <a:t>Asistencia</a:t>
            </a:r>
            <a:r>
              <a:rPr lang="pt-BR" sz="2400" dirty="0" smtClean="0"/>
              <a:t> Técnica y </a:t>
            </a:r>
            <a:r>
              <a:rPr lang="pt-BR" sz="2400" dirty="0" err="1" smtClean="0"/>
              <a:t>Extensión</a:t>
            </a:r>
            <a:r>
              <a:rPr lang="pt-BR" sz="2400" dirty="0" smtClean="0"/>
              <a:t> Rural (ATER) </a:t>
            </a:r>
            <a:r>
              <a:rPr lang="pt-BR" sz="2400" dirty="0" err="1" smtClean="0"/>
              <a:t>agroecológica</a:t>
            </a:r>
            <a:r>
              <a:rPr lang="pt-BR" sz="2400" dirty="0" smtClean="0"/>
              <a:t> para 75,000 </a:t>
            </a:r>
            <a:r>
              <a:rPr lang="pt-BR" sz="2400" dirty="0" err="1" smtClean="0"/>
              <a:t>familias</a:t>
            </a:r>
            <a:r>
              <a:rPr lang="pt-BR" sz="2400" dirty="0" smtClean="0"/>
              <a:t> com 50% de </a:t>
            </a:r>
            <a:r>
              <a:rPr lang="pt-BR" sz="2400" dirty="0" err="1" smtClean="0"/>
              <a:t>participación</a:t>
            </a:r>
            <a:r>
              <a:rPr lang="pt-BR" sz="2400" dirty="0" smtClean="0"/>
              <a:t> de </a:t>
            </a:r>
            <a:r>
              <a:rPr lang="pt-BR" sz="2400" dirty="0" err="1" smtClean="0"/>
              <a:t>mujeres</a:t>
            </a:r>
            <a:endParaRPr lang="pt-BR" sz="2400" dirty="0" smtClean="0"/>
          </a:p>
          <a:p>
            <a:r>
              <a:rPr lang="pt-BR" sz="2400" dirty="0" err="1" smtClean="0"/>
              <a:t>Apoyo</a:t>
            </a:r>
            <a:r>
              <a:rPr lang="pt-BR" sz="2400" dirty="0" smtClean="0"/>
              <a:t> a 30 redes de agroecología, </a:t>
            </a:r>
            <a:r>
              <a:rPr lang="pt-BR" sz="2400" dirty="0" err="1" smtClean="0"/>
              <a:t>extractivismo</a:t>
            </a:r>
            <a:r>
              <a:rPr lang="pt-BR" sz="2400" dirty="0" smtClean="0"/>
              <a:t> y </a:t>
            </a:r>
            <a:r>
              <a:rPr lang="pt-BR" sz="2400" dirty="0" err="1" smtClean="0"/>
              <a:t>producción</a:t>
            </a:r>
            <a:r>
              <a:rPr lang="pt-BR" sz="2400" dirty="0" smtClean="0"/>
              <a:t> </a:t>
            </a:r>
            <a:r>
              <a:rPr lang="pt-BR" sz="2400" dirty="0" err="1" smtClean="0"/>
              <a:t>orgánica</a:t>
            </a:r>
            <a:r>
              <a:rPr lang="pt-BR" sz="2400" dirty="0" smtClean="0"/>
              <a:t> de agricultores familiares</a:t>
            </a:r>
          </a:p>
          <a:p>
            <a:pPr>
              <a:buNone/>
            </a:pPr>
            <a:endParaRPr lang="pt-BR" dirty="0" smtClean="0"/>
          </a:p>
          <a:p>
            <a:pPr>
              <a:buNone/>
            </a:pPr>
            <a:r>
              <a:rPr lang="pt-BR" dirty="0" smtClean="0"/>
              <a:t>Programa de </a:t>
            </a:r>
            <a:r>
              <a:rPr lang="pt-BR" dirty="0" err="1" smtClean="0"/>
              <a:t>Adquisición</a:t>
            </a:r>
            <a:r>
              <a:rPr lang="pt-BR" dirty="0" smtClean="0"/>
              <a:t> de Alimentos (PAA, 1993) – </a:t>
            </a:r>
            <a:r>
              <a:rPr lang="pt-BR" dirty="0" err="1" smtClean="0"/>
              <a:t>Hambre</a:t>
            </a:r>
            <a:r>
              <a:rPr lang="pt-BR" dirty="0" smtClean="0"/>
              <a:t> </a:t>
            </a:r>
            <a:r>
              <a:rPr lang="pt-BR" dirty="0" err="1" smtClean="0"/>
              <a:t>Cero</a:t>
            </a:r>
            <a:endParaRPr lang="pt-BR" dirty="0" smtClean="0"/>
          </a:p>
          <a:p>
            <a:r>
              <a:rPr lang="pt-BR" sz="2400" dirty="0" smtClean="0"/>
              <a:t>160,000 </a:t>
            </a:r>
            <a:r>
              <a:rPr lang="pt-BR" sz="2400" dirty="0" err="1" smtClean="0"/>
              <a:t>productores</a:t>
            </a:r>
            <a:r>
              <a:rPr lang="pt-BR" sz="2400" dirty="0" smtClean="0"/>
              <a:t> beneficiados </a:t>
            </a:r>
            <a:r>
              <a:rPr lang="pt-BR" sz="2400" dirty="0" err="1" smtClean="0"/>
              <a:t>en</a:t>
            </a:r>
            <a:r>
              <a:rPr lang="pt-BR" sz="2400" dirty="0" smtClean="0"/>
              <a:t> 2011</a:t>
            </a:r>
          </a:p>
          <a:p>
            <a:r>
              <a:rPr lang="pt-BR" sz="2400" dirty="0" smtClean="0"/>
              <a:t>2,500 </a:t>
            </a:r>
            <a:r>
              <a:rPr lang="pt-BR" sz="2400" dirty="0" err="1" smtClean="0"/>
              <a:t>millones</a:t>
            </a:r>
            <a:r>
              <a:rPr lang="pt-BR" sz="2400" dirty="0" smtClean="0"/>
              <a:t> USD invertidos </a:t>
            </a:r>
            <a:r>
              <a:rPr lang="pt-BR" sz="2400" dirty="0" err="1" smtClean="0"/>
              <a:t>en</a:t>
            </a:r>
            <a:r>
              <a:rPr lang="pt-BR" sz="2400" dirty="0" smtClean="0"/>
              <a:t> </a:t>
            </a:r>
            <a:r>
              <a:rPr lang="pt-BR" sz="2400" dirty="0" err="1" smtClean="0"/>
              <a:t>los</a:t>
            </a:r>
            <a:r>
              <a:rPr lang="pt-BR" sz="2400" dirty="0" smtClean="0"/>
              <a:t> </a:t>
            </a:r>
            <a:r>
              <a:rPr lang="pt-BR" sz="2400" dirty="0" err="1" smtClean="0"/>
              <a:t>primeros</a:t>
            </a:r>
            <a:r>
              <a:rPr lang="pt-BR" sz="2400" dirty="0" smtClean="0"/>
              <a:t> 10 </a:t>
            </a:r>
            <a:r>
              <a:rPr lang="pt-BR" sz="2400" dirty="0" err="1" smtClean="0"/>
              <a:t>años</a:t>
            </a:r>
            <a:endParaRPr lang="es-ES" sz="2400" dirty="0" err="1" smtClean="0"/>
          </a:p>
          <a:p>
            <a:pPr>
              <a:buNone/>
            </a:pPr>
            <a:endParaRPr lang="es-ES" dirty="0"/>
          </a:p>
        </p:txBody>
      </p:sp>
      <p:pic>
        <p:nvPicPr>
          <p:cNvPr id="6146" name="Picture 2" descr="http://planetaorganico.com.br/site/wp-content/uploads/2014/03/logo-Brasil-Agroecologic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214291"/>
            <a:ext cx="4071966" cy="15962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8728" y="642918"/>
            <a:ext cx="6036511" cy="4643470"/>
          </a:xfrm>
          <a:prstGeom prst="rect">
            <a:avLst/>
          </a:prstGeom>
          <a:noFill/>
          <a:ln w="9525">
            <a:noFill/>
            <a:miter lim="800000"/>
            <a:headEnd/>
            <a:tailEnd/>
          </a:ln>
          <a:effectLst/>
        </p:spPr>
      </p:pic>
      <p:sp>
        <p:nvSpPr>
          <p:cNvPr id="5" name="4 CuadroTexto"/>
          <p:cNvSpPr txBox="1"/>
          <p:nvPr/>
        </p:nvSpPr>
        <p:spPr>
          <a:xfrm>
            <a:off x="1643042" y="5357826"/>
            <a:ext cx="3714776" cy="369332"/>
          </a:xfrm>
          <a:prstGeom prst="rect">
            <a:avLst/>
          </a:prstGeom>
          <a:noFill/>
        </p:spPr>
        <p:txBody>
          <a:bodyPr wrap="square" rtlCol="0">
            <a:spAutoFit/>
          </a:bodyPr>
          <a:lstStyle/>
          <a:p>
            <a:r>
              <a:rPr lang="es-ES" dirty="0" smtClean="0"/>
              <a:t>De </a:t>
            </a:r>
            <a:r>
              <a:rPr lang="es-ES" dirty="0" err="1" smtClean="0"/>
              <a:t>Medeiros</a:t>
            </a:r>
            <a:r>
              <a:rPr lang="es-ES" dirty="0" smtClean="0"/>
              <a:t>, 2013</a:t>
            </a:r>
            <a:endParaRPr lang="es-E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857916"/>
          </a:xfrm>
        </p:spPr>
        <p:txBody>
          <a:bodyPr>
            <a:normAutofit/>
          </a:bodyPr>
          <a:lstStyle/>
          <a:p>
            <a:pPr>
              <a:buNone/>
            </a:pPr>
            <a:r>
              <a:rPr lang="es-ES" sz="2600" b="1" dirty="0" smtClean="0"/>
              <a:t>La </a:t>
            </a:r>
            <a:r>
              <a:rPr lang="es-ES" sz="2600" b="1" dirty="0" err="1" smtClean="0"/>
              <a:t>insustentabilidad</a:t>
            </a:r>
            <a:r>
              <a:rPr lang="es-ES" sz="2600" b="1" dirty="0" smtClean="0"/>
              <a:t> del modelo de agricultura actual </a:t>
            </a:r>
          </a:p>
          <a:p>
            <a:r>
              <a:rPr lang="es-ES" sz="2600" dirty="0" smtClean="0"/>
              <a:t>Contaminación por plaguicidas</a:t>
            </a:r>
          </a:p>
          <a:p>
            <a:r>
              <a:rPr lang="es-ES" sz="2600" dirty="0" smtClean="0"/>
              <a:t>Resistencia creciente a los plaguicidas</a:t>
            </a:r>
          </a:p>
          <a:p>
            <a:r>
              <a:rPr lang="es-ES" sz="2600" dirty="0" smtClean="0"/>
              <a:t>Pérdida de capacidad productiva de los suelos</a:t>
            </a:r>
          </a:p>
          <a:p>
            <a:r>
              <a:rPr lang="es-ES" sz="2600" dirty="0" smtClean="0"/>
              <a:t>Deterioro de los cuerpos de aguas superficiales y subterráneas</a:t>
            </a:r>
          </a:p>
          <a:p>
            <a:r>
              <a:rPr lang="es-ES" sz="2600" dirty="0" smtClean="0"/>
              <a:t>Disminución de la eficiencia energética</a:t>
            </a:r>
          </a:p>
          <a:p>
            <a:r>
              <a:rPr lang="es-ES" sz="2600" dirty="0" smtClean="0"/>
              <a:t>Pérdida de biodiversidad: erosión genética</a:t>
            </a:r>
          </a:p>
          <a:p>
            <a:r>
              <a:rPr lang="es-ES" sz="2600" dirty="0" smtClean="0"/>
              <a:t>La erosión cultural: el costo de la “soberbia” de algunos científicos</a:t>
            </a:r>
          </a:p>
          <a:p>
            <a:r>
              <a:rPr lang="es-ES" sz="2600" dirty="0" smtClean="0"/>
              <a:t>Exclusión de los agricultores/as más pobres</a:t>
            </a:r>
          </a:p>
          <a:p>
            <a:pPr>
              <a:buNone/>
            </a:pPr>
            <a:endParaRPr lang="es-ES" sz="2000" dirty="0" smtClean="0"/>
          </a:p>
          <a:p>
            <a:pPr>
              <a:buNone/>
            </a:pPr>
            <a:r>
              <a:rPr lang="es-ES" sz="2000" dirty="0" err="1" smtClean="0"/>
              <a:t>Sarandón</a:t>
            </a:r>
            <a:r>
              <a:rPr lang="es-ES" sz="2000" dirty="0" smtClean="0"/>
              <a:t> y Flores, 2014</a:t>
            </a:r>
          </a:p>
          <a:p>
            <a:pPr>
              <a:buNone/>
            </a:pPr>
            <a:endParaRPr lang="es-ES" sz="2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1446217"/>
            <a:ext cx="9001156" cy="4054485"/>
          </a:xfrm>
        </p:spPr>
        <p:txBody>
          <a:bodyPr>
            <a:normAutofit/>
          </a:bodyPr>
          <a:lstStyle/>
          <a:p>
            <a:r>
              <a:rPr lang="es-ES" sz="2000" b="1" dirty="0" smtClean="0"/>
              <a:t>Desarrollo de cultivos “especiales” - FMPP &amp; LFPP:</a:t>
            </a:r>
            <a:r>
              <a:rPr lang="es-ES" sz="2000" dirty="0" smtClean="0"/>
              <a:t> 63 millones USD</a:t>
            </a:r>
          </a:p>
          <a:p>
            <a:r>
              <a:rPr lang="es-ES" sz="2000" b="1" dirty="0" smtClean="0"/>
              <a:t>Fondo para dar valor agregado a productos del campo – VAPG: </a:t>
            </a:r>
            <a:r>
              <a:rPr lang="es-ES" sz="2000" dirty="0" smtClean="0"/>
              <a:t>30 millones USD</a:t>
            </a:r>
          </a:p>
          <a:p>
            <a:r>
              <a:rPr lang="es-ES" sz="2000" b="1" dirty="0" smtClean="0"/>
              <a:t>Programa de Mercados de Productores y Promoción de la Alimentación Local FMPP &amp; LFPP: </a:t>
            </a:r>
            <a:r>
              <a:rPr lang="es-ES" sz="2000" dirty="0" smtClean="0"/>
              <a:t>26.6 millones USD</a:t>
            </a:r>
          </a:p>
          <a:p>
            <a:r>
              <a:rPr lang="es-ES" sz="2000" b="1" dirty="0" smtClean="0"/>
              <a:t>Investigación y extensión en agricultura orgánica – OREI: </a:t>
            </a:r>
            <a:r>
              <a:rPr lang="es-ES" sz="2000" dirty="0" smtClean="0"/>
              <a:t>17.6 millones USD</a:t>
            </a:r>
          </a:p>
          <a:p>
            <a:r>
              <a:rPr lang="es-ES" sz="2000" b="1" dirty="0" smtClean="0"/>
              <a:t>Investigación, educación y extensión para la transición a la agricultura orgánica - NIFA-RFA: </a:t>
            </a:r>
            <a:r>
              <a:rPr lang="es-ES" sz="2000" dirty="0" smtClean="0"/>
              <a:t>3.8 millones USD</a:t>
            </a:r>
          </a:p>
          <a:p>
            <a:r>
              <a:rPr lang="es-ES" sz="2000" b="1" dirty="0" smtClean="0"/>
              <a:t>Capacitación y extensión para pueblos indígenas</a:t>
            </a:r>
          </a:p>
          <a:p>
            <a:r>
              <a:rPr lang="es-ES" sz="2000" b="1" dirty="0" smtClean="0"/>
              <a:t>Capacitación y extensión para productores en mercados locales, orgánicos y con identidad territorial</a:t>
            </a:r>
          </a:p>
          <a:p>
            <a:r>
              <a:rPr lang="es-ES" sz="2000" b="1" dirty="0" smtClean="0"/>
              <a:t>Programa de energía rural – REAP: </a:t>
            </a:r>
            <a:r>
              <a:rPr lang="es-ES" sz="2000" dirty="0" smtClean="0"/>
              <a:t>hasta 500,000 USD por agricultor</a:t>
            </a:r>
          </a:p>
        </p:txBody>
      </p:sp>
      <p:sp>
        <p:nvSpPr>
          <p:cNvPr id="4" name="3 CuadroTexto"/>
          <p:cNvSpPr txBox="1"/>
          <p:nvPr/>
        </p:nvSpPr>
        <p:spPr>
          <a:xfrm>
            <a:off x="571472" y="568091"/>
            <a:ext cx="7643866" cy="646331"/>
          </a:xfrm>
          <a:prstGeom prst="rect">
            <a:avLst/>
          </a:prstGeom>
          <a:solidFill>
            <a:schemeClr val="tx1"/>
          </a:solidFill>
        </p:spPr>
        <p:txBody>
          <a:bodyPr wrap="square" rtlCol="0">
            <a:spAutoFit/>
          </a:bodyPr>
          <a:lstStyle/>
          <a:p>
            <a:r>
              <a:rPr lang="es-ES" b="1" dirty="0" smtClean="0">
                <a:solidFill>
                  <a:schemeClr val="bg1"/>
                </a:solidFill>
              </a:rPr>
              <a:t>Ejemplos de ayudas oficiales de EEUU a sus productores orgánicos, </a:t>
            </a:r>
          </a:p>
          <a:p>
            <a:r>
              <a:rPr lang="es-ES" b="1" dirty="0" smtClean="0">
                <a:solidFill>
                  <a:schemeClr val="bg1"/>
                </a:solidFill>
              </a:rPr>
              <a:t>2015-2016</a:t>
            </a:r>
            <a:endParaRPr lang="es-E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764704"/>
            <a:ext cx="8229600" cy="5361459"/>
          </a:xfrm>
        </p:spPr>
        <p:txBody>
          <a:bodyPr/>
          <a:lstStyle/>
          <a:p>
            <a:pPr marL="0" indent="0">
              <a:buNone/>
            </a:pPr>
            <a:r>
              <a:rPr lang="es-ES" b="1" dirty="0" smtClean="0"/>
              <a:t>Combatir el fraude :</a:t>
            </a:r>
          </a:p>
          <a:p>
            <a:r>
              <a:rPr lang="es-ES" sz="2400" dirty="0" smtClean="0"/>
              <a:t>Reputación dañada</a:t>
            </a:r>
            <a:endParaRPr lang="es-ES" sz="2400" dirty="0"/>
          </a:p>
          <a:p>
            <a:r>
              <a:rPr lang="es-ES" sz="2400" dirty="0" smtClean="0"/>
              <a:t>Mercado local y exportación</a:t>
            </a:r>
          </a:p>
          <a:p>
            <a:r>
              <a:rPr lang="es-ES" sz="2400" dirty="0" smtClean="0"/>
              <a:t>Uso intencional de sustancias prohibidas</a:t>
            </a:r>
          </a:p>
          <a:p>
            <a:r>
              <a:rPr lang="es-ES" sz="2400" dirty="0" smtClean="0"/>
              <a:t>Contaminación accidental</a:t>
            </a:r>
          </a:p>
          <a:p>
            <a:r>
              <a:rPr lang="es-ES" sz="2400" dirty="0" smtClean="0"/>
              <a:t>Presentar como orgánico lo que no es</a:t>
            </a:r>
          </a:p>
          <a:p>
            <a:r>
              <a:rPr lang="es-ES" sz="2400" dirty="0" smtClean="0"/>
              <a:t>La autoridad competente y las certificadoras no pueden combatir el fraude solas</a:t>
            </a:r>
          </a:p>
          <a:p>
            <a:r>
              <a:rPr lang="es-ES" sz="2400" dirty="0" smtClean="0"/>
              <a:t>Protejamos lo que costó tanto conseguir</a:t>
            </a:r>
          </a:p>
          <a:p>
            <a:r>
              <a:rPr lang="es-ES" sz="2400" dirty="0" smtClean="0"/>
              <a:t>Vayamos más allá de las normas: trabajo infantil, eficiencia de uso de agua, salud del suelo.</a:t>
            </a:r>
          </a:p>
          <a:p>
            <a:pPr marL="0" indent="0">
              <a:buNone/>
            </a:pPr>
            <a:endParaRPr lang="es-ES" dirty="0"/>
          </a:p>
        </p:txBody>
      </p:sp>
    </p:spTree>
    <p:extLst>
      <p:ext uri="{BB962C8B-B14F-4D97-AF65-F5344CB8AC3E}">
        <p14:creationId xmlns:p14="http://schemas.microsoft.com/office/powerpoint/2010/main" val="42378434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544616"/>
          </a:xfrm>
        </p:spPr>
        <p:txBody>
          <a:bodyPr>
            <a:normAutofit/>
          </a:bodyPr>
          <a:lstStyle/>
          <a:p>
            <a:pPr>
              <a:spcBef>
                <a:spcPts val="0"/>
              </a:spcBef>
              <a:buNone/>
            </a:pPr>
            <a:r>
              <a:rPr lang="es-ES" sz="2000" b="1" dirty="0" smtClean="0"/>
              <a:t>Caso de la quinua:</a:t>
            </a:r>
          </a:p>
          <a:p>
            <a:pPr>
              <a:spcBef>
                <a:spcPts val="0"/>
              </a:spcBef>
              <a:buNone/>
            </a:pPr>
            <a:endParaRPr lang="es-ES" sz="2000" b="1" dirty="0" smtClean="0"/>
          </a:p>
          <a:p>
            <a:pPr marL="0" indent="0" algn="ctr">
              <a:spcBef>
                <a:spcPts val="0"/>
              </a:spcBef>
              <a:buNone/>
            </a:pPr>
            <a:r>
              <a:rPr lang="es-ES" sz="2000" b="1" dirty="0" smtClean="0"/>
              <a:t>El cultivo salió de su ambiente y manejo tradicional</a:t>
            </a:r>
          </a:p>
          <a:p>
            <a:pPr marL="0" indent="0" algn="ctr">
              <a:spcBef>
                <a:spcPts val="0"/>
              </a:spcBef>
              <a:buNone/>
            </a:pPr>
            <a:r>
              <a:rPr lang="es-ES" sz="2000" b="1" dirty="0" smtClean="0">
                <a:solidFill>
                  <a:srgbClr val="0000FF"/>
                </a:solidFill>
                <a:latin typeface="Wingdings"/>
                <a:ea typeface="Wingdings"/>
                <a:cs typeface="Wingdings"/>
                <a:sym typeface="Wingdings"/>
              </a:rPr>
              <a:t></a:t>
            </a:r>
            <a:endParaRPr lang="es-ES" sz="2000" b="1" dirty="0" smtClean="0">
              <a:solidFill>
                <a:srgbClr val="0000FF"/>
              </a:solidFill>
            </a:endParaRPr>
          </a:p>
          <a:p>
            <a:pPr marL="0" indent="0" algn="ctr">
              <a:spcBef>
                <a:spcPts val="0"/>
              </a:spcBef>
              <a:buNone/>
            </a:pPr>
            <a:r>
              <a:rPr lang="es-ES" sz="2000" b="1" dirty="0" smtClean="0"/>
              <a:t>El monocultivo de mayor escala abrió la puerta a plagas y enfermedades</a:t>
            </a:r>
          </a:p>
          <a:p>
            <a:pPr marL="0" indent="0" algn="ctr">
              <a:spcBef>
                <a:spcPts val="0"/>
              </a:spcBef>
              <a:buNone/>
            </a:pPr>
            <a:r>
              <a:rPr lang="es-ES" sz="2000" b="1" dirty="0">
                <a:solidFill>
                  <a:srgbClr val="0000FF"/>
                </a:solidFill>
                <a:latin typeface="Wingdings"/>
                <a:ea typeface="Wingdings"/>
                <a:cs typeface="Wingdings"/>
                <a:sym typeface="Wingdings"/>
              </a:rPr>
              <a:t></a:t>
            </a:r>
            <a:endParaRPr lang="es-ES" sz="2000" b="1" dirty="0">
              <a:solidFill>
                <a:srgbClr val="0000FF"/>
              </a:solidFill>
              <a:latin typeface="Wingdings"/>
              <a:ea typeface="Wingdings"/>
              <a:cs typeface="Wingdings"/>
            </a:endParaRPr>
          </a:p>
          <a:p>
            <a:pPr marL="0" indent="0" algn="ctr">
              <a:spcBef>
                <a:spcPts val="0"/>
              </a:spcBef>
              <a:buNone/>
            </a:pPr>
            <a:r>
              <a:rPr lang="es-ES" sz="2000" b="1" dirty="0" smtClean="0"/>
              <a:t>Abuso de plaguicidas</a:t>
            </a:r>
          </a:p>
          <a:p>
            <a:pPr marL="0" indent="0" algn="ctr">
              <a:spcBef>
                <a:spcPts val="0"/>
              </a:spcBef>
              <a:buNone/>
            </a:pPr>
            <a:r>
              <a:rPr lang="es-ES" sz="2000" b="1" dirty="0">
                <a:solidFill>
                  <a:srgbClr val="0000FF"/>
                </a:solidFill>
                <a:latin typeface="Wingdings"/>
                <a:ea typeface="Wingdings"/>
                <a:cs typeface="Wingdings"/>
                <a:sym typeface="Wingdings"/>
              </a:rPr>
              <a:t></a:t>
            </a:r>
            <a:endParaRPr lang="es-ES" sz="2000" b="1" dirty="0">
              <a:solidFill>
                <a:srgbClr val="0000FF"/>
              </a:solidFill>
              <a:latin typeface="Wingdings"/>
              <a:ea typeface="Wingdings"/>
              <a:cs typeface="Wingdings"/>
            </a:endParaRPr>
          </a:p>
          <a:p>
            <a:pPr marL="0" indent="0" algn="ctr">
              <a:spcBef>
                <a:spcPts val="0"/>
              </a:spcBef>
              <a:buNone/>
            </a:pPr>
            <a:r>
              <a:rPr lang="es-ES" sz="2000" b="1" dirty="0" smtClean="0"/>
              <a:t>Residuos de plaguicidas en la quinua</a:t>
            </a:r>
          </a:p>
          <a:p>
            <a:pPr marL="0" indent="0" algn="ctr">
              <a:spcBef>
                <a:spcPts val="0"/>
              </a:spcBef>
              <a:buNone/>
            </a:pPr>
            <a:r>
              <a:rPr lang="es-ES" sz="2000" b="1" dirty="0">
                <a:solidFill>
                  <a:srgbClr val="0000FF"/>
                </a:solidFill>
                <a:latin typeface="Wingdings"/>
                <a:ea typeface="Wingdings"/>
                <a:cs typeface="Wingdings"/>
                <a:sym typeface="Wingdings"/>
              </a:rPr>
              <a:t></a:t>
            </a:r>
            <a:endParaRPr lang="es-ES" sz="2000" b="1" dirty="0">
              <a:solidFill>
                <a:srgbClr val="0000FF"/>
              </a:solidFill>
              <a:latin typeface="Wingdings"/>
              <a:ea typeface="Wingdings"/>
              <a:cs typeface="Wingdings"/>
            </a:endParaRPr>
          </a:p>
          <a:p>
            <a:pPr marL="0" indent="0" algn="ctr">
              <a:spcBef>
                <a:spcPts val="0"/>
              </a:spcBef>
              <a:buNone/>
            </a:pPr>
            <a:r>
              <a:rPr lang="es-ES" sz="2000" b="1" dirty="0" smtClean="0"/>
              <a:t>Embarques rechazados o devueltos</a:t>
            </a:r>
          </a:p>
          <a:p>
            <a:pPr marL="0" indent="0" algn="ctr">
              <a:spcBef>
                <a:spcPts val="0"/>
              </a:spcBef>
              <a:buNone/>
            </a:pPr>
            <a:r>
              <a:rPr lang="es-ES" sz="2000" b="1" dirty="0">
                <a:solidFill>
                  <a:srgbClr val="0000FF"/>
                </a:solidFill>
                <a:latin typeface="Wingdings"/>
                <a:ea typeface="Wingdings"/>
                <a:cs typeface="Wingdings"/>
                <a:sym typeface="Wingdings"/>
              </a:rPr>
              <a:t></a:t>
            </a:r>
            <a:endParaRPr lang="es-ES" sz="2000" b="1" dirty="0">
              <a:solidFill>
                <a:srgbClr val="0000FF"/>
              </a:solidFill>
              <a:latin typeface="Wingdings"/>
              <a:ea typeface="Wingdings"/>
              <a:cs typeface="Wingdings"/>
            </a:endParaRPr>
          </a:p>
          <a:p>
            <a:pPr marL="0" indent="0" algn="ctr">
              <a:spcBef>
                <a:spcPts val="0"/>
              </a:spcBef>
              <a:buNone/>
            </a:pPr>
            <a:r>
              <a:rPr lang="es-ES" sz="2000" b="1" dirty="0" smtClean="0"/>
              <a:t>Desprestigio de la quinua peruana</a:t>
            </a:r>
          </a:p>
          <a:p>
            <a:pPr marL="0" indent="0" algn="ctr">
              <a:spcBef>
                <a:spcPts val="0"/>
              </a:spcBef>
              <a:buNone/>
            </a:pPr>
            <a:r>
              <a:rPr lang="es-ES" sz="2000" b="1" dirty="0">
                <a:solidFill>
                  <a:srgbClr val="0000FF"/>
                </a:solidFill>
                <a:latin typeface="Wingdings"/>
                <a:ea typeface="Wingdings"/>
                <a:cs typeface="Wingdings"/>
                <a:sym typeface="Wingdings"/>
              </a:rPr>
              <a:t></a:t>
            </a:r>
            <a:endParaRPr lang="es-ES" sz="2000" b="1" dirty="0">
              <a:solidFill>
                <a:srgbClr val="0000FF"/>
              </a:solidFill>
              <a:latin typeface="Wingdings"/>
              <a:ea typeface="Wingdings"/>
              <a:cs typeface="Wingdings"/>
            </a:endParaRPr>
          </a:p>
          <a:p>
            <a:pPr marL="0" indent="0" algn="ctr">
              <a:spcBef>
                <a:spcPts val="0"/>
              </a:spcBef>
              <a:buNone/>
            </a:pPr>
            <a:r>
              <a:rPr lang="es-ES" sz="2000" b="1" dirty="0" smtClean="0"/>
              <a:t>La quinua con residuos de plaguicidas que no se puede vender a europeos </a:t>
            </a:r>
          </a:p>
          <a:p>
            <a:pPr marL="0" indent="0" algn="ctr">
              <a:spcBef>
                <a:spcPts val="0"/>
              </a:spcBef>
              <a:buNone/>
            </a:pPr>
            <a:r>
              <a:rPr lang="es-ES" sz="2000" b="1" dirty="0" smtClean="0"/>
              <a:t>o norteamericanos es vendida a...NOSOTROS</a:t>
            </a:r>
            <a:endParaRPr lang="es-ES" sz="2000" b="1" dirty="0"/>
          </a:p>
        </p:txBody>
      </p:sp>
    </p:spTree>
    <p:extLst>
      <p:ext uri="{BB962C8B-B14F-4D97-AF65-F5344CB8AC3E}">
        <p14:creationId xmlns:p14="http://schemas.microsoft.com/office/powerpoint/2010/main" val="35384922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Alianza del Pacífico</a:t>
            </a:r>
            <a:br>
              <a:rPr lang="es-ES" sz="2800" b="1" dirty="0" smtClean="0"/>
            </a:br>
            <a:r>
              <a:rPr lang="es-ES" sz="2800" b="1" dirty="0" smtClean="0"/>
              <a:t>¿Campeones mundiales en orgánicos y </a:t>
            </a:r>
            <a:r>
              <a:rPr lang="es-ES" sz="2800" b="1" dirty="0" err="1" smtClean="0"/>
              <a:t>biocomercio</a:t>
            </a:r>
            <a:r>
              <a:rPr lang="es-ES" sz="2800" b="1" dirty="0" smtClean="0"/>
              <a:t>?</a:t>
            </a:r>
            <a:endParaRPr lang="es-ES" sz="2800" b="1" dirty="0"/>
          </a:p>
        </p:txBody>
      </p:sp>
      <p:pic>
        <p:nvPicPr>
          <p:cNvPr id="4" name="Marcador de contenido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57200" y="1783357"/>
            <a:ext cx="8229600" cy="4525963"/>
          </a:xfrm>
        </p:spPr>
      </p:pic>
      <p:sp>
        <p:nvSpPr>
          <p:cNvPr id="3" name="CuadroTexto 2"/>
          <p:cNvSpPr txBox="1"/>
          <p:nvPr/>
        </p:nvSpPr>
        <p:spPr>
          <a:xfrm>
            <a:off x="539552" y="5877272"/>
            <a:ext cx="7992888" cy="646331"/>
          </a:xfrm>
          <a:prstGeom prst="rect">
            <a:avLst/>
          </a:prstGeom>
          <a:noFill/>
        </p:spPr>
        <p:txBody>
          <a:bodyPr wrap="square" rtlCol="0">
            <a:spAutoFit/>
          </a:bodyPr>
          <a:lstStyle/>
          <a:p>
            <a:r>
              <a:rPr lang="es-ES" dirty="0" smtClean="0"/>
              <a:t>Chile ya empezó con la equivalencia UE, seguirá Colombia ... </a:t>
            </a:r>
          </a:p>
          <a:p>
            <a:r>
              <a:rPr lang="es-ES" dirty="0" smtClean="0"/>
              <a:t>Nadie nos debe parar si nos lo proponemos.</a:t>
            </a:r>
            <a:endParaRPr lang="es-ES" dirty="0"/>
          </a:p>
        </p:txBody>
      </p:sp>
    </p:spTree>
    <p:extLst>
      <p:ext uri="{BB962C8B-B14F-4D97-AF65-F5344CB8AC3E}">
        <p14:creationId xmlns:p14="http://schemas.microsoft.com/office/powerpoint/2010/main" val="29410454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rcRect l="-3938" r="-3938"/>
          <a:stretch>
            <a:fillRect/>
          </a:stretch>
        </p:blipFill>
        <p:spPr>
          <a:xfrm>
            <a:off x="25151" y="1423143"/>
            <a:ext cx="5616453" cy="3806057"/>
          </a:xfr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08104" y="1124744"/>
            <a:ext cx="3345926" cy="4248472"/>
          </a:xfrm>
          <a:prstGeom prst="rect">
            <a:avLst/>
          </a:prstGeom>
        </p:spPr>
      </p:pic>
      <p:sp>
        <p:nvSpPr>
          <p:cNvPr id="6" name="CuadroTexto 5"/>
          <p:cNvSpPr txBox="1"/>
          <p:nvPr/>
        </p:nvSpPr>
        <p:spPr>
          <a:xfrm>
            <a:off x="539552" y="5805264"/>
            <a:ext cx="4392488" cy="369332"/>
          </a:xfrm>
          <a:prstGeom prst="rect">
            <a:avLst/>
          </a:prstGeom>
          <a:noFill/>
        </p:spPr>
        <p:txBody>
          <a:bodyPr wrap="square" rtlCol="0">
            <a:spAutoFit/>
          </a:bodyPr>
          <a:lstStyle/>
          <a:p>
            <a:r>
              <a:rPr lang="es-ES" dirty="0" smtClean="0"/>
              <a:t>Muchas gracias</a:t>
            </a:r>
            <a:endParaRPr lang="es-ES" dirty="0"/>
          </a:p>
        </p:txBody>
      </p:sp>
    </p:spTree>
    <p:extLst>
      <p:ext uri="{BB962C8B-B14F-4D97-AF65-F5344CB8AC3E}">
        <p14:creationId xmlns:p14="http://schemas.microsoft.com/office/powerpoint/2010/main" val="3683288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descr="DTR_No_12_Berdegue_y_otros.pdf"/>
          <p:cNvPicPr>
            <a:picLocks noGrp="1" noChangeAspect="1"/>
          </p:cNvPicPr>
          <p:nvPr>
            <p:ph idx="1"/>
          </p:nvPr>
        </p:nvPicPr>
        <p:blipFill>
          <a:blip r:embed="rId2" cstate="email">
            <a:extLst>
              <a:ext uri="{28A0092B-C50C-407E-A947-70E740481C1C}">
                <a14:useLocalDpi xmlns:a14="http://schemas.microsoft.com/office/drawing/2010/main"/>
              </a:ext>
            </a:extLst>
          </a:blip>
          <a:srcRect l="9264" t="35791" r="6947" b="23264"/>
          <a:stretch>
            <a:fillRect/>
          </a:stretch>
        </p:blipFill>
        <p:spPr>
          <a:xfrm>
            <a:off x="609600" y="533400"/>
            <a:ext cx="7924800" cy="5011738"/>
          </a:xfrm>
          <a:solidFill>
            <a:schemeClr val="bg1"/>
          </a:solidFill>
        </p:spPr>
      </p:pic>
      <p:sp>
        <p:nvSpPr>
          <p:cNvPr id="40963" name="TextBox 5"/>
          <p:cNvSpPr txBox="1">
            <a:spLocks noChangeArrowheads="1"/>
          </p:cNvSpPr>
          <p:nvPr/>
        </p:nvSpPr>
        <p:spPr bwMode="auto">
          <a:xfrm>
            <a:off x="533400" y="5559425"/>
            <a:ext cx="3284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PE" sz="1400">
                <a:solidFill>
                  <a:srgbClr val="FFFFFF"/>
                </a:solidFill>
                <a:latin typeface="Calibri" charset="0"/>
              </a:rPr>
              <a:t>RIMISP, 2008</a:t>
            </a:r>
          </a:p>
        </p:txBody>
      </p:sp>
    </p:spTree>
    <p:extLst>
      <p:ext uri="{BB962C8B-B14F-4D97-AF65-F5344CB8AC3E}">
        <p14:creationId xmlns:p14="http://schemas.microsoft.com/office/powerpoint/2010/main" val="28028520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s-PE">
              <a:latin typeface="Calibri" charset="0"/>
              <a:ea typeface="ＭＳ Ｐゴシック" charset="0"/>
              <a:cs typeface="ＭＳ Ｐゴシック" charset="0"/>
            </a:endParaRPr>
          </a:p>
        </p:txBody>
      </p:sp>
      <p:pic>
        <p:nvPicPr>
          <p:cNvPr id="40963" name="Content Placeholder 3" descr="Acosta y Rodriguez 2005 En busca de la agric familiar en AL.pdf"/>
          <p:cNvPicPr>
            <a:picLocks noGrp="1" noChangeAspect="1"/>
          </p:cNvPicPr>
          <p:nvPr>
            <p:ph idx="1"/>
          </p:nvPr>
        </p:nvPicPr>
        <p:blipFill>
          <a:blip r:embed="rId2" cstate="email">
            <a:extLst>
              <a:ext uri="{28A0092B-C50C-407E-A947-70E740481C1C}">
                <a14:useLocalDpi xmlns:a14="http://schemas.microsoft.com/office/drawing/2010/main"/>
              </a:ext>
            </a:extLst>
          </a:blip>
          <a:srcRect l="17865" t="63123" r="11909" b="12625"/>
          <a:stretch>
            <a:fillRect/>
          </a:stretch>
        </p:blipFill>
        <p:spPr>
          <a:xfrm>
            <a:off x="838200" y="687388"/>
            <a:ext cx="7010400" cy="3425825"/>
          </a:xfrm>
          <a:solidFill>
            <a:schemeClr val="bg1"/>
          </a:solidFill>
        </p:spPr>
      </p:pic>
      <p:pic>
        <p:nvPicPr>
          <p:cNvPr id="40964" name="Content Placeholder 3" descr="Acosta y Rodriguez 2005 En busca de la agric familiar en AL.pdf"/>
          <p:cNvPicPr>
            <a:picLocks noChangeAspect="1"/>
          </p:cNvPicPr>
          <p:nvPr/>
        </p:nvPicPr>
        <p:blipFill>
          <a:blip r:embed="rId3" cstate="email">
            <a:extLst>
              <a:ext uri="{28A0092B-C50C-407E-A947-70E740481C1C}">
                <a14:useLocalDpi xmlns:a14="http://schemas.microsoft.com/office/drawing/2010/main"/>
              </a:ext>
            </a:extLst>
          </a:blip>
          <a:srcRect l="17865" t="12625" r="13101" b="75748"/>
          <a:stretch>
            <a:fillRect/>
          </a:stretch>
        </p:blipFill>
        <p:spPr bwMode="auto">
          <a:xfrm>
            <a:off x="838200" y="4114800"/>
            <a:ext cx="7010400" cy="1671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5791200"/>
            <a:ext cx="2514600" cy="307975"/>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PE" sz="1400">
                <a:latin typeface="Calibri" charset="0"/>
              </a:rPr>
              <a:t>Acosta y Rodriguez, 2005</a:t>
            </a:r>
          </a:p>
        </p:txBody>
      </p:sp>
    </p:spTree>
    <p:extLst>
      <p:ext uri="{BB962C8B-B14F-4D97-AF65-F5344CB8AC3E}">
        <p14:creationId xmlns:p14="http://schemas.microsoft.com/office/powerpoint/2010/main" val="3280920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3" descr="Screen shot 2011-05-02 at 7.21.51 AM.png"/>
          <p:cNvPicPr>
            <a:picLocks noGrp="1" noChangeAspect="1"/>
          </p:cNvPicPr>
          <p:nvPr>
            <p:ph idx="1"/>
          </p:nvPr>
        </p:nvPicPr>
        <p:blipFill>
          <a:blip r:embed="rId2" cstate="email">
            <a:extLst>
              <a:ext uri="{28A0092B-C50C-407E-A947-70E740481C1C}">
                <a14:useLocalDpi xmlns:a14="http://schemas.microsoft.com/office/drawing/2010/main"/>
              </a:ext>
            </a:extLst>
          </a:blip>
          <a:srcRect l="-44426" r="-44426"/>
          <a:stretch>
            <a:fillRect/>
          </a:stretch>
        </p:blipFill>
        <p:spPr>
          <a:xfrm>
            <a:off x="-468313" y="274638"/>
            <a:ext cx="10475913" cy="5761037"/>
          </a:xfrm>
        </p:spPr>
      </p:pic>
      <p:sp>
        <p:nvSpPr>
          <p:cNvPr id="56322" name="Title 1"/>
          <p:cNvSpPr>
            <a:spLocks noGrp="1"/>
          </p:cNvSpPr>
          <p:nvPr>
            <p:ph type="title"/>
          </p:nvPr>
        </p:nvSpPr>
        <p:spPr>
          <a:xfrm>
            <a:off x="2006884" y="6035675"/>
            <a:ext cx="1954838" cy="314055"/>
          </a:xfrm>
        </p:spPr>
        <p:txBody>
          <a:bodyPr>
            <a:normAutofit/>
          </a:bodyPr>
          <a:lstStyle/>
          <a:p>
            <a:pPr algn="l"/>
            <a:r>
              <a:rPr lang="en-US" sz="1200" dirty="0">
                <a:solidFill>
                  <a:srgbClr val="000000"/>
                </a:solidFill>
                <a:latin typeface="Calibri" charset="0"/>
                <a:ea typeface="ＭＳ Ｐゴシック" charset="0"/>
                <a:cs typeface="ＭＳ Ｐゴシック" charset="0"/>
              </a:rPr>
              <a:t>CEPES, </a:t>
            </a:r>
            <a:r>
              <a:rPr lang="en-US" sz="1200" dirty="0" err="1">
                <a:solidFill>
                  <a:srgbClr val="000000"/>
                </a:solidFill>
                <a:latin typeface="Calibri" charset="0"/>
                <a:ea typeface="ＭＳ Ｐゴシック" charset="0"/>
                <a:cs typeface="ＭＳ Ｐゴシック" charset="0"/>
              </a:rPr>
              <a:t>Intermon</a:t>
            </a:r>
            <a:r>
              <a:rPr lang="en-US" sz="1200" dirty="0">
                <a:solidFill>
                  <a:srgbClr val="000000"/>
                </a:solidFill>
                <a:latin typeface="Calibri" charset="0"/>
                <a:ea typeface="ＭＳ Ｐゴシック" charset="0"/>
                <a:cs typeface="ＭＳ Ｐゴシック" charset="0"/>
              </a:rPr>
              <a:t>-Oxfam</a:t>
            </a:r>
          </a:p>
        </p:txBody>
      </p:sp>
    </p:spTree>
    <p:extLst>
      <p:ext uri="{BB962C8B-B14F-4D97-AF65-F5344CB8AC3E}">
        <p14:creationId xmlns:p14="http://schemas.microsoft.com/office/powerpoint/2010/main" val="4213185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fe femenin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765175"/>
            <a:ext cx="8856662"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708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p:spPr>
        <p:txBody>
          <a:bodyPr>
            <a:noAutofit/>
          </a:bodyPr>
          <a:lstStyle/>
          <a:p>
            <a:pPr>
              <a:buNone/>
            </a:pPr>
            <a:r>
              <a:rPr lang="es-ES" sz="2600" b="1" dirty="0" smtClean="0"/>
              <a:t>Agricultura orgánica</a:t>
            </a:r>
            <a:r>
              <a:rPr lang="es-ES" sz="2600" dirty="0" smtClean="0"/>
              <a:t>:     </a:t>
            </a:r>
          </a:p>
          <a:p>
            <a:pPr>
              <a:buNone/>
            </a:pPr>
            <a:r>
              <a:rPr lang="es-ES" sz="2600" dirty="0" smtClean="0"/>
              <a:t>La agricultura orgánica es un sistema de producción que mantiene y mejora la salud de los suelos, los ecosistemas y las personas. </a:t>
            </a:r>
          </a:p>
          <a:p>
            <a:pPr>
              <a:buNone/>
            </a:pPr>
            <a:r>
              <a:rPr lang="es-ES" sz="2600" dirty="0" smtClean="0"/>
              <a:t>Se basa fundamentalmente en los procesos ecológicos, la biodiversidad y los ciclos adaptados a las condiciones locales, sin usar insumos que tengan efectos adversos. </a:t>
            </a:r>
          </a:p>
          <a:p>
            <a:pPr>
              <a:buNone/>
            </a:pPr>
            <a:r>
              <a:rPr lang="es-ES" sz="2600" dirty="0" smtClean="0"/>
              <a:t>La agricultura orgánica combina tradición, innovación y ciencia para favorecer el medio ambiente que compartimos y promover relaciones justas y una buena calidad de vida para todos los que participan en ella.</a:t>
            </a:r>
          </a:p>
          <a:p>
            <a:pPr>
              <a:buNone/>
            </a:pPr>
            <a:r>
              <a:rPr lang="es-ES" sz="2600" dirty="0" smtClean="0"/>
              <a:t>     </a:t>
            </a:r>
          </a:p>
          <a:p>
            <a:pPr>
              <a:buNone/>
            </a:pPr>
            <a:r>
              <a:rPr lang="es-ES" sz="2000" dirty="0" smtClean="0"/>
              <a:t>IFOAM</a:t>
            </a:r>
            <a:endParaRPr lang="es-ES" sz="20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2304</TotalTime>
  <Words>1884</Words>
  <Application>Microsoft Macintosh PowerPoint</Application>
  <PresentationFormat>Presentación en pantalla (4:3)</PresentationFormat>
  <Paragraphs>301</Paragraphs>
  <Slides>44</Slides>
  <Notes>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Agricultura orgánica ¿para qué? Mercados y más</vt:lpstr>
      <vt:lpstr>Presentación de PowerPoint</vt:lpstr>
      <vt:lpstr>Presentación de PowerPoint</vt:lpstr>
      <vt:lpstr>Presentación de PowerPoint</vt:lpstr>
      <vt:lpstr>Presentación de PowerPoint</vt:lpstr>
      <vt:lpstr>Presentación de PowerPoint</vt:lpstr>
      <vt:lpstr>CEPES, Intermon-Oxfam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Growth of the organic agricultural land 1999-2012</vt:lpstr>
      <vt:lpstr>Presentación de PowerPoint</vt:lpstr>
      <vt:lpstr>Presentación de PowerPoint</vt:lpstr>
      <vt:lpstr>The ten countries with the largest numbers of organic producers 2012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Alianza del Pacífico ¿Campeones mundiales en orgánicos y biocomercio?</vt:lpstr>
      <vt:lpstr>Presentación de PowerPoint</vt:lpstr>
    </vt:vector>
  </TitlesOfParts>
  <Company>unalm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poder de la agroecología  para dinamizar campo y ciudad</dc:title>
  <dc:creator>HuertoPc</dc:creator>
  <cp:lastModifiedBy>Roberto Ugas</cp:lastModifiedBy>
  <cp:revision>100</cp:revision>
  <dcterms:created xsi:type="dcterms:W3CDTF">2016-02-16T16:51:03Z</dcterms:created>
  <dcterms:modified xsi:type="dcterms:W3CDTF">2016-07-27T18:45:06Z</dcterms:modified>
</cp:coreProperties>
</file>