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28"/>
  </p:notesMasterIdLst>
  <p:handoutMasterIdLst>
    <p:handoutMasterId r:id="rId29"/>
  </p:handoutMasterIdLst>
  <p:sldIdLst>
    <p:sldId id="256" r:id="rId6"/>
    <p:sldId id="306" r:id="rId7"/>
    <p:sldId id="307" r:id="rId8"/>
    <p:sldId id="309" r:id="rId9"/>
    <p:sldId id="310" r:id="rId10"/>
    <p:sldId id="258" r:id="rId11"/>
    <p:sldId id="313" r:id="rId12"/>
    <p:sldId id="314" r:id="rId13"/>
    <p:sldId id="262" r:id="rId14"/>
    <p:sldId id="319" r:id="rId15"/>
    <p:sldId id="264" r:id="rId16"/>
    <p:sldId id="282" r:id="rId17"/>
    <p:sldId id="284" r:id="rId18"/>
    <p:sldId id="315" r:id="rId19"/>
    <p:sldId id="285" r:id="rId20"/>
    <p:sldId id="286" r:id="rId21"/>
    <p:sldId id="288" r:id="rId22"/>
    <p:sldId id="317" r:id="rId23"/>
    <p:sldId id="318" r:id="rId24"/>
    <p:sldId id="321" r:id="rId25"/>
    <p:sldId id="265" r:id="rId26"/>
    <p:sldId id="320" r:id="rId27"/>
  </p:sldIdLst>
  <p:sldSz cx="9144000" cy="6858000" type="screen4x3"/>
  <p:notesSz cx="6797675" cy="99282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911"/>
    <a:srgbClr val="235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D31B3-01AF-4098-8EC5-968C40530D2E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E74F1-777C-43D1-B82B-B67D139069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169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AD690-BA2E-4211-B5E0-8DB707D4DEA6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5301C-2859-4904-BA9E-4A28037272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159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C300786-00C4-45FA-9D84-724D1CCFBE22}" type="slidenum">
              <a:rPr lang="es-CO" altLang="es-CO">
                <a:solidFill>
                  <a:prstClr val="black"/>
                </a:solidFill>
              </a:rPr>
              <a:pPr eaLnBrk="1" hangingPunct="1"/>
              <a:t>10</a:t>
            </a:fld>
            <a:endParaRPr lang="es-CO" alt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6103793-0C0D-4860-A303-23E88DFDAC27}" type="slidenum">
              <a:rPr lang="es-CO" altLang="es-CO">
                <a:solidFill>
                  <a:prstClr val="black"/>
                </a:solidFill>
              </a:rPr>
              <a:pPr eaLnBrk="1" hangingPunct="1"/>
              <a:t>13</a:t>
            </a:fld>
            <a:endParaRPr lang="es-CO" alt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1F900B0-E3D1-4B40-9CB6-D42630063E3D}" type="slidenum">
              <a:rPr lang="es-CO" altLang="es-CO">
                <a:solidFill>
                  <a:prstClr val="black"/>
                </a:solidFill>
              </a:rPr>
              <a:pPr eaLnBrk="1" hangingPunct="1"/>
              <a:t>15</a:t>
            </a:fld>
            <a:endParaRPr lang="es-CO" alt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1BF0C68-33D8-4C46-BBAC-4C08F6E35EDC}" type="slidenum">
              <a:rPr lang="es-CO" altLang="es-CO">
                <a:solidFill>
                  <a:prstClr val="black"/>
                </a:solidFill>
              </a:rPr>
              <a:pPr eaLnBrk="1" hangingPunct="1"/>
              <a:t>16</a:t>
            </a:fld>
            <a:endParaRPr lang="es-CO" alt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16B97057-C5A7-4A35-9A04-D148FD714221}" type="slidenum">
              <a:rPr lang="es-CO" altLang="es-CO">
                <a:solidFill>
                  <a:prstClr val="black"/>
                </a:solidFill>
              </a:rPr>
              <a:pPr eaLnBrk="1" hangingPunct="1"/>
              <a:t>17</a:t>
            </a:fld>
            <a:endParaRPr lang="es-CO" alt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A190038B-5DA2-486E-8546-101DFB69AEC2}" type="slidenum">
              <a:rPr lang="es-CO" altLang="es-CO">
                <a:solidFill>
                  <a:prstClr val="black"/>
                </a:solidFill>
              </a:rPr>
              <a:pPr eaLnBrk="1" hangingPunct="1"/>
              <a:t>18</a:t>
            </a:fld>
            <a:endParaRPr lang="es-CO" alt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D24A75A-6DFC-476C-838B-DC37D46C6075}" type="slidenum">
              <a:rPr lang="es-CO" altLang="es-CO">
                <a:solidFill>
                  <a:prstClr val="black"/>
                </a:solidFill>
              </a:rPr>
              <a:pPr eaLnBrk="1" hangingPunct="1"/>
              <a:t>19</a:t>
            </a:fld>
            <a:endParaRPr lang="es-CO" altLang="es-C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015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298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39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6"/>
          <p:cNvGrpSpPr>
            <a:grpSpLocks/>
          </p:cNvGrpSpPr>
          <p:nvPr userDrawn="1"/>
        </p:nvGrpSpPr>
        <p:grpSpPr bwMode="auto">
          <a:xfrm>
            <a:off x="7648575" y="312738"/>
            <a:ext cx="1201738" cy="490537"/>
            <a:chOff x="4878132" y="361051"/>
            <a:chExt cx="1200784" cy="489560"/>
          </a:xfrm>
        </p:grpSpPr>
        <p:grpSp>
          <p:nvGrpSpPr>
            <p:cNvPr id="5" name="Agrupar 7"/>
            <p:cNvGrpSpPr>
              <a:grpSpLocks/>
            </p:cNvGrpSpPr>
            <p:nvPr/>
          </p:nvGrpSpPr>
          <p:grpSpPr bwMode="auto">
            <a:xfrm>
              <a:off x="4878132" y="361051"/>
              <a:ext cx="307962" cy="439583"/>
              <a:chOff x="2935651" y="393105"/>
              <a:chExt cx="417629" cy="596121"/>
            </a:xfrm>
          </p:grpSpPr>
          <p:grpSp>
            <p:nvGrpSpPr>
              <p:cNvPr id="8" name="Agrupar 10"/>
              <p:cNvGrpSpPr>
                <a:grpSpLocks/>
              </p:cNvGrpSpPr>
              <p:nvPr/>
            </p:nvGrpSpPr>
            <p:grpSpPr bwMode="auto">
              <a:xfrm>
                <a:off x="2935651" y="393105"/>
                <a:ext cx="347212" cy="594872"/>
                <a:chOff x="3188029" y="1250855"/>
                <a:chExt cx="347212" cy="594872"/>
              </a:xfrm>
            </p:grpSpPr>
            <p:sp>
              <p:nvSpPr>
                <p:cNvPr id="12" name="Rectángulo redondeado 14"/>
                <p:cNvSpPr/>
                <p:nvPr/>
              </p:nvSpPr>
              <p:spPr>
                <a:xfrm>
                  <a:off x="3209540" y="1394806"/>
                  <a:ext cx="294702" cy="375994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Rectángulo 15"/>
                <p:cNvSpPr/>
                <p:nvPr/>
              </p:nvSpPr>
              <p:spPr>
                <a:xfrm>
                  <a:off x="3188029" y="1250855"/>
                  <a:ext cx="316213" cy="399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s-E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Rectángulo 16"/>
                <p:cNvSpPr/>
                <p:nvPr/>
              </p:nvSpPr>
              <p:spPr>
                <a:xfrm>
                  <a:off x="3314945" y="1594620"/>
                  <a:ext cx="219413" cy="2084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>
                    <a:defRPr/>
                  </a:pPr>
                  <a:endParaRPr lang="es-E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Rectángulo redondeado 11"/>
              <p:cNvSpPr/>
              <p:nvPr/>
            </p:nvSpPr>
            <p:spPr>
              <a:xfrm>
                <a:off x="2957162" y="532759"/>
                <a:ext cx="296853" cy="305091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ángulo 12"/>
              <p:cNvSpPr/>
              <p:nvPr/>
            </p:nvSpPr>
            <p:spPr>
              <a:xfrm>
                <a:off x="2957162" y="708938"/>
                <a:ext cx="116160" cy="12891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s-ES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Rectángulo 13"/>
              <p:cNvSpPr/>
              <p:nvPr/>
            </p:nvSpPr>
            <p:spPr>
              <a:xfrm>
                <a:off x="3060415" y="506976"/>
                <a:ext cx="292550" cy="481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CuadroTexto 8"/>
            <p:cNvSpPr txBox="1"/>
            <p:nvPr/>
          </p:nvSpPr>
          <p:spPr>
            <a:xfrm>
              <a:off x="4919374" y="380063"/>
              <a:ext cx="1159542" cy="3073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s-ES" sz="1400" b="1" spc="-150" dirty="0">
                  <a:solidFill>
                    <a:prstClr val="black"/>
                  </a:solidFill>
                  <a:latin typeface="Century Gothic"/>
                  <a:ea typeface="MS PGothic" pitchFamily="34" charset="-128"/>
                  <a:cs typeface="Century Gothic"/>
                </a:rPr>
                <a:t>PROSPERIDAD</a:t>
              </a:r>
            </a:p>
          </p:txBody>
        </p:sp>
        <p:sp>
          <p:nvSpPr>
            <p:cNvPr id="7" name="CuadroTexto 9"/>
            <p:cNvSpPr txBox="1"/>
            <p:nvPr/>
          </p:nvSpPr>
          <p:spPr>
            <a:xfrm>
              <a:off x="4919374" y="543249"/>
              <a:ext cx="1108782" cy="3073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s-ES" sz="1400" b="1" spc="-150" dirty="0">
                  <a:solidFill>
                    <a:prstClr val="black"/>
                  </a:solidFill>
                  <a:latin typeface="Century Gothic"/>
                  <a:ea typeface="MS PGothic" pitchFamily="34" charset="-128"/>
                  <a:cs typeface="Century Gothic"/>
                </a:rPr>
                <a:t>PARA TODOS</a:t>
              </a:r>
            </a:p>
          </p:txBody>
        </p:sp>
      </p:grpSp>
      <p:grpSp>
        <p:nvGrpSpPr>
          <p:cNvPr id="15" name="Agrupar 17"/>
          <p:cNvGrpSpPr>
            <a:grpSpLocks/>
          </p:cNvGrpSpPr>
          <p:nvPr userDrawn="1"/>
        </p:nvGrpSpPr>
        <p:grpSpPr bwMode="auto">
          <a:xfrm>
            <a:off x="269875" y="14288"/>
            <a:ext cx="1989138" cy="1198562"/>
            <a:chOff x="251362" y="1116131"/>
            <a:chExt cx="1993363" cy="1200329"/>
          </a:xfrm>
        </p:grpSpPr>
        <p:sp>
          <p:nvSpPr>
            <p:cNvPr id="16" name="CuadroTexto 18"/>
            <p:cNvSpPr txBox="1"/>
            <p:nvPr/>
          </p:nvSpPr>
          <p:spPr>
            <a:xfrm>
              <a:off x="356360" y="1116131"/>
              <a:ext cx="1056339" cy="1200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>
                <a:defRPr/>
              </a:pPr>
              <a:r>
                <a:rPr lang="es-ES" sz="7200" spc="-300" dirty="0">
                  <a:solidFill>
                    <a:srgbClr val="427730"/>
                  </a:solidFill>
                  <a:latin typeface="Trebuchet MS Bold"/>
                  <a:ea typeface="MS PGothic" pitchFamily="34" charset="-128"/>
                  <a:cs typeface="Trebuchet MS Bold"/>
                </a:rPr>
                <a:t>ca</a:t>
              </a:r>
            </a:p>
          </p:txBody>
        </p:sp>
        <p:sp>
          <p:nvSpPr>
            <p:cNvPr id="17" name="Rectángulo 19"/>
            <p:cNvSpPr/>
            <p:nvPr/>
          </p:nvSpPr>
          <p:spPr>
            <a:xfrm>
              <a:off x="346814" y="1608982"/>
              <a:ext cx="74771" cy="473772"/>
            </a:xfrm>
            <a:prstGeom prst="rect">
              <a:avLst/>
            </a:prstGeom>
            <a:solidFill>
              <a:srgbClr val="42773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srgbClr val="427730"/>
                </a:solidFill>
              </a:endParaRPr>
            </a:p>
          </p:txBody>
        </p:sp>
        <p:sp>
          <p:nvSpPr>
            <p:cNvPr id="18" name="Elipse 20"/>
            <p:cNvSpPr/>
            <p:nvPr/>
          </p:nvSpPr>
          <p:spPr>
            <a:xfrm>
              <a:off x="340451" y="1477024"/>
              <a:ext cx="87498" cy="85851"/>
            </a:xfrm>
            <a:prstGeom prst="ellipse">
              <a:avLst/>
            </a:prstGeom>
            <a:solidFill>
              <a:srgbClr val="42773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19" name="CuadroTexto 21"/>
            <p:cNvSpPr txBox="1">
              <a:spLocks noChangeArrowheads="1"/>
            </p:cNvSpPr>
            <p:nvPr/>
          </p:nvSpPr>
          <p:spPr bwMode="auto">
            <a:xfrm>
              <a:off x="251362" y="2082754"/>
              <a:ext cx="1971091" cy="230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900" smtClean="0">
                  <a:solidFill>
                    <a:srgbClr val="427730"/>
                  </a:solidFill>
                  <a:latin typeface="Trebuchet MS Bold" pitchFamily="-84" charset="0"/>
                </a:rPr>
                <a:t>Instituto Colombiano Agropecuario</a:t>
              </a:r>
            </a:p>
          </p:txBody>
        </p:sp>
        <p:pic>
          <p:nvPicPr>
            <p:cNvPr id="20" name="Imagen 22" descr="campoIC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079" y="1160670"/>
              <a:ext cx="1181646" cy="799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Imagen 23" descr="Cenefa01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2488"/>
            <a:ext cx="91440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Agrupar 24"/>
          <p:cNvGrpSpPr>
            <a:grpSpLocks/>
          </p:cNvGrpSpPr>
          <p:nvPr userDrawn="1"/>
        </p:nvGrpSpPr>
        <p:grpSpPr bwMode="auto">
          <a:xfrm>
            <a:off x="4706938" y="358775"/>
            <a:ext cx="2379662" cy="415925"/>
            <a:chOff x="4707385" y="279458"/>
            <a:chExt cx="2379572" cy="414995"/>
          </a:xfrm>
        </p:grpSpPr>
        <p:grpSp>
          <p:nvGrpSpPr>
            <p:cNvPr id="23" name="Agrupar 25"/>
            <p:cNvGrpSpPr>
              <a:grpSpLocks/>
            </p:cNvGrpSpPr>
            <p:nvPr/>
          </p:nvGrpSpPr>
          <p:grpSpPr bwMode="auto">
            <a:xfrm>
              <a:off x="4707385" y="279458"/>
              <a:ext cx="1662734" cy="414995"/>
              <a:chOff x="2815732" y="482057"/>
              <a:chExt cx="1662734" cy="414995"/>
            </a:xfrm>
          </p:grpSpPr>
          <p:sp>
            <p:nvSpPr>
              <p:cNvPr id="25" name="Rectángulo redondeado 27"/>
              <p:cNvSpPr/>
              <p:nvPr/>
            </p:nvSpPr>
            <p:spPr>
              <a:xfrm>
                <a:off x="3264977" y="488393"/>
                <a:ext cx="1212804" cy="408659"/>
              </a:xfrm>
              <a:prstGeom prst="roundRect">
                <a:avLst/>
              </a:prstGeom>
              <a:solidFill>
                <a:srgbClr val="42773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>
                  <a:defRPr/>
                </a:pPr>
                <a:endParaRPr lang="es-E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CuadroTexto 28"/>
              <p:cNvSpPr txBox="1">
                <a:spLocks noChangeArrowheads="1"/>
              </p:cNvSpPr>
              <p:nvPr/>
            </p:nvSpPr>
            <p:spPr bwMode="auto">
              <a:xfrm>
                <a:off x="3257040" y="505817"/>
                <a:ext cx="930240" cy="36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800" b="1" smtClean="0">
                    <a:solidFill>
                      <a:prstClr val="white"/>
                    </a:solidFill>
                    <a:latin typeface="Century Gothic" pitchFamily="34" charset="0"/>
                  </a:rPr>
                  <a:t>MinAgricultura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500" smtClean="0">
                    <a:solidFill>
                      <a:prstClr val="white"/>
                    </a:solidFill>
                    <a:latin typeface="Century Gothic" pitchFamily="34" charset="0"/>
                  </a:rPr>
                  <a:t>Ministerio de Agricultura</a:t>
                </a:r>
              </a:p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z="500" smtClean="0">
                    <a:solidFill>
                      <a:prstClr val="white"/>
                    </a:solidFill>
                    <a:latin typeface="Century Gothic" pitchFamily="34" charset="0"/>
                  </a:rPr>
                  <a:t>y Desarrollo Rural</a:t>
                </a:r>
              </a:p>
            </p:txBody>
          </p:sp>
          <p:pic>
            <p:nvPicPr>
              <p:cNvPr id="27" name="Imagen 29" descr="EscudoC0L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5732" y="482057"/>
                <a:ext cx="392840" cy="39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Imagen 26" descr="100anio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10" y="301799"/>
              <a:ext cx="648047" cy="37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0" i="0">
                <a:latin typeface="Trebuchet MS Bold"/>
                <a:cs typeface="Trebuchet MS Bold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83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7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417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94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4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9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798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39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572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D302-81C9-4252-9EB2-D859C7C8F101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FCF8-9BB9-4E33-AFEF-FC06A77E455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18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Clic para editar título</a:t>
            </a:r>
            <a:endParaRPr lang="es-ES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Haga clic para modificar el estilo de texto del patrón</a:t>
            </a:r>
          </a:p>
          <a:p>
            <a:pPr lvl="1"/>
            <a:r>
              <a:rPr lang="es-ES_tradnl" altLang="es-CO" smtClean="0"/>
              <a:t>Segundo nivel</a:t>
            </a:r>
          </a:p>
          <a:p>
            <a:pPr lvl="2"/>
            <a:r>
              <a:rPr lang="es-ES_tradnl" altLang="es-CO" smtClean="0"/>
              <a:t>Tercer nivel</a:t>
            </a:r>
          </a:p>
          <a:p>
            <a:pPr lvl="3"/>
            <a:r>
              <a:rPr lang="es-ES_tradnl" altLang="es-CO" smtClean="0"/>
              <a:t>Cuarto nivel</a:t>
            </a:r>
          </a:p>
          <a:p>
            <a:pPr lvl="4"/>
            <a:r>
              <a:rPr lang="es-ES_tradnl" altLang="es-CO" smtClean="0"/>
              <a:t>Quinto nivel</a:t>
            </a:r>
            <a:endParaRPr lang="es-ES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B86DE8E-2E77-4D4B-AB94-D8B882741618}" type="datetimeFigureOut">
              <a:rPr lang="es-E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27/07/2016</a:t>
            </a:fld>
            <a:endParaRPr lang="es-ES">
              <a:ea typeface="MS PGothic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457200"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C4F313B-72B5-4B53-B4AF-FF784B9FE665}" type="slidenum">
              <a:rPr lang="es-E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002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3031" y="1137139"/>
            <a:ext cx="7772400" cy="1001225"/>
          </a:xfrm>
        </p:spPr>
        <p:txBody>
          <a:bodyPr>
            <a:normAutofit/>
          </a:bodyPr>
          <a:lstStyle/>
          <a:p>
            <a:r>
              <a:rPr lang="es-CO" sz="32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PRUEBAS DE EFICACIA EN BIOINSUMOS DE USO AGRÍCOLA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9892" y="4745217"/>
            <a:ext cx="6858000" cy="1655762"/>
          </a:xfrm>
        </p:spPr>
        <p:txBody>
          <a:bodyPr>
            <a:normAutofit fontScale="47500" lnSpcReduction="20000"/>
          </a:bodyPr>
          <a:lstStyle/>
          <a:p>
            <a:r>
              <a:rPr lang="es-ES" b="1" dirty="0" smtClean="0">
                <a:solidFill>
                  <a:srgbClr val="006C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b="1" dirty="0">
              <a:solidFill>
                <a:srgbClr val="006C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CO" sz="2900" b="1" dirty="0">
                <a:ln w="1905"/>
                <a:solidFill>
                  <a:srgbClr val="1169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ROBERTO GALINDO ALVAREZ</a:t>
            </a:r>
          </a:p>
          <a:p>
            <a:pPr algn="r"/>
            <a:r>
              <a:rPr lang="es-CO" sz="29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Técnico de Inocuidad e Insumos Agrícolas</a:t>
            </a:r>
          </a:p>
          <a:p>
            <a:pPr algn="r"/>
            <a:r>
              <a:rPr lang="es-CO" sz="29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Ingeniero Agrónomo</a:t>
            </a:r>
          </a:p>
          <a:p>
            <a:pPr algn="r"/>
            <a:r>
              <a:rPr lang="es-CO" sz="29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Sc. Fitopatología.</a:t>
            </a:r>
          </a:p>
          <a:p>
            <a:pPr algn="r"/>
            <a:r>
              <a:rPr lang="es-CO" sz="29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Sc. Protección Vegetal.</a:t>
            </a:r>
          </a:p>
          <a:p>
            <a:endParaRPr lang="es-CO" dirty="0"/>
          </a:p>
        </p:txBody>
      </p:sp>
      <p:pic>
        <p:nvPicPr>
          <p:cNvPr id="4" name="Picture 2" descr="C:\Users\fabiola.moreno\Documents\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0"/>
          <a:stretch/>
        </p:blipFill>
        <p:spPr bwMode="auto">
          <a:xfrm>
            <a:off x="2591915" y="2284891"/>
            <a:ext cx="4076700" cy="24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1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334626" y="502634"/>
            <a:ext cx="836612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smtClean="0">
                <a:solidFill>
                  <a:srgbClr val="59A432"/>
                </a:solidFill>
                <a:latin typeface="Arial Black" pitchFamily="34" charset="0"/>
              </a:rPr>
              <a:t>VARIABLES </a:t>
            </a:r>
            <a:r>
              <a:rPr lang="es-CO" altLang="es-CO" sz="2400" dirty="0" smtClean="0">
                <a:solidFill>
                  <a:srgbClr val="59A432"/>
                </a:solidFill>
                <a:latin typeface="Arial Black" pitchFamily="34" charset="0"/>
              </a:rPr>
              <a:t>QUE SE PUEDEN EVALUAR PARA LOS INOCULANTES: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dirty="0" smtClean="0">
              <a:solidFill>
                <a:srgbClr val="59A432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PESOS H</a:t>
            </a:r>
            <a:r>
              <a:rPr lang="cs-CZ" altLang="es-CO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</a:t>
            </a:r>
            <a:r>
              <a:rPr lang="es-CO" altLang="es-CO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MEDOS Y/O SECOS: 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Raíz, Tallo, Hoja.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2400" dirty="0" smtClean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O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</a:t>
            </a:r>
            <a:r>
              <a:rPr lang="es-CO" altLang="es-CO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 FOLIAR: 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Bacterias Fijadoras N</a:t>
            </a:r>
            <a:r>
              <a:rPr lang="es-CO" altLang="es-CO" sz="2400" baseline="-25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tanto simbióticas como asimbióticas.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CO" altLang="es-CO" sz="2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NODULACI</a:t>
            </a:r>
            <a:r>
              <a:rPr lang="is-IS" altLang="es-CO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</a:t>
            </a:r>
            <a:r>
              <a:rPr lang="es-CO" altLang="es-CO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(No. de Nódulos efectivos o viables “</a:t>
            </a:r>
            <a:r>
              <a:rPr lang="es-CO" altLang="ja-JP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Rosados</a:t>
            </a:r>
            <a:r>
              <a:rPr lang="ja-JP" altLang="es-CO" sz="2400" dirty="0" smtClean="0">
                <a:solidFill>
                  <a:srgbClr val="59A43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s-CO" altLang="ja-JP" sz="24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</a:t>
            </a:r>
            <a:r>
              <a:rPr lang="es-CO" altLang="ja-JP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Solo para b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acterias simbióticas, Ej. </a:t>
            </a:r>
            <a:r>
              <a:rPr lang="es-CO" altLang="es-CO" sz="2400" i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Rhizobium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altLang="es-CO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spp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Llenado 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Grano, Rendimiento o Número de  Frutos por planta: Para microorganismos </a:t>
            </a:r>
            <a:r>
              <a:rPr lang="es-CO" altLang="es-CO" sz="2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solubilizadores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P</a:t>
            </a:r>
            <a:r>
              <a:rPr lang="es-CO" altLang="es-CO" sz="2400" baseline="-25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CO" altLang="es-CO" sz="2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O" altLang="es-CO" sz="2400" b="1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25" name="Picture 4" descr="http://ecoplexity.org/files/n_fixing_nodules_s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57" y="5303948"/>
            <a:ext cx="2173287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7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98988" y="1197465"/>
            <a:ext cx="7886700" cy="901791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116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PRODUCTOS BIOQUÍMICOS</a:t>
            </a:r>
            <a:endParaRPr lang="es-CO" sz="3200" b="1" dirty="0">
              <a:solidFill>
                <a:srgbClr val="1169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28650" y="2192215"/>
            <a:ext cx="8119940" cy="4232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FEROMONAS SEXUALES:</a:t>
            </a:r>
          </a:p>
          <a:p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Feromonas de Atracción se deben trabajar para eficacia con el sistema de trampas, para conteo de los individuos atraídos por la 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feromona.</a:t>
            </a:r>
            <a:endParaRPr lang="es-CO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testigo 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las 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trampas sin feromonas.</a:t>
            </a:r>
          </a:p>
          <a:p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Feromonas de dispersión, por 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Naturaleza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deben 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evaluarse por 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reducción de daño versus 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supuesto 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daño también.     </a:t>
            </a:r>
            <a:endParaRPr lang="es-CO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Resultado de imagen para feromonas rhyncol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28" name="Picture 4" descr="http://www.novachaco.com/data/fotos2/275562597_PICU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98172"/>
            <a:ext cx="2019837" cy="15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57480" y="5975683"/>
            <a:ext cx="139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Picudo del algodón.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57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ubtítulo"/>
          <p:cNvSpPr>
            <a:spLocks noGrp="1"/>
          </p:cNvSpPr>
          <p:nvPr>
            <p:ph type="subTitle" idx="1"/>
          </p:nvPr>
        </p:nvSpPr>
        <p:spPr>
          <a:xfrm>
            <a:off x="163513" y="2189163"/>
            <a:ext cx="8980487" cy="2800767"/>
          </a:xfrm>
        </p:spPr>
        <p:txBody>
          <a:bodyPr>
            <a:spAutoFit/>
          </a:bodyPr>
          <a:lstStyle/>
          <a:p>
            <a:r>
              <a:rPr lang="es-CO" altLang="es-CO" sz="4400" b="1" dirty="0" smtClean="0">
                <a:solidFill>
                  <a:srgbClr val="59A432"/>
                </a:solidFill>
                <a:latin typeface="Arial Black" pitchFamily="34" charset="0"/>
                <a:cs typeface="Arial" pitchFamily="34" charset="0"/>
              </a:rPr>
              <a:t>PRUEBAS DE EFICACIA AGRONÓMICA (FINES DE REGISTRO O AMPLIACIONES DE USO) </a:t>
            </a:r>
          </a:p>
        </p:txBody>
      </p:sp>
    </p:spTree>
    <p:extLst>
      <p:ext uri="{BB962C8B-B14F-4D97-AF65-F5344CB8AC3E}">
        <p14:creationId xmlns:p14="http://schemas.microsoft.com/office/powerpoint/2010/main" val="34170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333374" y="1509713"/>
            <a:ext cx="798512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smtClean="0">
                <a:solidFill>
                  <a:srgbClr val="59A432"/>
                </a:solidFill>
                <a:latin typeface="Arial Black" pitchFamily="34" charset="0"/>
              </a:rPr>
              <a:t>ARTÍCULO 8.  RESOLUCIÓN 698/2011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2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vez aprobado, el protocolo tendrá una </a:t>
            </a:r>
            <a:r>
              <a:rPr lang="es-CO" altLang="es-CO" sz="24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vigencia de tres (3) años, 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término durante el cual debe realizar la prueba de ensayo de eficacia en </a:t>
            </a:r>
            <a:r>
              <a:rPr lang="es-CO" altLang="es-CO" sz="24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(2) zonas agroecológicas diferentes.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ICA emitirá concepto de eficacia agronómica </a:t>
            </a:r>
            <a:r>
              <a:rPr lang="es-CO" altLang="es-CO" sz="24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aprobado o  rechazado </a:t>
            </a:r>
            <a:r>
              <a:rPr lang="es-CO" altLang="es-CO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según corresponda y se dejará una copia al interesado. Cuando el concepto sea aprobado, el interesado debe registrar el producto dentro del año siguiente al desarrollo del ensayo de eficacia.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6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898601"/>
            <a:ext cx="7175499" cy="46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3 Subtítulo"/>
          <p:cNvSpPr>
            <a:spLocks noGrp="1"/>
          </p:cNvSpPr>
          <p:nvPr>
            <p:ph type="subTitle" idx="1"/>
          </p:nvPr>
        </p:nvSpPr>
        <p:spPr>
          <a:xfrm>
            <a:off x="165100" y="1211263"/>
            <a:ext cx="8674100" cy="584775"/>
          </a:xfr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CO" altLang="es-CO" sz="3200" b="1" dirty="0" smtClean="0">
                <a:solidFill>
                  <a:srgbClr val="59A432"/>
                </a:solidFill>
                <a:latin typeface="Arial Black" pitchFamily="34" charset="0"/>
                <a:cs typeface="Arial" pitchFamily="34" charset="0"/>
              </a:rPr>
              <a:t>Ruta de proceso de protocolo</a:t>
            </a:r>
            <a:endParaRPr lang="es-CO" altLang="es-CO" sz="3200" b="1" dirty="0" smtClean="0">
              <a:solidFill>
                <a:srgbClr val="59A432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CuadroTexto"/>
          <p:cNvSpPr txBox="1">
            <a:spLocks noChangeArrowheads="1"/>
          </p:cNvSpPr>
          <p:nvPr/>
        </p:nvSpPr>
        <p:spPr bwMode="auto">
          <a:xfrm>
            <a:off x="244475" y="1241425"/>
            <a:ext cx="868045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400" b="1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ASPECTOS </a:t>
            </a:r>
            <a:r>
              <a:rPr lang="es-CO" altLang="es-CO" sz="2400" b="1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CONSIDERAR EN EL PROTOCOLO DE PRUEBA DE EFICACIA</a:t>
            </a:r>
            <a:r>
              <a:rPr lang="es-CO" altLang="es-CO" sz="20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2000" dirty="0" smtClean="0">
              <a:solidFill>
                <a:srgbClr val="42773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2000" b="1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 DE LA PRUEBA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O" altLang="es-CO" sz="2000" b="1" dirty="0" smtClean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2000" b="1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Marco teórico o revisión de literatura; Reseña del problema; 	Justificación.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2000" b="1" dirty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 DE LA PRUEBA </a:t>
            </a:r>
            <a:endParaRPr lang="es-ES" altLang="es-CO" sz="2000" b="1" dirty="0" smtClean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2000" dirty="0">
              <a:solidFill>
                <a:srgbClr val="42773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2000" b="1" dirty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SELECCIÓN DEL CULTIVO Y CULTIVAR</a:t>
            </a:r>
            <a:endParaRPr lang="es-CO" altLang="es-CO" sz="2000" dirty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Mencionar </a:t>
            </a:r>
            <a:r>
              <a:rPr lang="es-ES" altLang="es-CO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cultivo y cuando sea posible el cultivar o variedad</a:t>
            </a:r>
            <a:r>
              <a:rPr lang="es-ES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2000" dirty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2000" b="1" dirty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IDENTIFICACIÓN DEL AGENTE NOCIVO (ORGANISMO PLAGA O PATÓGENO) OBJETO DE CONTROL</a:t>
            </a:r>
            <a:endParaRPr lang="es-CO" altLang="es-CO" sz="2000" dirty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CO" alt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CuadroTexto"/>
          <p:cNvSpPr txBox="1">
            <a:spLocks noChangeArrowheads="1"/>
          </p:cNvSpPr>
          <p:nvPr/>
        </p:nvSpPr>
        <p:spPr bwMode="auto">
          <a:xfrm>
            <a:off x="244475" y="1241425"/>
            <a:ext cx="86804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20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BIOLOGÍA </a:t>
            </a:r>
            <a:r>
              <a:rPr lang="es-ES" altLang="es-CO" sz="20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PATÓGENO U ORGANISMO PLAGA OBJETO DE CONTROL (SI APLICA)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O" sz="2000" dirty="0" smtClean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2000" dirty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 GENERAL DEL AGENTE DE CONTROL, INOCULANTE BIOLÓGICO O PRODUCTO QUE SE VA A </a:t>
            </a:r>
            <a:r>
              <a:rPr lang="es-ES" altLang="es-CO" sz="20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PROBAR</a:t>
            </a:r>
            <a:endParaRPr lang="es-ES" altLang="es-CO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s-ES" altLang="es-CO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 referenciar la información del agente de control biológico o producto que se va a probar (composición, propiedades físico-químicas y los aditivos de la formulación, si la hay).</a:t>
            </a:r>
            <a:endParaRPr lang="es-CO" altLang="es-CO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CO" altLang="es-CO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2000" dirty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UBICACIÓN GEOGRÁFICA Y CARACTERÍSTICAS AGROECOLÓGICAS DE LA ZONA DONDE SE VA A REALIZAR LA PRUEBA </a:t>
            </a:r>
            <a:endParaRPr lang="es-ES" altLang="es-CO" sz="2000" dirty="0" smtClean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ES" altLang="es-CO" sz="2000" dirty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altLang="es-CO" sz="2000" dirty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MATERIALES Y CONDICIONES DE LA </a:t>
            </a:r>
            <a:r>
              <a:rPr lang="es-ES" altLang="es-CO" sz="2000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PRUEBA</a:t>
            </a:r>
            <a:r>
              <a:rPr lang="es-ES" altLang="es-CO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s-CO" altLang="es-CO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área seleccionada para la prueba debe ser representativa de las condiciones correspondientes al uso comercial que se planea realizar con el agente de control, inoculante biológico o producto que se va a probar</a:t>
            </a:r>
            <a:r>
              <a:rPr lang="es-ES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O" altLang="es-CO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CuadroTexto"/>
          <p:cNvSpPr txBox="1">
            <a:spLocks noChangeArrowheads="1"/>
          </p:cNvSpPr>
          <p:nvPr/>
        </p:nvSpPr>
        <p:spPr bwMode="auto">
          <a:xfrm>
            <a:off x="92075" y="2075332"/>
            <a:ext cx="86804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Establecer </a:t>
            </a: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tipo de diseño experimental se que va a emplear en la prueba, el cual debe permitir una evaluación estadística y significativa acorde al objetivo planteado, indicando:</a:t>
            </a:r>
            <a:endParaRPr 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 de tratamientos </a:t>
            </a: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incluir un testigo o tratamiento no tratado).</a:t>
            </a:r>
            <a:endParaRPr 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 de </a:t>
            </a: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repeticiones, cuando sea estrictamente necesario y la eficacia no se demuestre sin esta </a:t>
            </a:r>
            <a:r>
              <a:rPr lang="es-ES" sz="2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comparacón</a:t>
            </a: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Tamaño de las parcelas. </a:t>
            </a:r>
            <a:endParaRPr 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Variables a evaluar (ejemplo: mortalidad, porcentaje de </a:t>
            </a: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parasitismo, </a:t>
            </a: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peso fresco, longitud raíz, entre otros,).</a:t>
            </a:r>
            <a:endParaRPr 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Análisis estadístico. </a:t>
            </a:r>
            <a:endParaRPr lang="es-ES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defTabSz="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Testigo comercial no puede ser de síntesis química, por lo cual no es obligatorio si no existe.</a:t>
            </a:r>
            <a:endParaRPr 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6 Título"/>
          <p:cNvSpPr txBox="1">
            <a:spLocks/>
          </p:cNvSpPr>
          <p:nvPr/>
        </p:nvSpPr>
        <p:spPr bwMode="auto">
          <a:xfrm>
            <a:off x="698988" y="1301750"/>
            <a:ext cx="7886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0" i="0" kern="1200">
                <a:solidFill>
                  <a:schemeClr val="tx1"/>
                </a:solidFill>
                <a:latin typeface="Trebuchet MS Bold"/>
                <a:ea typeface="MS PGothic" pitchFamily="34" charset="-128"/>
                <a:cs typeface="Trebuchet MS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s-CO" sz="3200" b="1" dirty="0" smtClean="0">
                <a:solidFill>
                  <a:srgbClr val="116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DISEÑO EXPERIMENTAL</a:t>
            </a:r>
            <a:endParaRPr lang="es-CO" sz="3200" b="1" dirty="0">
              <a:solidFill>
                <a:srgbClr val="1169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CuadroTexto"/>
          <p:cNvSpPr txBox="1">
            <a:spLocks noChangeArrowheads="1"/>
          </p:cNvSpPr>
          <p:nvPr/>
        </p:nvSpPr>
        <p:spPr bwMode="auto">
          <a:xfrm>
            <a:off x="244475" y="1241425"/>
            <a:ext cx="868045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srgbClr val="759E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DISEÑO </a:t>
            </a:r>
            <a:r>
              <a:rPr lang="es-CO" altLang="es-CO" sz="2000" dirty="0" smtClean="0">
                <a:solidFill>
                  <a:srgbClr val="759E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EXPERIMENTAL: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O" alt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Completamente al Azar     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Bloques Completamente al Azar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Factorial 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O" alt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determinar Diferencias Significativas:  Siempre se debe formular la </a:t>
            </a:r>
            <a:r>
              <a:rPr lang="es-CO" altLang="es-CO" sz="2000" dirty="0" smtClean="0">
                <a:solidFill>
                  <a:srgbClr val="729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 </a:t>
            </a: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la </a:t>
            </a:r>
            <a:r>
              <a:rPr lang="es-CO" altLang="es-CO" sz="2000" dirty="0" smtClean="0">
                <a:solidFill>
                  <a:srgbClr val="729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</a:t>
            </a:r>
            <a:r>
              <a:rPr lang="es-CO" altLang="es-CO" sz="2000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un </a:t>
            </a:r>
            <a:r>
              <a:rPr lang="el-GR" altLang="es-CO" sz="2000" dirty="0" smtClean="0">
                <a:solidFill>
                  <a:srgbClr val="729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</a:t>
            </a:r>
            <a:r>
              <a:rPr lang="es-ES" altLang="es-CO" sz="2000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  <a:r>
              <a:rPr lang="es-CO" altLang="es-CO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CO" sz="2000" dirty="0" smtClean="0">
                <a:solidFill>
                  <a:srgbClr val="729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0.05</a:t>
            </a:r>
            <a:r>
              <a:rPr lang="es-ES" altLang="es-CO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(evitar cometer error tipo II que es acertar H</a:t>
            </a: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s-ES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s-CO" alt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O" alt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srgbClr val="759E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TENER EN CUENTA: 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es-CO" altLang="es-CO" sz="2000" dirty="0" smtClean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poder aplicar una prueba de ANOVA se deben probar  los supuestos de Normalidad en los datos H.V. y la aditividad.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CO" altLang="es-CO" sz="2000" dirty="0" smtClean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no se cumplen algunos de los supuestos se pueden hacer transformaciones (pero hay perdida de información biológica)  o utilizar estadística no paramétrica.</a:t>
            </a: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CO" altLang="es-CO" sz="1600" dirty="0" smtClean="0">
              <a:solidFill>
                <a:srgbClr val="009900"/>
              </a:solidFill>
              <a:latin typeface="Arial Black" pitchFamily="34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 smtClean="0">
                <a:solidFill>
                  <a:srgbClr val="009900"/>
                </a:solidFill>
                <a:latin typeface="Arial Black" pitchFamily="34" charset="0"/>
              </a:rPr>
              <a:t> 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2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CuadroTexto"/>
          <p:cNvSpPr txBox="1">
            <a:spLocks noChangeArrowheads="1"/>
          </p:cNvSpPr>
          <p:nvPr/>
        </p:nvSpPr>
        <p:spPr bwMode="auto">
          <a:xfrm>
            <a:off x="244475" y="1241425"/>
            <a:ext cx="868045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</a:t>
            </a: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  realizada la prueba de ANOVA se puede utilizar pruebas de comparación múltiple para determinar  diferencias entre los tratamientos, o a su vez determinar cual es el mas diferente de todos  por medio de: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s-CO" alt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TUKEY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DUNNET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CONTRASTES ORTOGONALES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s-CO" altLang="es-CO" sz="2000" dirty="0" smtClean="0">
              <a:solidFill>
                <a:srgbClr val="00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deben utilizar mínimo </a:t>
            </a:r>
            <a:r>
              <a:rPr lang="es-CO" altLang="es-CO" sz="2000" dirty="0" smtClean="0">
                <a:solidFill>
                  <a:srgbClr val="729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5T X 4R </a:t>
            </a: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viceversa para soportar  los </a:t>
            </a:r>
            <a:r>
              <a:rPr lang="es-CO" altLang="es-CO" sz="2000" dirty="0" smtClean="0">
                <a:solidFill>
                  <a:srgbClr val="729A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G.L (T-1 X R-1= G.L)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s-CO" altLang="es-CO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recomienda utilizar los siguientes T: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20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Bioinsumo a evaluar D1 (T1)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Bioinsumo a evaluar D2 (T2)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Bioinsumo a evaluar D3 (T3)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Testigo Comercial (T4)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20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Testigo Absoluto (T5</a:t>
            </a:r>
            <a:r>
              <a:rPr lang="es-CO" altLang="es-CO" sz="2000" dirty="0" smtClean="0">
                <a:solidFill>
                  <a:srgbClr val="42773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(Si lo hay)</a:t>
            </a:r>
            <a:endParaRPr lang="es-CO" altLang="es-CO" sz="2000" dirty="0" smtClean="0">
              <a:solidFill>
                <a:srgbClr val="42773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CO" altLang="es-CO" sz="1600" dirty="0" smtClean="0">
                <a:solidFill>
                  <a:srgbClr val="009900"/>
                </a:solidFill>
                <a:latin typeface="Arial Black" pitchFamily="34" charset="0"/>
              </a:rPr>
              <a:t>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2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</a:pPr>
            <a:endParaRPr lang="es-CO" altLang="es-CO" sz="1200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467544" y="1773238"/>
            <a:ext cx="8352928" cy="4248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CO" sz="2200" dirty="0" smtClean="0">
              <a:latin typeface="Arial Black" pitchFamily="34" charset="0"/>
              <a:ea typeface="ＭＳ Ｐゴシック" pitchFamily="34" charset="-128"/>
            </a:endParaRPr>
          </a:p>
          <a:p>
            <a:pPr algn="ctr">
              <a:defRPr/>
            </a:pPr>
            <a:r>
              <a:rPr lang="es-CO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 </a:t>
            </a:r>
            <a:r>
              <a:rPr lang="es-C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PROPÓSITOS DEL </a:t>
            </a:r>
            <a:r>
              <a:rPr lang="es-CO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ICA CON EL REGISTRO DE LOS BIOINSUMOS </a:t>
            </a:r>
            <a:r>
              <a:rPr lang="es-C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ALCANZAR UN MAYOR GRADO </a:t>
            </a:r>
          </a:p>
          <a:p>
            <a:pPr algn="ctr">
              <a:defRPr/>
            </a:pPr>
            <a:r>
              <a:rPr lang="es-CO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SEGURIDAD ALIMENTARIA MEDIANTE:</a:t>
            </a:r>
          </a:p>
          <a:p>
            <a:pPr algn="ctr">
              <a:defRPr/>
            </a:pPr>
            <a:endParaRPr lang="es-CO" sz="22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s-CO" sz="22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s-CO" sz="22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s-CO" sz="22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s-CO" sz="2200" dirty="0">
              <a:solidFill>
                <a:srgbClr val="008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ja-JP" altLang="es-CO" sz="2200" dirty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“</a:t>
            </a:r>
            <a:r>
              <a:rPr lang="es-CO" altLang="ja-JP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LO QUE SE REQUIERE LA APLICACIÓN EFICAZ DE LOS BIOINSUMOS MINIMIZANDO RIESGOS PARA LA SALUD HUMANA, LA SANIDAD AGROPECUARIA Y EL AMBIENTE</a:t>
            </a:r>
            <a:r>
              <a:rPr lang="ja-JP" altLang="es-CO" sz="2200" dirty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”</a:t>
            </a:r>
            <a:r>
              <a:rPr lang="es-CO" altLang="ja-JP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defRPr/>
            </a:pPr>
            <a:endParaRPr lang="es-CO" sz="2200" dirty="0">
              <a:solidFill>
                <a:srgbClr val="008000"/>
              </a:solidFill>
              <a:latin typeface="Tw Cen MT" pitchFamily="34" charset="0"/>
              <a:ea typeface="ＭＳ Ｐゴシック" pitchFamily="34" charset="-12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188" y="3573463"/>
            <a:ext cx="1944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dirty="0">
                <a:latin typeface="Century Gothic"/>
                <a:ea typeface="+mn-ea"/>
                <a:cs typeface="Century Gothic"/>
              </a:rPr>
              <a:t>Aumento de las exportaciones </a:t>
            </a:r>
          </a:p>
        </p:txBody>
      </p:sp>
      <p:sp>
        <p:nvSpPr>
          <p:cNvPr id="10" name="3 CuadroTexto"/>
          <p:cNvSpPr txBox="1">
            <a:spLocks noChangeArrowheads="1"/>
          </p:cNvSpPr>
          <p:nvPr/>
        </p:nvSpPr>
        <p:spPr bwMode="auto">
          <a:xfrm>
            <a:off x="3635375" y="3573463"/>
            <a:ext cx="194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600" dirty="0">
                <a:latin typeface="Century Gothic" pitchFamily="34" charset="0"/>
              </a:rPr>
              <a:t>Incremento en la producción</a:t>
            </a: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6227763" y="3573463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1600" dirty="0">
                <a:latin typeface="Century Gothic" pitchFamily="34" charset="0"/>
              </a:rPr>
              <a:t>Sustitución de las importaciones </a:t>
            </a:r>
          </a:p>
        </p:txBody>
      </p:sp>
      <p:sp>
        <p:nvSpPr>
          <p:cNvPr id="12" name="11 Flecha abajo"/>
          <p:cNvSpPr/>
          <p:nvPr/>
        </p:nvSpPr>
        <p:spPr>
          <a:xfrm>
            <a:off x="1547813" y="3068638"/>
            <a:ext cx="287337" cy="431800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Tw Cen MT"/>
              <a:cs typeface="Tw Cen MT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4546600" y="3068638"/>
            <a:ext cx="287337" cy="431800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Tw Cen MT"/>
              <a:cs typeface="Tw Cen MT"/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7164387" y="3022601"/>
            <a:ext cx="287337" cy="431800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025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o.galindo\Downloads\20160725_1627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2145" r="22676" b="26776"/>
          <a:stretch/>
        </p:blipFill>
        <p:spPr bwMode="auto">
          <a:xfrm>
            <a:off x="1197735" y="1996225"/>
            <a:ext cx="5872766" cy="262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erto.galindo\Downloads\20160725_171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" y="1166343"/>
            <a:ext cx="8242479" cy="46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3031" y="1442434"/>
            <a:ext cx="7772400" cy="695930"/>
          </a:xfrm>
        </p:spPr>
        <p:txBody>
          <a:bodyPr>
            <a:normAutofit fontScale="90000"/>
          </a:bodyPr>
          <a:lstStyle/>
          <a:p>
            <a:r>
              <a:rPr lang="es-CO" sz="54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</a:t>
            </a:r>
            <a:r>
              <a:rPr lang="es-CO" sz="3200" b="1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s-CO" sz="3200" b="1" dirty="0">
              <a:solidFill>
                <a:srgbClr val="006C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14140" y="2723234"/>
            <a:ext cx="6859404" cy="2376800"/>
          </a:xfrm>
        </p:spPr>
        <p:txBody>
          <a:bodyPr>
            <a:normAutofit fontScale="25000" lnSpcReduction="20000"/>
          </a:bodyPr>
          <a:lstStyle/>
          <a:p>
            <a:r>
              <a:rPr lang="es-ES" b="1" dirty="0" smtClean="0">
                <a:solidFill>
                  <a:srgbClr val="006C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b="1" dirty="0">
              <a:solidFill>
                <a:srgbClr val="006C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CO" sz="7400" b="1" dirty="0">
                <a:ln w="1905"/>
                <a:solidFill>
                  <a:srgbClr val="11691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 ROBERTO GALINDO ALVAREZ</a:t>
            </a:r>
          </a:p>
          <a:p>
            <a:pPr algn="r"/>
            <a:r>
              <a:rPr lang="es-CO" sz="7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Técnico de Inocuidad e Insumos Agrícolas</a:t>
            </a:r>
          </a:p>
          <a:p>
            <a:pPr algn="r"/>
            <a:r>
              <a:rPr lang="es-CO" sz="7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Ingeniero Agrónomo</a:t>
            </a:r>
          </a:p>
          <a:p>
            <a:pPr algn="r"/>
            <a:r>
              <a:rPr lang="es-CO" sz="7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Sc. Fitopatología.</a:t>
            </a:r>
          </a:p>
          <a:p>
            <a:pPr algn="r"/>
            <a:r>
              <a:rPr lang="es-CO" sz="7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 Sc. Protección Vegetal</a:t>
            </a:r>
            <a:r>
              <a:rPr lang="es-CO" sz="7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/>
            <a:r>
              <a:rPr lang="es-CO" sz="7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roberto.galindo@ica.gov.co</a:t>
            </a:r>
            <a:endParaRPr lang="es-CO" sz="7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sz="7400" dirty="0"/>
          </a:p>
        </p:txBody>
      </p:sp>
    </p:spTree>
    <p:extLst>
      <p:ext uri="{BB962C8B-B14F-4D97-AF65-F5344CB8AC3E}">
        <p14:creationId xmlns:p14="http://schemas.microsoft.com/office/powerpoint/2010/main" val="33658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65513" y="903656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368300" y="1328635"/>
            <a:ext cx="8496944" cy="4531926"/>
          </a:xfrm>
          <a:prstGeom prst="rect">
            <a:avLst/>
          </a:prstGeom>
          <a:noFill/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buClrTx/>
              <a:buFontTx/>
              <a:buNone/>
            </a:pPr>
            <a:endParaRPr lang="es-CO" sz="1600" dirty="0" smtClean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CO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</a:t>
            </a:r>
            <a:r>
              <a:rPr lang="es-CO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 ES UN BIOINSUMO DE USO </a:t>
            </a:r>
            <a:r>
              <a:rPr lang="es-CO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AGRÍCOLA</a:t>
            </a:r>
            <a:r>
              <a:rPr lang="es-CO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9860" y="2398241"/>
            <a:ext cx="820023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acuerdo con </a:t>
            </a:r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alcances para el </a:t>
            </a:r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ICA: </a:t>
            </a:r>
          </a:p>
          <a:p>
            <a:pPr algn="just" eaLnBrk="1" hangingPunct="1">
              <a:buClrTx/>
            </a:pPr>
            <a:endParaRPr lang="es-CO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es-ES_trad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“Sustancia </a:t>
            </a:r>
            <a:r>
              <a:rPr lang="es-ES_tradn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mezcla de sustancias elaboradas de origen biológico o natural, sostenible e inocuo, clasificado como </a:t>
            </a:r>
            <a:r>
              <a:rPr lang="es-ES_tradnl" sz="2000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agente biológico para el control de plagas, inoculante biológico, </a:t>
            </a:r>
            <a:r>
              <a:rPr lang="es-ES_tradnl" sz="2000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bioabonos, </a:t>
            </a:r>
            <a:r>
              <a:rPr lang="es-ES_tradnl" sz="2000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producto bioquímico y extracto </a:t>
            </a:r>
            <a:r>
              <a:rPr lang="es-ES_tradnl" sz="2000" dirty="0" smtClean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vegetal”.</a:t>
            </a:r>
          </a:p>
          <a:p>
            <a:pPr lvl="1" algn="just"/>
            <a:endParaRPr lang="es-ES_tradnl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es-CO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s-C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Utilizado en la agricultura para fines de </a:t>
            </a:r>
            <a:r>
              <a:rPr lang="es-CO" sz="2000" b="1" dirty="0" err="1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fito</a:t>
            </a:r>
            <a:r>
              <a:rPr lang="es-CO" sz="2000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-protección</a:t>
            </a:r>
            <a:r>
              <a:rPr lang="es-CO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para la </a:t>
            </a:r>
            <a:r>
              <a:rPr lang="es-CO" sz="2000" b="1" dirty="0">
                <a:solidFill>
                  <a:srgbClr val="00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promoción de crecimiento y desarrollo de las plantas”.</a:t>
            </a:r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O" b="1" dirty="0"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65514" y="971368"/>
            <a:ext cx="6544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DEFINICIÓN </a:t>
            </a:r>
            <a:endParaRPr lang="es-CO" sz="28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2387" y="1950915"/>
            <a:ext cx="89040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CO" b="1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 </a:t>
            </a:r>
            <a:r>
              <a:rPr lang="es-CO" b="1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BIOLÓGICO: </a:t>
            </a:r>
          </a:p>
          <a:p>
            <a:pPr algn="ctr" eaLnBrk="1" hangingPunct="1"/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“El uso de los enemigos naturales, ya sea introducidos a una zona nueva o manipulados con el objetivo de controlar plagas” (</a:t>
            </a:r>
            <a:r>
              <a:rPr lang="es-CO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Huffaker</a:t>
            </a:r>
            <a:r>
              <a:rPr lang="es-CO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1971).</a:t>
            </a:r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es-CO" b="1" dirty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CLÁSICO (INTRODUCCIÓN DE ENEMIGOS NATURALES):</a:t>
            </a:r>
          </a:p>
          <a:p>
            <a:pPr algn="just" eaLnBrk="1" hangingPunct="1"/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es-CO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 en la importación, introducción y liberación de enemigos naturales para la regulación de la población de una plaga en particular.</a:t>
            </a:r>
          </a:p>
          <a:p>
            <a:pPr algn="just" eaLnBrk="1" hangingPunct="1"/>
            <a:endParaRPr lang="es-CO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es-CO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Generalmente la plaga objeto de control es una especie “exótica”, “introducida”, o “emergente” (Pérez, 2004).</a:t>
            </a:r>
          </a:p>
          <a:p>
            <a:pPr algn="just" eaLnBrk="1" hangingPunct="1"/>
            <a:endParaRPr lang="es-CO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endParaRPr lang="es-CO" sz="1600" b="1" dirty="0">
              <a:latin typeface="Arial Black" pitchFamily="34" charset="0"/>
            </a:endParaRPr>
          </a:p>
        </p:txBody>
      </p:sp>
      <p:sp>
        <p:nvSpPr>
          <p:cNvPr id="3" name="5 Título"/>
          <p:cNvSpPr txBox="1">
            <a:spLocks/>
          </p:cNvSpPr>
          <p:nvPr/>
        </p:nvSpPr>
        <p:spPr>
          <a:xfrm>
            <a:off x="2411760" y="1107583"/>
            <a:ext cx="6131024" cy="680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dirty="0" smtClean="0">
                <a:solidFill>
                  <a:srgbClr val="009900"/>
                </a:solidFill>
                <a:latin typeface="Arial Black" pitchFamily="34" charset="0"/>
              </a:rPr>
              <a:t>CONTROL BIOLÓGICO</a:t>
            </a:r>
            <a:endParaRPr lang="es-CO" sz="3600" dirty="0">
              <a:solidFill>
                <a:srgbClr val="0099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47823" y="1342548"/>
            <a:ext cx="88296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s-CO" sz="2400" b="1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AUMENTATIVO</a:t>
            </a:r>
            <a:r>
              <a:rPr lang="es-CO" sz="2400" b="1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 eaLnBrk="1" hangingPunct="1"/>
            <a:endParaRPr lang="es-CO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es-CO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 en la producción masiva y liberación de grandes cantidades de enemigos naturales (Pérez, 2004</a:t>
            </a:r>
            <a:r>
              <a:rPr lang="es-CO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s-CO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s-CO" sz="2400" b="1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“caso más común en Colombia”</a:t>
            </a:r>
          </a:p>
          <a:p>
            <a:pPr algn="just" eaLnBrk="1" hangingPunct="1"/>
            <a:endParaRPr lang="es-CO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es-CO" sz="2400" b="1" dirty="0" smtClean="0">
                <a:solidFill>
                  <a:srgbClr val="59A4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CONSERVACIONISTA:</a:t>
            </a:r>
          </a:p>
          <a:p>
            <a:pPr algn="just" eaLnBrk="1" hangingPunct="1"/>
            <a:endParaRPr lang="es-CO" sz="2400" b="1" dirty="0" smtClean="0">
              <a:solidFill>
                <a:srgbClr val="59A4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/>
            <a:r>
              <a:rPr lang="es-CO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es objeto de registro de insumos de uso agrícola, es por lo general </a:t>
            </a:r>
            <a:r>
              <a:rPr lang="es-CO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normatizado</a:t>
            </a:r>
            <a:r>
              <a:rPr lang="es-CO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 las autoridades de Sanidad Vegetal</a:t>
            </a:r>
            <a:r>
              <a:rPr lang="es-CO" sz="2400" b="1" dirty="0" smtClean="0">
                <a:latin typeface="Arial Black" pitchFamily="34" charset="0"/>
              </a:rPr>
              <a:t>.</a:t>
            </a:r>
            <a:endParaRPr lang="es-CO" sz="2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98988" y="11974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116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AGENTES MICROABIANOS PARA EL CONTROL DE PLAGAS</a:t>
            </a:r>
            <a:endParaRPr lang="es-CO" sz="3200" b="1" dirty="0">
              <a:solidFill>
                <a:srgbClr val="1169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28650" y="2555631"/>
            <a:ext cx="7788519" cy="3621332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los Hongos, Bacterias, o los virus controladores de  las denominadas plagas de cultivos:</a:t>
            </a:r>
          </a:p>
          <a:p>
            <a:pPr algn="just"/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la eficacia de Virus como controladores de artrópodos se debe tener la línea base cuantificada por una unidad especifica, (Área, Plantas individuales, </a:t>
            </a:r>
            <a:r>
              <a:rPr lang="es-CO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de individuos plagas, supuestamente sanos y aplicar los tratamientos. Sin testigo, la eficacia se toma en función a la línea base. </a:t>
            </a:r>
            <a:r>
              <a:rPr lang="es-CO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Virus de la poliedrosis nuclear, para controlar diferente  </a:t>
            </a:r>
            <a:r>
              <a:rPr lang="es-CO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lepidopteros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</a:t>
            </a:r>
            <a:r>
              <a:rPr lang="es-CO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Baculovirus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polillas en papa y otros cultivos.   </a:t>
            </a:r>
            <a:r>
              <a:rPr lang="es-CO" sz="2000" dirty="0" smtClean="0">
                <a:latin typeface="Arial Black" panose="020B0A04020102020204" pitchFamily="34" charset="0"/>
              </a:rPr>
              <a:t> </a:t>
            </a:r>
            <a:endParaRPr lang="es-CO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98988" y="11974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116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AGENTES MICROABIANOS PARA EL CONTROL DE PLAGAS</a:t>
            </a:r>
            <a:endParaRPr lang="es-CO" sz="3200" b="1" dirty="0">
              <a:solidFill>
                <a:srgbClr val="1169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628650" y="2555631"/>
            <a:ext cx="7788519" cy="36213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O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las mangas entomológicas se puede contar la población base y la eficacia se toma sobre el numero poblacional total y se cuantifican las medias para el ANOVA. </a:t>
            </a:r>
            <a:r>
              <a:rPr lang="es-CO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</a:t>
            </a:r>
            <a:r>
              <a:rPr lang="es-CO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CO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</a:t>
            </a:r>
            <a:r>
              <a:rPr lang="es-CO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control de brocas en café, picudos en cítricos, </a:t>
            </a:r>
            <a:r>
              <a:rPr lang="es-CO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</a:t>
            </a:r>
            <a:r>
              <a:rPr lang="es-CO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controlar lepidópteros en cítricos, en arbustos de aromáticas, etc. </a:t>
            </a:r>
            <a:endParaRPr lang="es-CO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O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tubos entomológicos con plagas previamente criadas y adormiladas e inoculadas en el área de la planta a tratar. 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2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aplicaciones se deben realizar en horas de la mañana o en la tarde.</a:t>
            </a: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2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momento de realizar una evaluación visual el objeto de control debe presentar  “Expresión Saprofìtica</a:t>
            </a:r>
            <a:r>
              <a:rPr lang="es-ES_tradnl" sz="2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  </a:t>
            </a:r>
            <a:endParaRPr lang="es-ES_tradnl" sz="2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O" sz="2000" dirty="0">
              <a:solidFill>
                <a:prstClr val="black"/>
              </a:solidFill>
              <a:latin typeface="Arial Black" pitchFamily="34" charset="0"/>
            </a:endParaRPr>
          </a:p>
          <a:p>
            <a:pPr algn="just"/>
            <a:endParaRPr lang="es-CO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0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98988" y="10704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116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INOCULANTES BIOLÓGICOS</a:t>
            </a:r>
            <a:endParaRPr lang="es-CO" sz="3200" b="1" dirty="0">
              <a:solidFill>
                <a:srgbClr val="1169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86154" y="2239108"/>
            <a:ext cx="7831015" cy="3488592"/>
          </a:xfrm>
        </p:spPr>
        <p:txBody>
          <a:bodyPr>
            <a:noAutofit/>
          </a:bodyPr>
          <a:lstStyle/>
          <a:p>
            <a:pPr algn="just"/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evalúan variables como aumento de raíces, presencia de nódulos, peso seco-peso fresco, altura de la planta, ramificación (si aplica)</a:t>
            </a: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se compara necesariamente contra un testigo absoluto.</a:t>
            </a:r>
          </a:p>
          <a:p>
            <a:pPr algn="just"/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 utilizarse un testigo comercial como tratamiento dentro de la evaluación de eficacia.</a:t>
            </a:r>
          </a:p>
          <a:p>
            <a:pPr algn="just"/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el beneficio de inoculación biológica es inherente a las necesidades de la especie cultivada, es indispensable la prueba de eficacia para dar recomendaciones especificas por cultivo. </a:t>
            </a:r>
            <a:endParaRPr lang="es-CO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98988" y="10704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 smtClean="0">
                <a:solidFill>
                  <a:srgbClr val="11691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EXTRACTOS VEGETALES</a:t>
            </a:r>
            <a:endParaRPr lang="es-CO" sz="3200" b="1" dirty="0">
              <a:solidFill>
                <a:srgbClr val="11691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86154" y="2200471"/>
            <a:ext cx="7831015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EXTRACTOS </a:t>
            </a: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VEGETALES COMO REPELENTES:</a:t>
            </a:r>
          </a:p>
          <a:p>
            <a:pPr algn="just"/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toma línea base poblacional y luego después de tratamientos se contabiliza remanente poblacional sobre los blancos aplicados y de ahí se extraen las medias. Aquí no aplican las mangas entomológicas.</a:t>
            </a:r>
          </a:p>
          <a:p>
            <a:pPr marL="0" indent="0" algn="just">
              <a:buNone/>
            </a:pP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CONTROLADORES:</a:t>
            </a:r>
          </a:p>
          <a:p>
            <a:pPr algn="just"/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evalúa sobre daño y su reducción y también se puede sobre número poblacional, si se ha hecho conteo de línea base</a:t>
            </a:r>
            <a:r>
              <a:rPr lang="es-CO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CO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92B14FE5FC8248809D6E4AF95AE993" ma:contentTypeVersion="2" ma:contentTypeDescription="Crear nuevo documento." ma:contentTypeScope="" ma:versionID="7389fd2c914ab2e2645c4028b79fcfa6">
  <xsd:schema xmlns:xsd="http://www.w3.org/2001/XMLSchema" xmlns:xs="http://www.w3.org/2001/XMLSchema" xmlns:p="http://schemas.microsoft.com/office/2006/metadata/properties" xmlns:ns2="d7f80cf4-2863-421f-9003-5cd9b982edd2" targetNamespace="http://schemas.microsoft.com/office/2006/metadata/properties" ma:root="true" ma:fieldsID="377b0f5b69f2caa86d2f3c6b886c2f34" ns2:_="">
    <xsd:import namespace="d7f80cf4-2863-421f-9003-5cd9b982ed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f80cf4-2863-421f-9003-5cd9b982ed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ipo-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f80cf4-2863-421f-9003-5cd9b982edd2">
      <UserInfo>
        <DisplayName>Diana Demera Olaya</DisplayName>
        <AccountId>57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F58FB9D-BF5F-46A2-AF31-FCFE6D3FCE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C58DE6-851A-4E6B-A90B-D003738D96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f80cf4-2863-421f-9003-5cd9b982ed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59A9B4-355C-42BE-B331-C39DCE3C4CA1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d7f80cf4-2863-421f-9003-5cd9b982edd2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1233</Words>
  <Application>Microsoft Office PowerPoint</Application>
  <PresentationFormat>Presentación en pantalla (4:3)</PresentationFormat>
  <Paragraphs>170</Paragraphs>
  <Slides>22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2_Tema de Office</vt:lpstr>
      <vt:lpstr>PRUEBAS DE EFICACIA EN BIOINSUMOS DE USO AGRÍCOLA </vt:lpstr>
      <vt:lpstr>Presentación de PowerPoint</vt:lpstr>
      <vt:lpstr>Presentación de PowerPoint</vt:lpstr>
      <vt:lpstr>Presentación de PowerPoint</vt:lpstr>
      <vt:lpstr>Presentación de PowerPoint</vt:lpstr>
      <vt:lpstr>AGENTES MICROABIANOS PARA EL CONTROL DE PLAGAS</vt:lpstr>
      <vt:lpstr>AGENTES MICROABIANOS PARA EL CONTROL DE PLAGAS</vt:lpstr>
      <vt:lpstr>INOCULANTES BIOLÓGICOS</vt:lpstr>
      <vt:lpstr>EXTRACTOS VEGETALES</vt:lpstr>
      <vt:lpstr>Presentación de PowerPoint</vt:lpstr>
      <vt:lpstr>PRODUCTOS BIOQUÍMICOS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GRACIAS.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Yelmis Dalina Sánchez</dc:creator>
  <cp:lastModifiedBy>Jose Roberto Galindo Alvarez</cp:lastModifiedBy>
  <cp:revision>37</cp:revision>
  <cp:lastPrinted>2016-07-22T19:55:41Z</cp:lastPrinted>
  <dcterms:created xsi:type="dcterms:W3CDTF">2014-11-21T16:34:45Z</dcterms:created>
  <dcterms:modified xsi:type="dcterms:W3CDTF">2016-07-27T18:17:26Z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0x0101003A92B14FE5FC8248809D6E4AF95AE993</vt:lpwstr>
  </property>
</Properties>
</file>